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5" r:id="rId7"/>
    <p:sldId id="266" r:id="rId8"/>
    <p:sldId id="267" r:id="rId9"/>
    <p:sldId id="268" r:id="rId10"/>
    <p:sldId id="269" r:id="rId11"/>
    <p:sldId id="270" r:id="rId12"/>
    <p:sldId id="263" r:id="rId13"/>
    <p:sldId id="262" r:id="rId14"/>
    <p:sldId id="26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5311" y="265872"/>
            <a:ext cx="69847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solidFill>
                  <a:srgbClr val="FF0000"/>
                </a:solidFill>
                <a:latin typeface="Gabriola" panose="04040605051002020D02" pitchFamily="82" charset="0"/>
              </a:rPr>
              <a:t>Сквернословие.</a:t>
            </a:r>
          </a:p>
          <a:p>
            <a:pPr algn="ctr"/>
            <a:r>
              <a:rPr lang="ru-RU" sz="6000" b="1" dirty="0">
                <a:solidFill>
                  <a:srgbClr val="FF0000"/>
                </a:solidFill>
                <a:latin typeface="Gabriola" panose="04040605051002020D02" pitchFamily="82" charset="0"/>
              </a:rPr>
              <a:t>Что за ним скрывается?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665" y="2204864"/>
            <a:ext cx="666750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27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16632"/>
            <a:ext cx="756084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В XX веке японский ученый </a:t>
            </a:r>
            <a:r>
              <a:rPr lang="ru-RU" sz="2800" b="1" dirty="0" err="1">
                <a:solidFill>
                  <a:srgbClr val="FF0000"/>
                </a:solidFill>
              </a:rPr>
              <a:t>Масару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Эмото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научно доказал, что вода не только воспринимает информацию, но может меняться под воздействием слова и даже мысли.</a:t>
            </a:r>
          </a:p>
          <a:p>
            <a:r>
              <a:rPr lang="ru-RU" sz="2800" dirty="0"/>
              <a:t> С помощью новейшего оборудования он смог заморозить и сфотографировать воду под микроскопом. То, что он разглядел на молекулярном уровне, его поразило. </a:t>
            </a:r>
          </a:p>
          <a:p>
            <a:endParaRPr lang="ru-RU" sz="2800" dirty="0"/>
          </a:p>
          <a:p>
            <a:r>
              <a:rPr lang="ru-RU" sz="2800" dirty="0"/>
              <a:t>Воде перед заморозкой говорили разные слова на многих языках или воздействовали на нее музыкой. Выяснилось, что форма кристаллов отражает удивительные свойства воды. </a:t>
            </a:r>
          </a:p>
        </p:txBody>
      </p:sp>
    </p:spTree>
    <p:extLst>
      <p:ext uri="{BB962C8B-B14F-4D97-AF65-F5344CB8AC3E}">
        <p14:creationId xmlns:p14="http://schemas.microsoft.com/office/powerpoint/2010/main" val="351202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620688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Видео о памяти воды</a:t>
            </a:r>
          </a:p>
        </p:txBody>
      </p:sp>
    </p:spTree>
    <p:extLst>
      <p:ext uri="{BB962C8B-B14F-4D97-AF65-F5344CB8AC3E}">
        <p14:creationId xmlns:p14="http://schemas.microsoft.com/office/powerpoint/2010/main" val="4064000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836712"/>
            <a:ext cx="684076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Почему на самом деле человек материться:</a:t>
            </a:r>
          </a:p>
          <a:p>
            <a:endParaRPr lang="ru-RU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/>
              <a:t>Не хватает силы воли противостоять толпе/родным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/>
              <a:t>Не задумывается над словами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/>
              <a:t>Отвергает Бога</a:t>
            </a:r>
          </a:p>
        </p:txBody>
      </p:sp>
    </p:spTree>
    <p:extLst>
      <p:ext uri="{BB962C8B-B14F-4D97-AF65-F5344CB8AC3E}">
        <p14:creationId xmlns:p14="http://schemas.microsoft.com/office/powerpoint/2010/main" val="3088962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476672"/>
            <a:ext cx="662473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</a:rPr>
              <a:t>Чем заменить?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/>
              <a:t>Другими русскими словами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/>
              <a:t>Учиться выражать эмоции иначе (с помощью слов и мимики)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/>
              <a:t>Сменить окружение, которое плохо влияет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/>
              <a:t>Качественными видео, фильмами и книгами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3769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764704"/>
            <a:ext cx="734481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</a:rPr>
              <a:t>Что делать: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Попросить в молитве у Бога прощение за все матерные и другие нецензурные слова, которые произносил или подумал</a:t>
            </a:r>
          </a:p>
          <a:p>
            <a:endParaRPr lang="ru-RU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Просить у Бога помощи сохранять свой мозг чистым от мата</a:t>
            </a:r>
          </a:p>
        </p:txBody>
      </p:sp>
    </p:spTree>
    <p:extLst>
      <p:ext uri="{BB962C8B-B14F-4D97-AF65-F5344CB8AC3E}">
        <p14:creationId xmlns:p14="http://schemas.microsoft.com/office/powerpoint/2010/main" val="1697880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0836" y="404664"/>
            <a:ext cx="764361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Исторические зарисовки: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3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b="1" i="1" dirty="0">
                <a:solidFill>
                  <a:srgbClr val="FF0000"/>
                </a:solidFill>
              </a:rPr>
              <a:t>Ученые выдвигают 2 гипотезы происхождения матерных слов:</a:t>
            </a:r>
          </a:p>
          <a:p>
            <a:r>
              <a:rPr lang="ru-RU" sz="3200" dirty="0">
                <a:solidFill>
                  <a:srgbClr val="FF0000"/>
                </a:solidFill>
              </a:rPr>
              <a:t>1. Слова имели несколько значений, из который в последствии осталось только отрицательное</a:t>
            </a:r>
          </a:p>
          <a:p>
            <a:r>
              <a:rPr lang="ru-RU" sz="3200" dirty="0">
                <a:solidFill>
                  <a:srgbClr val="FF0000"/>
                </a:solidFill>
              </a:rPr>
              <a:t>2. Матерные слова - языческие заклинания, использовавшиеся для обращения к духам тьмы и для</a:t>
            </a:r>
          </a:p>
          <a:p>
            <a:r>
              <a:rPr lang="ru-RU" sz="3200" dirty="0">
                <a:solidFill>
                  <a:srgbClr val="FF0000"/>
                </a:solidFill>
              </a:rPr>
              <a:t>прекращения или нанесение вреда продолжению рода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7823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4704"/>
            <a:ext cx="9144000" cy="514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940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42493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</a:rPr>
              <a:t>Ограниченный словарный запас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</a:rPr>
              <a:t>Хотят казаться взрослыми и смелыми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</a:rPr>
              <a:t>Слышат их в семье или от авторитетных людей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</a:rPr>
              <a:t>Подражают другим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</a:rPr>
              <a:t>Для связки слов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</a:rPr>
              <a:t>Вместо междометий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</a:rPr>
              <a:t>Попытка выразить эмоции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</a:rPr>
              <a:t>Чтобы оскорбить и унизить другого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</a:rPr>
              <a:t>Потому что это «круто»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</a:rPr>
              <a:t>Показать независимость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0746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476672"/>
            <a:ext cx="727280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Разрушительное воздействие: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Произнося матерные слова, мы произносим проклятие на свои половые органы (приводит к </a:t>
            </a:r>
            <a:r>
              <a:rPr lang="ru-RU" sz="2400" dirty="0">
                <a:solidFill>
                  <a:srgbClr val="FF0000"/>
                </a:solidFill>
              </a:rPr>
              <a:t>импотенции, бесплодию, болезням половой системы</a:t>
            </a:r>
            <a:r>
              <a:rPr lang="ru-RU" sz="2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Особенно вредно материться женщинам/девушкам – это приводит к </a:t>
            </a:r>
            <a:r>
              <a:rPr lang="ru-RU" sz="2400" dirty="0">
                <a:solidFill>
                  <a:srgbClr val="FF0000"/>
                </a:solidFill>
              </a:rPr>
              <a:t>гормональным изменениям, увеличивается количество мужских гормонов, теряется женственность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Сейчас в России 78 миллионов женского населения. Из них репродуктивного возраста, то есть от 15 до 49 лет, - 39,1 миллиона, среди которых </a:t>
            </a:r>
            <a:r>
              <a:rPr lang="ru-RU" sz="2400" dirty="0">
                <a:solidFill>
                  <a:srgbClr val="FF0000"/>
                </a:solidFill>
              </a:rPr>
              <a:t>бесплодных, по самым суровым подсчетам, - 6 миллионов.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0000"/>
                </a:solidFill>
              </a:rPr>
              <a:t>Есть еще 4 миллиона бесплодных мужчин.</a:t>
            </a:r>
            <a:r>
              <a:rPr lang="ru-RU" sz="2400" dirty="0"/>
              <a:t> То есть 15 процентов семейных пар страдают бесплодием.</a:t>
            </a:r>
          </a:p>
        </p:txBody>
      </p:sp>
    </p:spTree>
    <p:extLst>
      <p:ext uri="{BB962C8B-B14F-4D97-AF65-F5344CB8AC3E}">
        <p14:creationId xmlns:p14="http://schemas.microsoft.com/office/powerpoint/2010/main" val="3189306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0"/>
            <a:ext cx="885698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Слова как известно несут очень сильное послание…</a:t>
            </a:r>
          </a:p>
          <a:p>
            <a:pPr algn="ctr"/>
            <a:endParaRPr lang="ru-RU" sz="28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Произнося отрицательные слова, ругаясь, раздражаясь человек </a:t>
            </a:r>
            <a:r>
              <a:rPr lang="ru-RU" sz="2400" u="sng" dirty="0">
                <a:solidFill>
                  <a:srgbClr val="FF0000"/>
                </a:solidFill>
              </a:rPr>
              <a:t>привлекает в свою жизнь проблемы, болезни и несчастья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И он как бы </a:t>
            </a:r>
            <a:r>
              <a:rPr lang="ru-RU" sz="2400" u="sng" dirty="0">
                <a:solidFill>
                  <a:srgbClr val="FF0000"/>
                </a:solidFill>
              </a:rPr>
              <a:t>обращается к силам тьмы</a:t>
            </a:r>
            <a:r>
              <a:rPr lang="ru-RU" sz="2400" dirty="0">
                <a:solidFill>
                  <a:srgbClr val="FF0000"/>
                </a:solidFill>
              </a:rPr>
              <a:t>, </a:t>
            </a:r>
            <a:r>
              <a:rPr lang="ru-RU" sz="2400" dirty="0"/>
              <a:t>которые в последствии и разрушают его жизнь (сначала почти не заметно, а потом всё больше</a:t>
            </a:r>
            <a:r>
              <a:rPr lang="ru-RU" sz="20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400" dirty="0"/>
              <a:t>Группа учёных под руководством </a:t>
            </a:r>
            <a:r>
              <a:rPr lang="ru-RU" sz="2400" b="1" dirty="0">
                <a:solidFill>
                  <a:srgbClr val="FF0000"/>
                </a:solidFill>
              </a:rPr>
              <a:t>кандидата биологических наук П.П. </a:t>
            </a:r>
            <a:r>
              <a:rPr lang="ru-RU" sz="2400" b="1" dirty="0" err="1">
                <a:solidFill>
                  <a:srgbClr val="FF0000"/>
                </a:solidFill>
              </a:rPr>
              <a:t>Гаряева</a:t>
            </a:r>
            <a:r>
              <a:rPr lang="ru-RU" sz="2400" dirty="0"/>
              <a:t> пришла к ошеломляющему выводу, что с помощью словесных  образов человек созидает или разрушает свой генетический аппарат. Исследователи доказали, что </a:t>
            </a:r>
            <a:r>
              <a:rPr lang="ru-RU" sz="2400" b="1" u="sng" dirty="0">
                <a:solidFill>
                  <a:srgbClr val="FF0000"/>
                </a:solidFill>
              </a:rPr>
              <a:t>бранные слова как бы взрываются в генетическом аппарате человека, вследствие этого происходят мутации, которые с каждым поколением ведут к вырождению человека.</a:t>
            </a:r>
            <a:r>
              <a:rPr lang="ru-RU" sz="2400" dirty="0">
                <a:solidFill>
                  <a:srgbClr val="FF0000"/>
                </a:solidFill>
              </a:rPr>
              <a:t> И это сказано в свете нынешней демографической ситуации в России.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778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20688"/>
            <a:ext cx="820891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 </a:t>
            </a:r>
            <a:r>
              <a:rPr lang="ru-RU" sz="2400" dirty="0"/>
              <a:t>Учёные зафиксировали, что бранные слова вызывают </a:t>
            </a:r>
            <a:r>
              <a:rPr lang="ru-RU" sz="2400" dirty="0">
                <a:solidFill>
                  <a:srgbClr val="FF0000"/>
                </a:solidFill>
              </a:rPr>
              <a:t>мутагенный эффект, подобный тому, что даёт радиоактивное облучение мощностью в тысячи рентген. </a:t>
            </a:r>
            <a:r>
              <a:rPr lang="ru-RU" sz="2400" dirty="0"/>
              <a:t>Эксперимент с общением проводился много лет на семенах растения </a:t>
            </a:r>
            <a:r>
              <a:rPr lang="ru-RU" sz="2400" dirty="0" err="1"/>
              <a:t>арабидопсиса</a:t>
            </a:r>
            <a:r>
              <a:rPr lang="ru-RU" sz="2400" dirty="0"/>
              <a:t>, почти все они погибли. А те, что выжили, стали генетическими уродами.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Другая группа учёных под руководством доктора биологических наук </a:t>
            </a:r>
            <a:r>
              <a:rPr lang="ru-RU" sz="2400" b="1" dirty="0" err="1">
                <a:solidFill>
                  <a:srgbClr val="FF0000"/>
                </a:solidFill>
              </a:rPr>
              <a:t>И.Б.Белявского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/>
              <a:t> 17 лет занималась проблемой  сквернословия. </a:t>
            </a:r>
            <a:r>
              <a:rPr lang="ru-RU" sz="2400" dirty="0">
                <a:solidFill>
                  <a:srgbClr val="FF0000"/>
                </a:solidFill>
              </a:rPr>
              <a:t>Они доказали, что заядлые сквернословы  живут намного меньше, чем те, кто не сквернословит.  В их клетках очень быстро наступают возрастные изменения и проявляются различные болезни. </a:t>
            </a:r>
            <a:r>
              <a:rPr lang="ru-RU" sz="2400" dirty="0"/>
              <a:t>Более того,  сквернословие  негативно влияет не только на здоровье тех, кто ругается, но и на тех, кто вынужден слушать ругательства.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02280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404664"/>
            <a:ext cx="777686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/>
              <a:t>Ученый   утверждает, что эти слова  очень активно воздействуют на организм человека, со временем губя все живое, все, что растет или тянется вверх.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FF0000"/>
                </a:solidFill>
              </a:rPr>
              <a:t>Гипотезу </a:t>
            </a:r>
            <a:r>
              <a:rPr lang="ru-RU" sz="2800" b="1" dirty="0" err="1">
                <a:solidFill>
                  <a:srgbClr val="FF0000"/>
                </a:solidFill>
              </a:rPr>
              <a:t>Чеурина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«о влиянии ненормативной лексики на состояние живых организмов» учёным удалось доказать.  </a:t>
            </a:r>
            <a:r>
              <a:rPr lang="ru-RU" sz="2800" dirty="0">
                <a:solidFill>
                  <a:srgbClr val="FF0000"/>
                </a:solidFill>
              </a:rPr>
              <a:t>Когда ученые «матерной» водой полили зерна пшеницы, результат потряс научный мир: зерна, политые водой, которую ругали, проросли лишь на 49 % .А потом  ученые попробовали обратный эффект – полили пшеницу водой, над которой читали молитвы.  Она проросло на 96 %.</a:t>
            </a:r>
          </a:p>
        </p:txBody>
      </p:sp>
    </p:spTree>
    <p:extLst>
      <p:ext uri="{BB962C8B-B14F-4D97-AF65-F5344CB8AC3E}">
        <p14:creationId xmlns:p14="http://schemas.microsoft.com/office/powerpoint/2010/main" val="962385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695598"/>
            <a:ext cx="52565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Видео о проростках пшеницы</a:t>
            </a:r>
          </a:p>
        </p:txBody>
      </p:sp>
    </p:spTree>
    <p:extLst>
      <p:ext uri="{BB962C8B-B14F-4D97-AF65-F5344CB8AC3E}">
        <p14:creationId xmlns:p14="http://schemas.microsoft.com/office/powerpoint/2010/main" val="18359353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697</Words>
  <Application>Microsoft Office PowerPoint</Application>
  <PresentationFormat>Экран (4:3)</PresentationFormat>
  <Paragraphs>55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Gabriola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TanySah</dc:creator>
  <cp:lastModifiedBy>Татьяна Сахарова</cp:lastModifiedBy>
  <cp:revision>30</cp:revision>
  <dcterms:created xsi:type="dcterms:W3CDTF">2017-10-16T08:53:29Z</dcterms:created>
  <dcterms:modified xsi:type="dcterms:W3CDTF">2021-12-15T06:43:14Z</dcterms:modified>
</cp:coreProperties>
</file>