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1454"/>
  </p:normalViewPr>
  <p:slideViewPr>
    <p:cSldViewPr snapToGrid="0" snapToObjects="1">
      <p:cViewPr varScale="1">
        <p:scale>
          <a:sx n="45" d="100"/>
          <a:sy n="45" d="100"/>
        </p:scale>
        <p:origin x="10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 Презентация составлена </a:t>
            </a:r>
            <a:r>
              <a:rPr lang="ru-RU" dirty="0" err="1"/>
              <a:t>Новоселовым</a:t>
            </a:r>
            <a:r>
              <a:rPr lang="ru-RU" dirty="0"/>
              <a:t> А.А.</a:t>
            </a:r>
          </a:p>
          <a:p>
            <a:endParaRPr lang="ru-RU" dirty="0"/>
          </a:p>
          <a:p>
            <a:r>
              <a:rPr dirty="0" err="1"/>
              <a:t>Игра</a:t>
            </a:r>
            <a:r>
              <a:rPr dirty="0"/>
              <a:t> </a:t>
            </a:r>
            <a:r>
              <a:rPr dirty="0" err="1"/>
              <a:t>алфавит</a:t>
            </a:r>
            <a:r>
              <a:rPr dirty="0"/>
              <a:t>: </a:t>
            </a:r>
            <a:r>
              <a:rPr dirty="0" err="1"/>
              <a:t>место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круге</a:t>
            </a:r>
            <a:r>
              <a:rPr dirty="0"/>
              <a:t> </a:t>
            </a:r>
            <a:r>
              <a:rPr dirty="0" err="1"/>
              <a:t>должно</a:t>
            </a:r>
            <a:r>
              <a:rPr dirty="0"/>
              <a:t> </a:t>
            </a:r>
            <a:r>
              <a:rPr dirty="0" err="1"/>
              <a:t>соответствовать</a:t>
            </a:r>
            <a:r>
              <a:rPr dirty="0"/>
              <a:t> </a:t>
            </a:r>
            <a:r>
              <a:rPr dirty="0" err="1"/>
              <a:t>алфавитному</a:t>
            </a:r>
            <a:r>
              <a:rPr dirty="0"/>
              <a:t> </a:t>
            </a:r>
            <a:r>
              <a:rPr dirty="0" err="1"/>
              <a:t>порядку</a:t>
            </a:r>
            <a:r>
              <a:rPr dirty="0"/>
              <a:t> </a:t>
            </a:r>
            <a:r>
              <a:rPr dirty="0" err="1"/>
              <a:t>имен</a:t>
            </a:r>
            <a:r>
              <a:rPr dirty="0"/>
              <a:t> </a:t>
            </a:r>
            <a:r>
              <a:rPr dirty="0" err="1"/>
              <a:t>участников</a:t>
            </a:r>
            <a:r>
              <a:rPr dirty="0"/>
              <a:t>.</a:t>
            </a:r>
          </a:p>
          <a:p>
            <a:r>
              <a:rPr dirty="0" err="1"/>
              <a:t>Стул</a:t>
            </a:r>
            <a:r>
              <a:rPr dirty="0"/>
              <a:t>, </a:t>
            </a:r>
            <a:r>
              <a:rPr dirty="0" err="1"/>
              <a:t>вокруг</a:t>
            </a:r>
            <a:r>
              <a:rPr dirty="0"/>
              <a:t> </a:t>
            </a:r>
            <a:r>
              <a:rPr dirty="0" err="1"/>
              <a:t>него</a:t>
            </a:r>
            <a:r>
              <a:rPr dirty="0"/>
              <a:t> </a:t>
            </a:r>
            <a:r>
              <a:rPr dirty="0" err="1"/>
              <a:t>вправо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часовой</a:t>
            </a:r>
            <a:r>
              <a:rPr dirty="0"/>
              <a:t> </a:t>
            </a:r>
            <a:r>
              <a:rPr dirty="0" err="1"/>
              <a:t>стрелке</a:t>
            </a:r>
            <a:r>
              <a:rPr dirty="0"/>
              <a:t> </a:t>
            </a:r>
            <a:r>
              <a:rPr dirty="0" err="1"/>
              <a:t>встает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садится</a:t>
            </a:r>
            <a:r>
              <a:rPr dirty="0"/>
              <a:t> (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есть</a:t>
            </a:r>
            <a:r>
              <a:rPr dirty="0"/>
              <a:t> </a:t>
            </a:r>
            <a:r>
              <a:rPr dirty="0" err="1"/>
              <a:t>место</a:t>
            </a:r>
            <a:r>
              <a:rPr dirty="0"/>
              <a:t>) </a:t>
            </a:r>
            <a:r>
              <a:rPr dirty="0" err="1"/>
              <a:t>человек</a:t>
            </a:r>
            <a:r>
              <a:rPr dirty="0"/>
              <a:t>, </a:t>
            </a:r>
            <a:r>
              <a:rPr dirty="0" err="1"/>
              <a:t>у</a:t>
            </a:r>
            <a:r>
              <a:rPr dirty="0"/>
              <a:t> </a:t>
            </a:r>
            <a:r>
              <a:rPr dirty="0" err="1"/>
              <a:t>которого</a:t>
            </a:r>
            <a:r>
              <a:rPr dirty="0"/>
              <a:t> </a:t>
            </a:r>
            <a:r>
              <a:rPr dirty="0" err="1"/>
              <a:t>имя</a:t>
            </a:r>
            <a:r>
              <a:rPr dirty="0"/>
              <a:t> </a:t>
            </a:r>
            <a:r>
              <a:rPr dirty="0" err="1"/>
              <a:t>следующего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алфавиту</a:t>
            </a:r>
            <a:r>
              <a:rPr dirty="0"/>
              <a:t>.</a:t>
            </a:r>
          </a:p>
          <a:p>
            <a:r>
              <a:rPr dirty="0" err="1"/>
              <a:t>Участники</a:t>
            </a:r>
            <a:r>
              <a:rPr dirty="0"/>
              <a:t> - </a:t>
            </a:r>
            <a:r>
              <a:rPr dirty="0" err="1"/>
              <a:t>задают</a:t>
            </a:r>
            <a:r>
              <a:rPr dirty="0"/>
              <a:t> </a:t>
            </a:r>
            <a:r>
              <a:rPr dirty="0" err="1"/>
              <a:t>вопросы</a:t>
            </a:r>
            <a:r>
              <a:rPr dirty="0"/>
              <a:t>, </a:t>
            </a:r>
            <a:r>
              <a:rPr dirty="0" err="1"/>
              <a:t>уточняют</a:t>
            </a:r>
            <a:r>
              <a:rPr dirty="0"/>
              <a:t> </a:t>
            </a:r>
            <a:r>
              <a:rPr dirty="0" err="1"/>
              <a:t>имена</a:t>
            </a:r>
            <a:r>
              <a:rPr dirty="0"/>
              <a:t>, </a:t>
            </a:r>
            <a:r>
              <a:rPr dirty="0" err="1"/>
              <a:t>общаются</a:t>
            </a:r>
            <a:r>
              <a:rPr dirty="0"/>
              <a:t>.</a:t>
            </a:r>
          </a:p>
          <a:p>
            <a:r>
              <a:rPr dirty="0" err="1"/>
              <a:t>Ведущий</a:t>
            </a:r>
            <a:r>
              <a:rPr dirty="0"/>
              <a:t> </a:t>
            </a:r>
            <a:r>
              <a:rPr dirty="0" err="1"/>
              <a:t>просит</a:t>
            </a:r>
            <a:r>
              <a:rPr dirty="0"/>
              <a:t> </a:t>
            </a:r>
            <a:r>
              <a:rPr dirty="0" err="1"/>
              <a:t>громко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четко</a:t>
            </a:r>
            <a:r>
              <a:rPr dirty="0"/>
              <a:t> </a:t>
            </a:r>
            <a:r>
              <a:rPr dirty="0" err="1"/>
              <a:t>назвать</a:t>
            </a:r>
            <a:r>
              <a:rPr dirty="0"/>
              <a:t> </a:t>
            </a:r>
            <a:r>
              <a:rPr dirty="0" err="1"/>
              <a:t>свои</a:t>
            </a:r>
            <a:r>
              <a:rPr dirty="0"/>
              <a:t> </a:t>
            </a:r>
            <a:r>
              <a:rPr dirty="0" err="1"/>
              <a:t>имена</a:t>
            </a:r>
            <a:endParaRPr dirty="0"/>
          </a:p>
          <a:p>
            <a:r>
              <a:rPr dirty="0"/>
              <a:t>3. </a:t>
            </a:r>
            <a:r>
              <a:rPr dirty="0" err="1"/>
              <a:t>Методика</a:t>
            </a:r>
            <a:r>
              <a:rPr dirty="0"/>
              <a:t> «</a:t>
            </a:r>
            <a:r>
              <a:rPr dirty="0" err="1"/>
              <a:t>Поле</a:t>
            </a:r>
            <a:r>
              <a:rPr dirty="0"/>
              <a:t> </a:t>
            </a:r>
            <a:r>
              <a:rPr dirty="0" err="1"/>
              <a:t>ценностеи</a:t>
            </a:r>
            <a:r>
              <a:rPr dirty="0"/>
              <a:t>̆ </a:t>
            </a:r>
            <a:r>
              <a:rPr dirty="0" err="1"/>
              <a:t>группы</a:t>
            </a:r>
            <a:r>
              <a:rPr dirty="0"/>
              <a:t>»</a:t>
            </a:r>
          </a:p>
          <a:p>
            <a:r>
              <a:rPr dirty="0" err="1"/>
              <a:t>Цель</a:t>
            </a:r>
            <a:r>
              <a:rPr dirty="0"/>
              <a:t>. </a:t>
            </a:r>
            <a:r>
              <a:rPr dirty="0" err="1"/>
              <a:t>Актуализировать</a:t>
            </a:r>
            <a:r>
              <a:rPr dirty="0"/>
              <a:t> </a:t>
            </a:r>
            <a:r>
              <a:rPr dirty="0" err="1"/>
              <a:t>проблему</a:t>
            </a:r>
            <a:r>
              <a:rPr dirty="0"/>
              <a:t> </a:t>
            </a:r>
            <a:r>
              <a:rPr dirty="0" err="1"/>
              <a:t>личных</a:t>
            </a:r>
            <a:r>
              <a:rPr dirty="0"/>
              <a:t> </a:t>
            </a:r>
            <a:r>
              <a:rPr dirty="0" err="1"/>
              <a:t>ценностеи</a:t>
            </a:r>
            <a:r>
              <a:rPr dirty="0"/>
              <a:t>̆ </a:t>
            </a:r>
            <a:r>
              <a:rPr dirty="0" err="1"/>
              <a:t>каждого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определить</a:t>
            </a:r>
            <a:r>
              <a:rPr dirty="0"/>
              <a:t> </a:t>
            </a:r>
            <a:r>
              <a:rPr dirty="0" err="1"/>
              <a:t>общие</a:t>
            </a:r>
            <a:r>
              <a:rPr dirty="0"/>
              <a:t> </a:t>
            </a:r>
            <a:r>
              <a:rPr dirty="0" err="1"/>
              <a:t>ценности</a:t>
            </a:r>
            <a:r>
              <a:rPr dirty="0"/>
              <a:t> </a:t>
            </a:r>
            <a:r>
              <a:rPr dirty="0" err="1"/>
              <a:t>группы</a:t>
            </a:r>
            <a:r>
              <a:rPr dirty="0"/>
              <a:t>.</a:t>
            </a:r>
          </a:p>
          <a:p>
            <a:r>
              <a:rPr dirty="0" err="1"/>
              <a:t>Инструкция</a:t>
            </a:r>
            <a:r>
              <a:rPr dirty="0"/>
              <a:t>. </a:t>
            </a:r>
            <a:r>
              <a:rPr dirty="0" err="1"/>
              <a:t>Каждому</a:t>
            </a:r>
            <a:r>
              <a:rPr dirty="0"/>
              <a:t> (</a:t>
            </a:r>
            <a:r>
              <a:rPr dirty="0" err="1"/>
              <a:t>либо</a:t>
            </a:r>
            <a:r>
              <a:rPr dirty="0"/>
              <a:t> </a:t>
            </a:r>
            <a:r>
              <a:rPr dirty="0" err="1"/>
              <a:t>группе</a:t>
            </a:r>
            <a:r>
              <a:rPr dirty="0"/>
              <a:t>) </a:t>
            </a:r>
            <a:r>
              <a:rPr dirty="0" err="1"/>
              <a:t>надо</a:t>
            </a:r>
            <a:r>
              <a:rPr dirty="0"/>
              <a:t> </a:t>
            </a:r>
            <a:r>
              <a:rPr dirty="0" err="1"/>
              <a:t>написать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листочке</a:t>
            </a:r>
            <a:r>
              <a:rPr dirty="0"/>
              <a:t> </a:t>
            </a:r>
            <a:r>
              <a:rPr dirty="0" err="1"/>
              <a:t>слово</a:t>
            </a:r>
            <a:r>
              <a:rPr dirty="0"/>
              <a:t> «</a:t>
            </a:r>
            <a:r>
              <a:rPr dirty="0" err="1"/>
              <a:t>ценность</a:t>
            </a:r>
            <a:r>
              <a:rPr dirty="0"/>
              <a:t>»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буквам</a:t>
            </a:r>
            <a:r>
              <a:rPr dirty="0"/>
              <a:t> </a:t>
            </a:r>
            <a:r>
              <a:rPr dirty="0" err="1"/>
              <a:t>вертикально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истолковать</a:t>
            </a:r>
            <a:r>
              <a:rPr dirty="0"/>
              <a:t>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помощью</a:t>
            </a:r>
            <a:r>
              <a:rPr dirty="0"/>
              <a:t> </a:t>
            </a:r>
            <a:r>
              <a:rPr dirty="0" err="1"/>
              <a:t>слов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словосочетании</a:t>
            </a:r>
            <a:r>
              <a:rPr dirty="0"/>
              <a:t>̆, </a:t>
            </a:r>
            <a:r>
              <a:rPr dirty="0" err="1"/>
              <a:t>разъясняющих</a:t>
            </a:r>
            <a:r>
              <a:rPr dirty="0"/>
              <a:t>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значение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начинающихся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тои</a:t>
            </a:r>
            <a:r>
              <a:rPr dirty="0"/>
              <a:t>̆ </a:t>
            </a:r>
            <a:r>
              <a:rPr dirty="0" err="1"/>
              <a:t>буквы</a:t>
            </a:r>
            <a:r>
              <a:rPr dirty="0"/>
              <a:t>,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которои</a:t>
            </a:r>
            <a:r>
              <a:rPr dirty="0"/>
              <a:t>̆ </a:t>
            </a:r>
            <a:r>
              <a:rPr dirty="0" err="1"/>
              <a:t>начинается</a:t>
            </a:r>
            <a:r>
              <a:rPr dirty="0"/>
              <a:t> </a:t>
            </a:r>
            <a:r>
              <a:rPr dirty="0" err="1"/>
              <a:t>каждая</a:t>
            </a:r>
            <a:r>
              <a:rPr dirty="0"/>
              <a:t> </a:t>
            </a:r>
            <a:r>
              <a:rPr dirty="0" err="1"/>
              <a:t>строка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горизонтали</a:t>
            </a:r>
            <a:r>
              <a:rPr dirty="0"/>
              <a:t>.</a:t>
            </a:r>
          </a:p>
          <a:p>
            <a:r>
              <a:rPr dirty="0" err="1"/>
              <a:t>Комментарии</a:t>
            </a:r>
            <a:r>
              <a:rPr dirty="0"/>
              <a:t>̆. </a:t>
            </a:r>
            <a:r>
              <a:rPr dirty="0" err="1"/>
              <a:t>Возможно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у</a:t>
            </a:r>
            <a:r>
              <a:rPr dirty="0"/>
              <a:t> </a:t>
            </a:r>
            <a:r>
              <a:rPr dirty="0" err="1"/>
              <a:t>всех</a:t>
            </a:r>
            <a:r>
              <a:rPr dirty="0"/>
              <a:t> </a:t>
            </a:r>
            <a:r>
              <a:rPr dirty="0" err="1"/>
              <a:t>будет</a:t>
            </a:r>
            <a:r>
              <a:rPr dirty="0"/>
              <a:t> </a:t>
            </a:r>
            <a:r>
              <a:rPr dirty="0" err="1"/>
              <a:t>заполнена</a:t>
            </a:r>
            <a:r>
              <a:rPr dirty="0"/>
              <a:t> </a:t>
            </a:r>
            <a:r>
              <a:rPr dirty="0" err="1"/>
              <a:t>каждая</a:t>
            </a:r>
            <a:r>
              <a:rPr dirty="0"/>
              <a:t> </a:t>
            </a:r>
            <a:r>
              <a:rPr dirty="0" err="1"/>
              <a:t>строчка</a:t>
            </a:r>
            <a:r>
              <a:rPr dirty="0"/>
              <a:t>.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этом</a:t>
            </a:r>
            <a:r>
              <a:rPr dirty="0"/>
              <a:t> </a:t>
            </a:r>
            <a:r>
              <a:rPr dirty="0" err="1"/>
              <a:t>случае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посоветоваться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другими</a:t>
            </a:r>
            <a:r>
              <a:rPr dirty="0"/>
              <a:t>. </a:t>
            </a:r>
            <a:r>
              <a:rPr dirty="0" err="1"/>
              <a:t>Затем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группе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определения</a:t>
            </a:r>
            <a:r>
              <a:rPr dirty="0"/>
              <a:t> </a:t>
            </a:r>
            <a:r>
              <a:rPr dirty="0" err="1"/>
              <a:t>зачитываются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составляется</a:t>
            </a:r>
            <a:r>
              <a:rPr dirty="0"/>
              <a:t> </a:t>
            </a:r>
            <a:r>
              <a:rPr dirty="0" err="1"/>
              <a:t>одно</a:t>
            </a:r>
            <a:r>
              <a:rPr dirty="0"/>
              <a:t> </a:t>
            </a:r>
            <a:r>
              <a:rPr dirty="0" err="1"/>
              <a:t>общее</a:t>
            </a:r>
            <a:r>
              <a:rPr dirty="0"/>
              <a:t> </a:t>
            </a:r>
            <a:r>
              <a:rPr dirty="0" err="1"/>
              <a:t>определение</a:t>
            </a:r>
            <a:r>
              <a:rPr dirty="0"/>
              <a:t>, </a:t>
            </a:r>
            <a:r>
              <a:rPr dirty="0" err="1"/>
              <a:t>учитывающее</a:t>
            </a:r>
            <a:r>
              <a:rPr dirty="0"/>
              <a:t> </a:t>
            </a:r>
            <a:r>
              <a:rPr dirty="0" err="1"/>
              <a:t>мысли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предложения</a:t>
            </a:r>
            <a:r>
              <a:rPr dirty="0"/>
              <a:t> </a:t>
            </a:r>
            <a:r>
              <a:rPr dirty="0" err="1"/>
              <a:t>работающих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группе</a:t>
            </a:r>
            <a:r>
              <a:rPr dirty="0"/>
              <a:t>. </a:t>
            </a:r>
            <a:r>
              <a:rPr dirty="0" err="1"/>
              <a:t>Возможен</a:t>
            </a:r>
            <a:r>
              <a:rPr dirty="0"/>
              <a:t> </a:t>
            </a:r>
            <a:r>
              <a:rPr dirty="0" err="1"/>
              <a:t>вариант</a:t>
            </a:r>
            <a:r>
              <a:rPr dirty="0"/>
              <a:t> </a:t>
            </a:r>
            <a:r>
              <a:rPr dirty="0" err="1"/>
              <a:t>записи</a:t>
            </a:r>
            <a:r>
              <a:rPr dirty="0"/>
              <a:t> </a:t>
            </a:r>
            <a:r>
              <a:rPr dirty="0" err="1"/>
              <a:t>определении</a:t>
            </a:r>
            <a:r>
              <a:rPr dirty="0"/>
              <a:t>̆ </a:t>
            </a:r>
            <a:r>
              <a:rPr dirty="0" err="1"/>
              <a:t>всех</a:t>
            </a:r>
            <a:r>
              <a:rPr dirty="0"/>
              <a:t> </a:t>
            </a:r>
            <a:r>
              <a:rPr dirty="0" err="1"/>
              <a:t>участников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доске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«</a:t>
            </a:r>
            <a:r>
              <a:rPr dirty="0" err="1"/>
              <a:t>поле</a:t>
            </a:r>
            <a:r>
              <a:rPr dirty="0"/>
              <a:t>» </a:t>
            </a:r>
            <a:r>
              <a:rPr dirty="0" err="1"/>
              <a:t>ценностеи</a:t>
            </a:r>
            <a:r>
              <a:rPr dirty="0"/>
              <a:t>̆ </a:t>
            </a:r>
            <a:r>
              <a:rPr dirty="0" err="1"/>
              <a:t>группы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2Фес.2:13 -«…ибо Он избрал вас как первые плоды, чтобы спасены вы были через освящающее действие Духа и вашу веру в истину»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038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Божий план - мое возрастание во Христе, отражение Его характера, мое спасение зависит от - вкушать слово Божие, дышать через молитву и нам нужно двигаться, приглашая другого человека ко Христу. Приводить ко Христу это не дар, это наша потребность.</a:t>
            </a:r>
            <a:endParaRPr lang="ru-RU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25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На современном морском судне до сих пор можно найти секстант или даже два, правда используются они нечасто, в основном для поддержания практических навыков у судоводителей.</a:t>
            </a:r>
          </a:p>
          <a:p>
            <a:endParaRPr/>
          </a:p>
          <a:p>
            <a:r>
              <a:t>Длина шкалы секстанта составляет 1/6 от полного круга или 60°, название секстанта происходит от латинского слова sextans, род. sextantis — шестая часть.</a:t>
            </a:r>
          </a:p>
          <a:p>
            <a:endParaRPr/>
          </a:p>
          <a:p>
            <a:r>
              <a:t>В секстанте используется принцип совмещения изображений двух объектов при помощи двойного отражения одного из них. Этот принцип был изобретён Исааком Ньютоном в 1699 году, но не был опубликован. Два человека независимо изобрели секстант в 1730 году: английский математик Джон Хэдли и американский изобретатель Томас Годфри[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Секстант, основной инструмент в традиционной океанской нави­гации, измеряет угол Солнца (звезд, планет или Луны) над горизонтом.</a:t>
            </a:r>
          </a:p>
          <a:p>
            <a:r>
              <a:t>С помощью двух зеркал, используя принцип рас­щепления изображения, секс­тант опускает Солнце в одном зеркале до горизонта, который виден в другом зеркале, и ука­зывает величину угла на транс­портире.</a:t>
            </a:r>
          </a:p>
          <a:p>
            <a:r>
              <a:t> </a:t>
            </a:r>
          </a:p>
          <a:p>
            <a:r>
              <a:t>Большое зеркало, подвижная часть секстанта, прикреплено к алидаде. Солнце проходит через фильтры, благодаря которым оно выглядит как диск, и отра­жается от этого зеркала в малое зеркало, вертикально разде­ленное пополам, его наружная половина состоит из прозрачно­го стекла.</a:t>
            </a:r>
          </a:p>
          <a:p>
            <a:r>
              <a:t>Солнце опускается в зеркаль­ную половину, с помощью мик­рометрического винта изобра­жение настраивается так, чтобы оно «сидело» на горизонте, что видно через стекло.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Зеркала являются важной и чувствительной частью секстан­та, их настройка может нару­шиться из-за малейшего толчка, жары или влажности. При пов­реждении или смещении зер­кал относительно правильного положения в показаниях появ­ляются ошибки.</a:t>
            </a:r>
          </a:p>
          <a:p>
            <a:r>
              <a:t>Поэтому важно проверять правильную настройку зеркал каждый день перед первым измерением. </a:t>
            </a:r>
          </a:p>
          <a:p>
            <a:r>
              <a:t>Строго говоря, секстант позволяет точно измерять угол между двумя направлениями. Зная высоту маяка (с карты), можно узнать дистанцию до него, измерив угол между направлением на основание маяка и направлением на верхнюю часть и произведя несложный расчёт. Также можно измерять горизонтальный угол (то есть в плоскости горизонта) между направлениями на разные объекты.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После проверки секстанта на погрешности его можно исполь­зовать для определения угла Солнца (или другого небесного тела) над горизонтом.</a:t>
            </a:r>
          </a:p>
          <a:p>
            <a:r>
              <a:t>Рассматривать горизонт в зри­тельную трубу и опускать солнце с помощью подгонки дуги транс­портира может быть неудобно. Вместо этого широко применяется другой метод. Нужно установить секстант на ноль, поставить на место светофильтры и направить инструмент прямо на Солнце. Будут видны два Солнца — реаль­ное и его отражение. Теперь сле­дует постепенно опускать секс­тант, одновременно настраивая алидаду, чтобы удержать отраже­ние Солнца в зеркале; так можно опускать Солнце, пока в прозрач­ном стекле малого зеркала не поя­вится горизонт. Теперь остается осуществить тонкую настройку, чтобы подготовить прибор к про­ведению измерений.</a:t>
            </a:r>
          </a:p>
          <a:p>
            <a:r>
              <a:t>Правильно измерить угол сол­нца над горизонтом можно толь­ко в том случае, если вы держите секстант строго вертикально. Если инструмент отклонен от вертикального положения, его показания будут неправильными.</a:t>
            </a:r>
          </a:p>
          <a:p>
            <a:r>
              <a:t>Чтобы убедиться в том, что секстант расположен вертикаль­но, его раскачивают из стороны в сторону, что вызывает подня­тие и опускание изображения Солнца при его прохождении через горизонт (аналогично пузырьку воздуха на поверхнос­ти спирта). Секстант располо­жен вертикально, когда Солнце находится в нижней точке своей кривой, и тогда можно снимать показания. Раскачивать секстант нужно, если вы хотите получить правильные значения высоты.</a:t>
            </a:r>
          </a:p>
          <a:p>
            <a:r>
              <a:t>Большинство показаний секстанта снимается по Солнцу, процедура измерений по Луне, планетам или звездам будет идентичной, только светофильтры не понадобятся</a:t>
            </a:r>
          </a:p>
          <a:p>
            <a:pPr>
              <a:defRPr b="1"/>
            </a:pPr>
            <a:r>
              <a:t>Выбор времени</a:t>
            </a:r>
          </a:p>
          <a:p>
            <a:r>
              <a:t>Время играет важную роль в астрономической навигации.</a:t>
            </a:r>
          </a:p>
          <a:p>
            <a:r>
              <a:t>Местоположение лодки изна­чально определяется отно­сительно положения Солнца (или другого тела) во время снятия показаний. Положение всех небесных тел в каждый час, минуту и секунду можно найти в «Морском астрономи­ческом ежегоднике», поэтому точное определение времени проведения измерений явля­ется важным, если предсто­ит рассчитать местоположение судна.</a:t>
            </a:r>
          </a:p>
          <a:p>
            <a:r>
              <a:t>Во времена, когда радио еще не было, а корабли нахо­дились в море в течение мно­гих месяцев без какой бы то ни было связи с землей, на борту пользовались чрезвы­чайно точными хронометра­ми; в наши дни точное время можно узнать по радио непосредственно перед проведением измерений; хорошие наручные часы также могут помочь при выборе времени для снятия показаний.</a:t>
            </a:r>
          </a:p>
          <a:p>
            <a:r>
              <a:t>Сигналы точного времени можно получать разными спо­собами. Радиостанции регуляр­но сообщают время, любые суда в море могут следить за этими передачами. Два официаль­ных издания, «Адмиралтейский перечень радиосигналов» (Ве­ликобритания) и «Пособие по радионавигации» (США), содержат подробную информа­цию о радиостанциях мира и их частотах. В навигации использу­ется универсальное время (УВ), раньше оно называлось средним временем по Гринвичу.</a:t>
            </a:r>
          </a:p>
          <a:p>
            <a:r>
              <a:t>Определение своего местоположения происходит когда пересекаются линии на карте от двух светил или одного в разное время.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ЧТО ЭТО МОЖЕТ ЗНАЧИТЬ ДЛЯ НАС В ДУХОВНОЙ ЖИЗНИ?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10 стих - «и удаляй печаль от сердца твоего, и уклоняй злое от тела твоего, потому что детство и юность - суета»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Молитва, Писание, служение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служение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церкви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вне</a:t>
            </a:r>
            <a:r>
              <a:rPr dirty="0"/>
              <a:t> </a:t>
            </a:r>
            <a:r>
              <a:rPr dirty="0" err="1"/>
              <a:t>церкви</a:t>
            </a:r>
            <a:endParaRPr dirty="0"/>
          </a:p>
          <a:p>
            <a:r>
              <a:rPr dirty="0" err="1"/>
              <a:t>Пример</a:t>
            </a:r>
            <a:r>
              <a:rPr dirty="0"/>
              <a:t>, </a:t>
            </a:r>
            <a:r>
              <a:rPr dirty="0" err="1"/>
              <a:t>когда</a:t>
            </a:r>
            <a:r>
              <a:rPr dirty="0"/>
              <a:t> </a:t>
            </a:r>
            <a:r>
              <a:rPr dirty="0" err="1"/>
              <a:t>долго</a:t>
            </a:r>
            <a:r>
              <a:rPr dirty="0"/>
              <a:t> </a:t>
            </a:r>
            <a:r>
              <a:rPr dirty="0" err="1"/>
              <a:t>сидишь</a:t>
            </a:r>
            <a:r>
              <a:rPr dirty="0"/>
              <a:t> </a:t>
            </a:r>
            <a:r>
              <a:rPr dirty="0" err="1"/>
              <a:t>затекают</a:t>
            </a:r>
            <a:r>
              <a:rPr dirty="0"/>
              <a:t> </a:t>
            </a:r>
            <a:r>
              <a:rPr dirty="0" err="1"/>
              <a:t>ноги</a:t>
            </a:r>
            <a:r>
              <a:rPr dirty="0"/>
              <a:t>, </a:t>
            </a:r>
            <a:r>
              <a:rPr dirty="0" err="1"/>
              <a:t>а</a:t>
            </a:r>
            <a:r>
              <a:rPr dirty="0"/>
              <a:t>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двигаться</a:t>
            </a:r>
            <a:r>
              <a:rPr dirty="0"/>
              <a:t>, </a:t>
            </a:r>
            <a:r>
              <a:rPr dirty="0" err="1"/>
              <a:t>то</a:t>
            </a:r>
            <a:r>
              <a:rPr dirty="0"/>
              <a:t> </a:t>
            </a:r>
            <a:r>
              <a:rPr dirty="0" err="1"/>
              <a:t>вообще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встать</a:t>
            </a:r>
            <a:r>
              <a:rPr dirty="0"/>
              <a:t>. </a:t>
            </a:r>
            <a:r>
              <a:rPr dirty="0" err="1"/>
              <a:t>Так</a:t>
            </a:r>
            <a:r>
              <a:rPr dirty="0"/>
              <a:t> </a:t>
            </a:r>
            <a:r>
              <a:rPr dirty="0" err="1"/>
              <a:t>будет</a:t>
            </a:r>
            <a:r>
              <a:rPr dirty="0"/>
              <a:t> </a:t>
            </a:r>
            <a:r>
              <a:rPr dirty="0" err="1"/>
              <a:t>во</a:t>
            </a:r>
            <a:r>
              <a:rPr dirty="0"/>
              <a:t> </a:t>
            </a:r>
            <a:r>
              <a:rPr dirty="0" err="1"/>
              <a:t>время</a:t>
            </a:r>
            <a:r>
              <a:rPr dirty="0"/>
              <a:t> </a:t>
            </a:r>
            <a:r>
              <a:rPr dirty="0" err="1"/>
              <a:t>Пришествия</a:t>
            </a:r>
            <a:r>
              <a:rPr dirty="0"/>
              <a:t>, </a:t>
            </a:r>
            <a:r>
              <a:rPr dirty="0" err="1"/>
              <a:t>будут</a:t>
            </a:r>
            <a:r>
              <a:rPr dirty="0"/>
              <a:t> </a:t>
            </a:r>
            <a:r>
              <a:rPr dirty="0" err="1"/>
              <a:t>те</a:t>
            </a:r>
            <a:r>
              <a:rPr dirty="0"/>
              <a:t> </a:t>
            </a:r>
            <a:r>
              <a:rPr dirty="0" err="1"/>
              <a:t>кто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сможет</a:t>
            </a:r>
            <a:r>
              <a:rPr dirty="0"/>
              <a:t> «</a:t>
            </a:r>
            <a:r>
              <a:rPr dirty="0" err="1"/>
              <a:t>встать</a:t>
            </a:r>
            <a:r>
              <a:rPr dirty="0"/>
              <a:t>».</a:t>
            </a:r>
            <a:endParaRPr lang="ru-RU" dirty="0"/>
          </a:p>
          <a:p>
            <a:r>
              <a:rPr lang="ru-RU" dirty="0"/>
              <a:t>2Фес.1:3 – «растет ваша вера, и все сильней становится ваша любовь </a:t>
            </a:r>
            <a:r>
              <a:rPr lang="ru-RU" dirty="0" err="1"/>
              <a:t>доуг</a:t>
            </a:r>
            <a:r>
              <a:rPr lang="ru-RU" dirty="0"/>
              <a:t> ко другу»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Линия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Текст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Текст</a:t>
            </a:r>
          </a:p>
        </p:txBody>
      </p:sp>
      <p:sp>
        <p:nvSpPr>
          <p:cNvPr id="10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(3 шт.)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463161" y="-90805"/>
            <a:ext cx="8585201" cy="50438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Изображение"/>
          <p:cNvSpPr>
            <a:spLocks noGrp="1"/>
          </p:cNvSpPr>
          <p:nvPr>
            <p:ph type="pic" sz="half" idx="14"/>
          </p:nvPr>
        </p:nvSpPr>
        <p:spPr>
          <a:xfrm>
            <a:off x="5918717" y="4660900"/>
            <a:ext cx="7669766" cy="5219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Изображение"/>
          <p:cNvSpPr>
            <a:spLocks noGrp="1"/>
          </p:cNvSpPr>
          <p:nvPr>
            <p:ph type="pic" idx="15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ый комментарий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Введите цитату…"/>
          <p:cNvSpPr txBox="1"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Введите цитату…</a:t>
            </a:r>
          </a:p>
        </p:txBody>
      </p:sp>
      <p:sp>
        <p:nvSpPr>
          <p:cNvPr id="123" name="Иван Арсентьев"/>
          <p:cNvSpPr txBox="1"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Иван Арсентьев</a:t>
            </a:r>
          </a:p>
        </p:txBody>
      </p:sp>
      <p:sp>
        <p:nvSpPr>
          <p:cNvPr id="124" name="Текст"/>
          <p:cNvSpPr txBox="1"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Текст</a:t>
            </a:r>
          </a:p>
        </p:txBody>
      </p:sp>
      <p:sp>
        <p:nvSpPr>
          <p:cNvPr id="1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(вариант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Введите цитату…"/>
          <p:cNvSpPr txBox="1"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Введите цитату…</a:t>
            </a:r>
          </a:p>
        </p:txBody>
      </p:sp>
      <p:sp>
        <p:nvSpPr>
          <p:cNvPr id="133" name="Изображение"/>
          <p:cNvSpPr>
            <a:spLocks noGrp="1"/>
          </p:cNvSpPr>
          <p:nvPr>
            <p:ph type="pic" idx="14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Иван Арсентьев"/>
          <p:cNvSpPr txBox="1"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Иван Арсентьев</a:t>
            </a:r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Изображение"/>
          <p:cNvSpPr>
            <a:spLocks noGrp="1"/>
          </p:cNvSpPr>
          <p:nvPr>
            <p:ph type="pic" idx="13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Изображение"/>
          <p:cNvSpPr>
            <a:spLocks noGrp="1"/>
          </p:cNvSpPr>
          <p:nvPr>
            <p:ph type="pic" idx="13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Линия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Текст заголовка</a:t>
            </a:r>
          </a:p>
        </p:txBody>
      </p:sp>
      <p:sp>
        <p:nvSpPr>
          <p:cNvPr id="2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Линия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Текст заголовка</a:t>
            </a:r>
          </a:p>
        </p:txBody>
      </p:sp>
      <p:sp>
        <p:nvSpPr>
          <p:cNvPr id="3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Текст заголовка</a:t>
            </a:r>
          </a:p>
        </p:txBody>
      </p:sp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Изображение"/>
          <p:cNvSpPr>
            <a:spLocks noGrp="1"/>
          </p:cNvSpPr>
          <p:nvPr>
            <p:ph type="pic" idx="13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Текст заголовка</a:t>
            </a:r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Текст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Текст</a:t>
            </a:r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Текст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Текст</a:t>
            </a:r>
          </a:p>
        </p:txBody>
      </p:sp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Текст</a:t>
            </a:r>
          </a:p>
        </p:txBody>
      </p:sp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Текст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Текст</a:t>
            </a:r>
          </a:p>
        </p:txBody>
      </p:sp>
      <p:sp>
        <p:nvSpPr>
          <p:cNvPr id="92" name="Изображение"/>
          <p:cNvSpPr>
            <a:spLocks noGrp="1"/>
          </p:cNvSpPr>
          <p:nvPr>
            <p:ph type="pic" idx="14"/>
          </p:nvPr>
        </p:nvSpPr>
        <p:spPr>
          <a:xfrm>
            <a:off x="6665377" y="1219200"/>
            <a:ext cx="7445457" cy="8216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ДВОЙНОЕ ИЗМЕРЕНИЕ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13600"/>
            </a:lvl1pPr>
          </a:lstStyle>
          <a:p>
            <a:r>
              <a:t>ДВОЙНОЕ ИЗМЕРЕНИЕ</a:t>
            </a:r>
          </a:p>
        </p:txBody>
      </p:sp>
      <p:sp>
        <p:nvSpPr>
          <p:cNvPr id="167" name="СЕКСТАНТ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СЕКСТАНТ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СЕКСТАНТ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СЕКСТАНТ</a:t>
            </a:r>
          </a:p>
        </p:txBody>
      </p:sp>
      <p:pic>
        <p:nvPicPr>
          <p:cNvPr id="215" name="dscf7047-5.jpg" descr="dscf7047-5.jpg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14820" r="14820"/>
          <a:stretch>
            <a:fillRect/>
          </a:stretch>
        </p:blipFill>
        <p:spPr>
          <a:xfrm>
            <a:off x="7112000" y="1536700"/>
            <a:ext cx="5486400" cy="7797800"/>
          </a:xfrm>
          <a:prstGeom prst="rect">
            <a:avLst/>
          </a:prstGeom>
        </p:spPr>
      </p:pic>
      <p:sp>
        <p:nvSpPr>
          <p:cNvPr id="216" name="Двойное измерение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Двойное измерение</a:t>
            </a:r>
          </a:p>
        </p:txBody>
      </p:sp>
      <p:sp>
        <p:nvSpPr>
          <p:cNvPr id="217" name="ЗНАТЬ ВРЕМЯ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9" indent="-444499">
              <a:defRPr sz="34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ЗНАТЬ ВРЕМЯ</a:t>
            </a:r>
          </a:p>
          <a:p>
            <a:pPr marL="0" indent="0">
              <a:buClrTx/>
              <a:buSzTx/>
              <a:buFontTx/>
              <a:buNone/>
              <a:defRPr sz="34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«</a:t>
            </a:r>
            <a:r>
              <a:rPr sz="2800" b="0">
                <a:latin typeface="Avenir Next Medium"/>
                <a:ea typeface="Avenir Next Medium"/>
                <a:cs typeface="Avenir Next Medium"/>
                <a:sym typeface="Avenir Next Medium"/>
              </a:rPr>
              <a:t>ИТАК ВЕСЕЛИТЕСЬ, НЕБЕСА И ОБИТАЮЩИЕ НА НИХ! ГОРЕ ЖИВУЩИМ НА ЗЕМЛЕ И НА МОРЕ! ПОТОМУ ЧТО К ВАМ СОШЕЛ ДИАВОЛ В СИЛЬНОЙ ЯРОСТИ, ЗНАЯ ЧТО НЕМНОГО ЕМУ ОСТАЕТСЯ ВРЕМЕНИ» Откр.12:12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СЕКСТАНТ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СЕКСТАНТ</a:t>
            </a:r>
          </a:p>
        </p:txBody>
      </p:sp>
      <p:pic>
        <p:nvPicPr>
          <p:cNvPr id="220" name="59080739.jpg" descr="59080739.jpg"/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23619" r="23619"/>
          <a:stretch>
            <a:fillRect/>
          </a:stretch>
        </p:blipFill>
        <p:spPr>
          <a:xfrm>
            <a:off x="7112000" y="1536700"/>
            <a:ext cx="5486400" cy="7797800"/>
          </a:xfrm>
          <a:prstGeom prst="rect">
            <a:avLst/>
          </a:prstGeom>
        </p:spPr>
      </p:pic>
      <p:sp>
        <p:nvSpPr>
          <p:cNvPr id="221" name="ПОКЛОНЯТЬСЯ БОГУ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2600"/>
              </a:spcBef>
              <a:defRPr sz="326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ПОКЛОНЯТЬСЯ БОГУ</a:t>
            </a:r>
          </a:p>
          <a:p>
            <a:pPr marL="426719" indent="-426719" defTabSz="560831">
              <a:spcBef>
                <a:spcPts val="2600"/>
              </a:spcBef>
              <a:defRPr sz="2688">
                <a:solidFill>
                  <a:srgbClr val="FFFFFF"/>
                </a:solidFill>
              </a:defRPr>
            </a:pPr>
            <a:r>
              <a:t>«И ТЫ, СОЛОМОН, СЫН МОЙ, ЗНАЙ БОГА ОТЦА ТВОЕГО И СЛУЖИ ЕМУ ОТ ВСЕГО СЕРДЦА И ОТ ВСЕЙ ДУШИ, ИБО ГОСПОДЬ ИСПЫТУЕТ ВСЕ СЕРДЦА И ЗНАЕТ ВСЕ ДВИЖЕНИЯ МЫСЛЕЙ. ЕСЛИ БУДЕШЬ ИСКАТЬ ЕГО, ТО НАЙДЕШЬ ЕГО, А ЕСЛИ ОСТАВИШЬ ЕГО, ОН ОСТАВИТ ТЕБЯ НАВСЕГДА» 1Пар.28:9</a:t>
            </a:r>
          </a:p>
        </p:txBody>
      </p:sp>
      <p:sp>
        <p:nvSpPr>
          <p:cNvPr id="222" name="Двойное измерение"/>
          <p:cNvSpPr txBox="1"/>
          <p:nvPr/>
        </p:nvSpPr>
        <p:spPr>
          <a:xfrm>
            <a:off x="973709" y="1593848"/>
            <a:ext cx="5418582" cy="86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2800"/>
              </a:spcBef>
              <a:defRPr sz="60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Двойное измерение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СЕКСТАНТ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СЕКСТАНТ</a:t>
            </a:r>
          </a:p>
        </p:txBody>
      </p:sp>
      <p:pic>
        <p:nvPicPr>
          <p:cNvPr id="227" name="depositphotos_211025026-stock-illustration-sextant-navigation-instrument-engraving-vector.jpg" descr="depositphotos_211025026-stock-illustration-sextant-navigation-instrument-engraving-vector.jpg"/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12622" r="12622"/>
          <a:stretch>
            <a:fillRect/>
          </a:stretch>
        </p:blipFill>
        <p:spPr>
          <a:xfrm>
            <a:off x="7112000" y="1536700"/>
            <a:ext cx="5486400" cy="7797800"/>
          </a:xfrm>
          <a:prstGeom prst="rect">
            <a:avLst/>
          </a:prstGeom>
        </p:spPr>
      </p:pic>
      <p:sp>
        <p:nvSpPr>
          <p:cNvPr id="228" name="СЛУЖИТЬ ЛЮДЯМ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9" indent="-444499">
              <a:defRPr sz="34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СЛУЖИТЬ ЛЮДЯМ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«Д</a:t>
            </a:r>
            <a:r>
              <a:rPr cap="all"/>
              <a:t>елая добро, да не унываем, ИБО В СВОЕ ВРЕМЯ ПОЖНЕМ, ЕСЛИ НЕ ОСЛАБЕЕМ. ИТАК, ДОКОЛЕ ЕСТЬ ВРЕМЯ, БУДЕМ ДЕЛАТЬ ДОБРО ВСЕМ, А НАИПАЧЕ СВОИМ ПО ВЕРЕ» Г</a:t>
            </a:r>
            <a:r>
              <a:t>ал.6:9-10</a:t>
            </a:r>
          </a:p>
        </p:txBody>
      </p:sp>
      <p:sp>
        <p:nvSpPr>
          <p:cNvPr id="229" name="Двойное измерение"/>
          <p:cNvSpPr txBox="1"/>
          <p:nvPr/>
        </p:nvSpPr>
        <p:spPr>
          <a:xfrm>
            <a:off x="846708" y="1460498"/>
            <a:ext cx="5418583" cy="86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2800"/>
              </a:spcBef>
              <a:defRPr sz="60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Двойное измерение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СЕКСТАНТ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СЕКСТАНТ</a:t>
            </a:r>
          </a:p>
        </p:txBody>
      </p:sp>
      <p:pic>
        <p:nvPicPr>
          <p:cNvPr id="234" name="sekstant-ghc_enl.jpg" descr="sekstant-ghc_enl.jpg"/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14820" r="14820"/>
          <a:stretch>
            <a:fillRect/>
          </a:stretch>
        </p:blipFill>
        <p:spPr>
          <a:xfrm>
            <a:off x="7112000" y="1536700"/>
            <a:ext cx="5486400" cy="7797800"/>
          </a:xfrm>
          <a:prstGeom prst="rect">
            <a:avLst/>
          </a:prstGeom>
        </p:spPr>
      </p:pic>
      <p:sp>
        <p:nvSpPr>
          <p:cNvPr id="235" name="ЗНАТЬ ИСТИНУ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9" indent="-444499">
              <a:defRPr sz="34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ЗНАТЬ ИСТИНУ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« ТОГДА СКАЗАЛ ИИСУС К УВЕРОВАШИМ В НЕГО ИУДЕЯМ: ЕСЛИ ПРЕБУДЕТЕ В СЛОВЕ МОЕМ, ТО ВЫ ИСТИННО МОИ УЧЕНИКИ, И ПОЗНАЕТЕ ИСТИНУ, И ИСТИНА СДЕЛАЕТ ВАС СВОБОДНЫМИ» Ин.8:31-32</a:t>
            </a:r>
          </a:p>
        </p:txBody>
      </p:sp>
      <p:sp>
        <p:nvSpPr>
          <p:cNvPr id="236" name="Двойное измерение"/>
          <p:cNvSpPr txBox="1"/>
          <p:nvPr/>
        </p:nvSpPr>
        <p:spPr>
          <a:xfrm>
            <a:off x="846708" y="1460498"/>
            <a:ext cx="5418583" cy="86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2800"/>
              </a:spcBef>
              <a:defRPr sz="60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Двойное измерение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Секстант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Секстант</a:t>
            </a:r>
          </a:p>
        </p:txBody>
      </p:sp>
      <p:sp>
        <p:nvSpPr>
          <p:cNvPr id="239" name="Двойное измерение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Двойное измерение</a:t>
            </a:r>
          </a:p>
        </p:txBody>
      </p:sp>
      <p:sp>
        <p:nvSpPr>
          <p:cNvPr id="240" name="Определить свое местоположение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9" indent="-444499">
              <a:defRPr sz="48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dirty="0"/>
              <a:t>Определить свое местоположение</a:t>
            </a:r>
          </a:p>
          <a:p>
            <a:pPr marL="444499" indent="-444499"/>
            <a:r>
              <a:rPr lang="ru-RU" dirty="0"/>
              <a:t>Проверить свои ценности</a:t>
            </a:r>
          </a:p>
          <a:p>
            <a:pPr marL="444499" indent="-444499"/>
            <a:r>
              <a:rPr lang="ru-RU" dirty="0"/>
              <a:t>Знать время</a:t>
            </a:r>
          </a:p>
          <a:p>
            <a:pPr marL="444499" indent="-444499"/>
            <a:r>
              <a:rPr lang="ru-RU" dirty="0"/>
              <a:t>Поклоняться Богу</a:t>
            </a:r>
          </a:p>
          <a:p>
            <a:pPr marL="444499" indent="-444499"/>
            <a:r>
              <a:rPr lang="ru-RU" dirty="0"/>
              <a:t>Служить людям</a:t>
            </a:r>
          </a:p>
          <a:p>
            <a:pPr marL="444499" indent="-444499"/>
            <a:r>
              <a:rPr lang="ru-RU" dirty="0"/>
              <a:t>Знать истину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«выслушаем сущность всего: бойся Бога и заповеди Его соблюдай, потому что в этом все для человека»"/>
          <p:cNvSpPr txBox="1">
            <a:spLocks noGrp="1"/>
          </p:cNvSpPr>
          <p:nvPr>
            <p:ph type="body" idx="13"/>
          </p:nvPr>
        </p:nvSpPr>
        <p:spPr>
          <a:xfrm>
            <a:off x="889000" y="2908300"/>
            <a:ext cx="11226800" cy="3953766"/>
          </a:xfrm>
          <a:prstGeom prst="rect">
            <a:avLst/>
          </a:prstGeom>
        </p:spPr>
        <p:txBody>
          <a:bodyPr/>
          <a:lstStyle/>
          <a:p>
            <a:pPr>
              <a:defRPr sz="7600" cap="none"/>
            </a:pPr>
            <a:r>
              <a:rPr lang="ru-RU" dirty="0"/>
              <a:t>«Выслушаем сущность всего: бойся Бога и заповеди Его соблюдай, потому что в этом все для человека»</a:t>
            </a:r>
          </a:p>
        </p:txBody>
      </p:sp>
      <p:sp>
        <p:nvSpPr>
          <p:cNvPr id="243" name="Еккл.12:13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Еккл.12:13</a:t>
            </a:r>
          </a:p>
        </p:txBody>
      </p:sp>
      <p:sp>
        <p:nvSpPr>
          <p:cNvPr id="244" name="СЕКСТАНТ"/>
          <p:cNvSpPr txBox="1"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СЕКСТАНТ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Заголово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19937">
              <a:defRPr sz="15130"/>
            </a:pPr>
            <a:endParaRPr/>
          </a:p>
        </p:txBody>
      </p:sp>
      <p:sp>
        <p:nvSpPr>
          <p:cNvPr id="247" name="Основной текст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Nautical-Sextant.jpg_350x350.jpg" descr="Nautical-Sextant.jpg_350x350.jp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12500" b="1250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Nautical-Sextant.jpg_350x350.jpg" descr="Nautical-Sextant.jpg_350x350.jp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21875" r="21875"/>
          <a:stretch>
            <a:fillRect/>
          </a:stretch>
        </p:blipFill>
        <p:spPr>
          <a:xfrm>
            <a:off x="0" y="0"/>
            <a:ext cx="5486400" cy="9753600"/>
          </a:xfrm>
          <a:prstGeom prst="rect">
            <a:avLst/>
          </a:prstGeom>
        </p:spPr>
      </p:pic>
      <p:sp>
        <p:nvSpPr>
          <p:cNvPr id="176" name="ДВОЙНОЕ ИЗМЕРЕНИЕ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0520">
              <a:defRPr sz="10200"/>
            </a:lvl1pPr>
          </a:lstStyle>
          <a:p>
            <a:r>
              <a:t>ДВОЙНОЕ ИЗМЕРЕНИЕ</a:t>
            </a:r>
          </a:p>
        </p:txBody>
      </p:sp>
      <p:sp>
        <p:nvSpPr>
          <p:cNvPr id="177" name="СЕКСТАНТ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СЕКСТАНТ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СЕКСТАНТ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СЕКСТАНТ</a:t>
            </a:r>
          </a:p>
        </p:txBody>
      </p:sp>
      <p:sp>
        <p:nvSpPr>
          <p:cNvPr id="182" name="ДВОЙНОЕ ИЗМЕРЕНИЕ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sz="5400" dirty="0"/>
              <a:t>ДВОЙНОЕ ИЗМЕРЕНИЕ</a:t>
            </a:r>
          </a:p>
        </p:txBody>
      </p:sp>
      <p:sp>
        <p:nvSpPr>
          <p:cNvPr id="183" name="Проверка секстанта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800" dirty="0"/>
              <a:t>Проверка секстанта</a:t>
            </a:r>
          </a:p>
          <a:p>
            <a:r>
              <a:rPr lang="ru-RU" sz="4800" dirty="0"/>
              <a:t>Само измерение</a:t>
            </a:r>
          </a:p>
          <a:p>
            <a:r>
              <a:rPr lang="ru-RU" sz="4800" dirty="0"/>
              <a:t>Определение местоположения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СЕКСТАНТ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СЕКСТАНТ</a:t>
            </a:r>
          </a:p>
        </p:txBody>
      </p:sp>
      <p:sp>
        <p:nvSpPr>
          <p:cNvPr id="188" name="ДВОЙНОЕ ИЗМЕРЕНИЕ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ДВОЙНОЕ ИЗМЕРЕНИЕ</a:t>
            </a:r>
          </a:p>
        </p:txBody>
      </p:sp>
      <p:sp>
        <p:nvSpPr>
          <p:cNvPr id="189" name="Определить свое местоположение…"/>
          <p:cNvSpPr txBox="1">
            <a:spLocks noGrp="1"/>
          </p:cNvSpPr>
          <p:nvPr>
            <p:ph type="body" idx="1"/>
          </p:nvPr>
        </p:nvSpPr>
        <p:spPr>
          <a:xfrm>
            <a:off x="406400" y="2749550"/>
            <a:ext cx="12192000" cy="6108700"/>
          </a:xfrm>
          <a:prstGeom prst="rect">
            <a:avLst/>
          </a:prstGeom>
        </p:spPr>
        <p:txBody>
          <a:bodyPr/>
          <a:lstStyle/>
          <a:p>
            <a:pPr marL="575235" indent="-575235"/>
            <a:r>
              <a:rPr sz="4400" b="1">
                <a:latin typeface="Avenir Next"/>
                <a:ea typeface="Avenir Next"/>
                <a:cs typeface="Avenir Next"/>
                <a:sym typeface="Avenir Next"/>
              </a:rPr>
              <a:t>Определить свое местоположение</a:t>
            </a:r>
            <a:r>
              <a:t> </a:t>
            </a:r>
          </a:p>
          <a:p>
            <a:r>
              <a:t>Зафиксировать время измерения</a:t>
            </a:r>
          </a:p>
          <a:p>
            <a:r>
              <a:t>Определить высоту светила или двух светил (по углу на секстанте)</a:t>
            </a:r>
          </a:p>
          <a:p>
            <a:r>
              <a:t>Воспользоваться специальной таблицей для определения местоположения светил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СЕКСТАНТ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СЕКСТАНТ</a:t>
            </a:r>
          </a:p>
        </p:txBody>
      </p:sp>
      <p:sp>
        <p:nvSpPr>
          <p:cNvPr id="194" name="ДВОЙНОЕ ИЗМЕРЕНИЕ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ДВОЙНОЕ ИЗМЕРЕНИЕ</a:t>
            </a:r>
          </a:p>
        </p:txBody>
      </p:sp>
      <p:sp>
        <p:nvSpPr>
          <p:cNvPr id="195" name="Проверка секстанта - нам нужно провести сверку своих ценностей Еккл.11+настройка зеркал правильное отражение, совмещение целей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Проверка секстанта - нам нужно провести сверку своих ценностей Еккл.11+настройка зеркал правильное отражение, совмещение целей</a:t>
            </a:r>
          </a:p>
          <a:p>
            <a:r>
              <a:t>Само измерение - вертикальное и горизонтальное, горизонт+светила, определение высоты и угла </a:t>
            </a:r>
          </a:p>
          <a:p>
            <a:r>
              <a:t>Определение местоположения - важно знать в каком состоянии я нахожусь, где, в каких координатах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Секстант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Секстант</a:t>
            </a:r>
          </a:p>
        </p:txBody>
      </p:sp>
      <p:sp>
        <p:nvSpPr>
          <p:cNvPr id="200" name="Двойное измерение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Двойное измерение</a:t>
            </a:r>
          </a:p>
        </p:txBody>
      </p:sp>
      <p:sp>
        <p:nvSpPr>
          <p:cNvPr id="201" name="Зафиксировать время измерения - нужно знать время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Зафиксировать время измерения - нужно знать время</a:t>
            </a:r>
          </a:p>
          <a:p>
            <a:r>
              <a:t>Определить высоту светила или двух светил (по углу на секстанте) - </a:t>
            </a:r>
          </a:p>
          <a:p>
            <a:r>
              <a:t>Воспользоваться специальным таблицей для определения местоположения светил - прибегнуть к Писаниям</a:t>
            </a:r>
          </a:p>
          <a:p>
            <a:r>
              <a:t>Определить свое местоположение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Секстант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Секстант</a:t>
            </a:r>
          </a:p>
        </p:txBody>
      </p:sp>
      <p:sp>
        <p:nvSpPr>
          <p:cNvPr id="204" name="Двойное измерение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Двойное измерение</a:t>
            </a:r>
          </a:p>
        </p:txBody>
      </p:sp>
      <p:sp>
        <p:nvSpPr>
          <p:cNvPr id="205" name="Определить свое местоположение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9" indent="-444499">
              <a:defRPr sz="48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dirty="0"/>
              <a:t>Определить свое местоположение</a:t>
            </a:r>
          </a:p>
          <a:p>
            <a:pPr marL="444499" indent="-444499"/>
            <a:r>
              <a:rPr lang="ru-RU" dirty="0"/>
              <a:t>Проверить свои ценности</a:t>
            </a:r>
          </a:p>
          <a:p>
            <a:pPr marL="444499" indent="-444499"/>
            <a:r>
              <a:rPr lang="ru-RU" dirty="0"/>
              <a:t>Знать время</a:t>
            </a:r>
          </a:p>
          <a:p>
            <a:pPr marL="444499" indent="-444499"/>
            <a:r>
              <a:rPr lang="ru-RU" dirty="0"/>
              <a:t>Поклоняться Богу</a:t>
            </a:r>
          </a:p>
          <a:p>
            <a:pPr marL="444499" indent="-444499"/>
            <a:r>
              <a:rPr lang="ru-RU" dirty="0"/>
              <a:t>Служить людям</a:t>
            </a:r>
          </a:p>
          <a:p>
            <a:pPr marL="444499" indent="-444499"/>
            <a:r>
              <a:rPr lang="ru-RU" dirty="0"/>
              <a:t>Знать истину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СЕКСТАНТ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СЕКСТАНТ</a:t>
            </a:r>
          </a:p>
        </p:txBody>
      </p:sp>
      <p:pic>
        <p:nvPicPr>
          <p:cNvPr id="208" name="171783756_morskoj-sekstant.jpg" descr="171783756_morskoj-sekstant.jpg"/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14820" r="14820"/>
          <a:stretch>
            <a:fillRect/>
          </a:stretch>
        </p:blipFill>
        <p:spPr>
          <a:xfrm>
            <a:off x="7112000" y="1536700"/>
            <a:ext cx="5486400" cy="7797800"/>
          </a:xfrm>
          <a:prstGeom prst="rect">
            <a:avLst/>
          </a:prstGeom>
        </p:spPr>
      </p:pic>
      <p:sp>
        <p:nvSpPr>
          <p:cNvPr id="209" name="ДВОЙНОЕ ИЗМЕРЕНИЕ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ДВОЙНОЕ ИЗМЕРЕНИЕ</a:t>
            </a:r>
          </a:p>
        </p:txBody>
      </p:sp>
      <p:sp>
        <p:nvSpPr>
          <p:cNvPr id="210" name="ПРОВЕРИТЬ ЦЕННОСТИ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ПРОВЕРИТЬ ЦЕННОСТИ</a:t>
            </a:r>
          </a:p>
          <a:p>
            <a: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  <a:r>
              <a:t>«ВЕСЕЛИСЬ, ЮНОША, В ЮНОСТИ ТВОЕЙ, И ДА ВКУШАЕТ СЕРДЦЕ ТВОЕ РАДОСТИ ВО ДНИ ЮНОСТИ ТВОЕЙ, И ХОДИ ПО ПУТЯМ СЕРДЦА ТВОЕГО И ПО ВИДЕНИЮ ОЧЕЙ ТВОИХ; ТОЬКО ЗНАЙ, ЧТО ЗА ВСЕ ЭТО БОГ ПРИВЕДЕТ ТЕБЯ НА СУД» Еккл.11:9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1558</Words>
  <Application>Microsoft Office PowerPoint</Application>
  <PresentationFormat>Произвольный</PresentationFormat>
  <Paragraphs>108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Avenir Next</vt:lpstr>
      <vt:lpstr>Avenir Next Medium</vt:lpstr>
      <vt:lpstr>DIN Alternate</vt:lpstr>
      <vt:lpstr>DIN Condensed</vt:lpstr>
      <vt:lpstr>Helvetica</vt:lpstr>
      <vt:lpstr>Helvetica Neue</vt:lpstr>
      <vt:lpstr>New_Template7</vt:lpstr>
      <vt:lpstr>ДВОЙНОЕ ИЗМЕРЕНИЕ</vt:lpstr>
      <vt:lpstr>Презентация PowerPoint</vt:lpstr>
      <vt:lpstr>ДВОЙНОЕ ИЗМЕРЕНИЕ</vt:lpstr>
      <vt:lpstr>ДВОЙНОЕ ИЗМЕРЕНИЕ</vt:lpstr>
      <vt:lpstr>ДВОЙНОЕ ИЗМЕРЕНИЕ</vt:lpstr>
      <vt:lpstr>ДВОЙНОЕ ИЗМЕРЕНИЕ</vt:lpstr>
      <vt:lpstr>Двойное измерение</vt:lpstr>
      <vt:lpstr>Двойное измерение</vt:lpstr>
      <vt:lpstr>ДВОЙНОЕ ИЗМЕРЕНИЕ</vt:lpstr>
      <vt:lpstr>Двойное измерение</vt:lpstr>
      <vt:lpstr>Презентация PowerPoint</vt:lpstr>
      <vt:lpstr>Презентация PowerPoint</vt:lpstr>
      <vt:lpstr>Презентация PowerPoint</vt:lpstr>
      <vt:lpstr>Двойное измерение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ДВОЙНОЕ ИЗМЕРЕНИЕ</dc:title>
  <dc:creator>Julia Lisovaya</dc:creator>
  <cp:lastModifiedBy>Julia Lisovaya</cp:lastModifiedBy>
  <cp:revision>8</cp:revision>
  <dcterms:modified xsi:type="dcterms:W3CDTF">2022-11-07T08:38:26Z</dcterms:modified>
</cp:coreProperties>
</file>