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87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85" r:id="rId21"/>
    <p:sldId id="274" r:id="rId22"/>
    <p:sldId id="275" r:id="rId23"/>
    <p:sldId id="276" r:id="rId24"/>
    <p:sldId id="277" r:id="rId25"/>
    <p:sldId id="278" r:id="rId26"/>
    <p:sldId id="286" r:id="rId27"/>
    <p:sldId id="279" r:id="rId28"/>
    <p:sldId id="280" r:id="rId29"/>
    <p:sldId id="281" r:id="rId30"/>
    <p:sldId id="282" r:id="rId31"/>
    <p:sldId id="283" r:id="rId32"/>
    <p:sldId id="284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987655"/>
            <a:ext cx="6624736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Дьявольская атака на наших </a:t>
            </a:r>
            <a:r>
              <a:rPr lang="ru-RU" sz="6600" b="1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детей</a:t>
            </a: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Подготовила рук-ль ОДС КСМ Сахарова Татьяна</a:t>
            </a:r>
            <a:endParaRPr lang="ru-RU" sz="2000" b="1" i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93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908720"/>
            <a:ext cx="727280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Что происходит с ребенком?</a:t>
            </a:r>
          </a:p>
          <a:p>
            <a:r>
              <a:rPr lang="ru-RU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При </a:t>
            </a:r>
            <a:r>
              <a:rPr lang="ru-RU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регулярном воздействии на психику человека чего-либо внушающего ему чувства страха (фильмы, книги), он </a:t>
            </a:r>
            <a:endParaRPr lang="ru-RU" sz="2400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начинает </a:t>
            </a:r>
            <a:r>
              <a:rPr lang="ru-RU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привыкать и, в конце концов, перестает испытывать негативные чувства.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Увеличивается </a:t>
            </a:r>
            <a:r>
              <a:rPr lang="ru-RU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равнодушие к чужой беде.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Жестокость</a:t>
            </a:r>
            <a:r>
              <a:rPr lang="ru-RU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, агрессия.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Тревога </a:t>
            </a:r>
            <a:r>
              <a:rPr lang="ru-RU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и страх (боязнь темноты, остаться одному, реакция на шорохи, страх смерти, отчужденность)</a:t>
            </a:r>
          </a:p>
        </p:txBody>
      </p:sp>
    </p:spTree>
    <p:extLst>
      <p:ext uri="{BB962C8B-B14F-4D97-AF65-F5344CB8AC3E}">
        <p14:creationId xmlns:p14="http://schemas.microsoft.com/office/powerpoint/2010/main" val="3242899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692696"/>
            <a:ext cx="756084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	</a:t>
            </a:r>
            <a:r>
              <a:rPr lang="ru-RU" sz="36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Данные ученых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…сильный </a:t>
            </a:r>
            <a:r>
              <a:rPr lang="ru-RU" dirty="0">
                <a:solidFill>
                  <a:srgbClr val="FF0000"/>
                </a:solidFill>
                <a:latin typeface="Bookman Old Style" panose="02050604050505020204" pitchFamily="18" charset="0"/>
              </a:rPr>
              <a:t>страх и внутренняя тревога человека при просмотре насыщенного насилием фильма являются для организма сигналом об опасности. Но так как человек не пытается остановить этот процесс и отреагировать на инстинкт самосохранения, т.е. «спастись бегством», организм считает, что </a:t>
            </a:r>
            <a:r>
              <a:rPr lang="ru-RU" i="1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«очаг инфекции» находится внутри. На его поиск направляются антитела, начинающие уничтожать здоровые клетки </a:t>
            </a:r>
            <a:r>
              <a:rPr lang="ru-RU" i="1" u="sng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организма…</a:t>
            </a:r>
          </a:p>
          <a:p>
            <a:endParaRPr lang="ru-RU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такой </a:t>
            </a:r>
            <a:r>
              <a:rPr lang="ru-RU" dirty="0">
                <a:solidFill>
                  <a:srgbClr val="FF0000"/>
                </a:solidFill>
                <a:latin typeface="Bookman Old Style" panose="02050604050505020204" pitchFamily="18" charset="0"/>
              </a:rPr>
              <a:t>стресс вызывает у человека не только временные биохимические изменения, </a:t>
            </a:r>
            <a:r>
              <a:rPr lang="ru-RU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но и…</a:t>
            </a:r>
          </a:p>
          <a:p>
            <a:endParaRPr lang="ru-RU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гипертоническая </a:t>
            </a:r>
            <a:r>
              <a:rPr lang="ru-RU" dirty="0">
                <a:solidFill>
                  <a:srgbClr val="FF0000"/>
                </a:solidFill>
                <a:latin typeface="Bookman Old Style" panose="02050604050505020204" pitchFamily="18" charset="0"/>
              </a:rPr>
              <a:t>и язвенная болезни, повышается вероятность инфаркта, инсульта и даже появляется мигрень.</a:t>
            </a:r>
          </a:p>
        </p:txBody>
      </p:sp>
    </p:spTree>
    <p:extLst>
      <p:ext uri="{BB962C8B-B14F-4D97-AF65-F5344CB8AC3E}">
        <p14:creationId xmlns:p14="http://schemas.microsoft.com/office/powerpoint/2010/main" val="3242899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332656"/>
            <a:ext cx="87286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Исследование </a:t>
            </a:r>
            <a:r>
              <a:rPr lang="ru-RU" sz="24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детей 8-9 лет в 2011 г. Влияния мультфильмов и игр ужасов </a:t>
            </a:r>
            <a:endParaRPr lang="ru-RU" sz="2400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на </a:t>
            </a:r>
            <a:r>
              <a:rPr lang="ru-RU" sz="24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детей.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после </a:t>
            </a:r>
            <a:r>
              <a:rPr lang="ru-RU" dirty="0">
                <a:solidFill>
                  <a:srgbClr val="FF0000"/>
                </a:solidFill>
                <a:latin typeface="Bookman Old Style" panose="02050604050505020204" pitchFamily="18" charset="0"/>
              </a:rPr>
              <a:t>просмотра ужасов испытуемые становятся </a:t>
            </a:r>
            <a:r>
              <a:rPr lang="ru-RU" i="1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нервными, раздражительными, более агрессивными,</a:t>
            </a:r>
            <a:r>
              <a:rPr lang="ru-RU" dirty="0">
                <a:solidFill>
                  <a:srgbClr val="FF0000"/>
                </a:solidFill>
                <a:latin typeface="Bookman Old Style" panose="02050604050505020204" pitchFamily="18" charset="0"/>
              </a:rPr>
              <a:t> т.е. начинают </a:t>
            </a:r>
            <a:r>
              <a:rPr lang="ru-RU" i="1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применять насильственные методы в реализации своих собственных идей и целей, </a:t>
            </a:r>
            <a:r>
              <a:rPr lang="ru-RU" dirty="0">
                <a:solidFill>
                  <a:srgbClr val="FF0000"/>
                </a:solidFill>
                <a:latin typeface="Bookman Old Style" panose="02050604050505020204" pitchFamily="18" charset="0"/>
              </a:rPr>
              <a:t>избегая дипломатических путей решения проблем; к примеру, одна из девочек взяла без спросу пенал, а когда её попросили вернуть его, то она начала кричать, плакать и размахивать руками</a:t>
            </a:r>
            <a:r>
              <a:rPr lang="ru-RU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;</a:t>
            </a:r>
          </a:p>
          <a:p>
            <a:endParaRPr lang="ru-RU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испытуемые </a:t>
            </a:r>
            <a:r>
              <a:rPr lang="ru-RU" i="1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отдают предпочтение насильственным играм, подражая героям из мультфильмов</a:t>
            </a:r>
            <a:r>
              <a:rPr lang="ru-RU" dirty="0">
                <a:solidFill>
                  <a:srgbClr val="FF0000"/>
                </a:solidFill>
                <a:latin typeface="Bookman Old Style" panose="02050604050505020204" pitchFamily="18" charset="0"/>
              </a:rPr>
              <a:t>, во время игр на перемене они постоянно ударяли других детей</a:t>
            </a:r>
            <a:r>
              <a:rPr lang="ru-RU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;</a:t>
            </a:r>
          </a:p>
          <a:p>
            <a:endParaRPr lang="ru-RU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сон </a:t>
            </a:r>
            <a:r>
              <a:rPr lang="ru-RU" dirty="0">
                <a:solidFill>
                  <a:srgbClr val="FF0000"/>
                </a:solidFill>
                <a:latin typeface="Bookman Old Style" panose="02050604050505020204" pitchFamily="18" charset="0"/>
              </a:rPr>
              <a:t>становится беспокойным, испытуемые </a:t>
            </a:r>
            <a:r>
              <a:rPr lang="ru-RU" i="1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боятся засыпать; они просыпались ночью в слезах,</a:t>
            </a:r>
            <a:r>
              <a:rPr lang="ru-RU" dirty="0">
                <a:solidFill>
                  <a:srgbClr val="FF0000"/>
                </a:solidFill>
                <a:latin typeface="Bookman Old Style" panose="02050604050505020204" pitchFamily="18" charset="0"/>
              </a:rPr>
              <a:t> жаловались родителям на плохой сон</a:t>
            </a:r>
            <a:r>
              <a:rPr lang="ru-RU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;</a:t>
            </a:r>
          </a:p>
          <a:p>
            <a:endParaRPr lang="ru-RU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r>
              <a:rPr lang="ru-RU" dirty="0">
                <a:solidFill>
                  <a:srgbClr val="FF0000"/>
                </a:solidFill>
                <a:latin typeface="Bookman Old Style" panose="02050604050505020204" pitchFamily="18" charset="0"/>
              </a:rPr>
              <a:t>-  стала </a:t>
            </a:r>
            <a:r>
              <a:rPr lang="ru-RU" i="1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стираться грань между плохими и хорошими поступками</a:t>
            </a:r>
            <a:r>
              <a:rPr lang="ru-RU" dirty="0">
                <a:solidFill>
                  <a:srgbClr val="FF0000"/>
                </a:solidFill>
                <a:latin typeface="Bookman Old Style" panose="02050604050505020204" pitchFamily="18" charset="0"/>
              </a:rPr>
              <a:t>, испытуемые называли других детей разными ругательствами;</a:t>
            </a:r>
          </a:p>
        </p:txBody>
      </p:sp>
    </p:spTree>
    <p:extLst>
      <p:ext uri="{BB962C8B-B14F-4D97-AF65-F5344CB8AC3E}">
        <p14:creationId xmlns:p14="http://schemas.microsoft.com/office/powerpoint/2010/main" val="31204501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980728"/>
            <a:ext cx="7056784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Стадия </a:t>
            </a:r>
            <a:r>
              <a:rPr lang="ru-RU" sz="32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легкой </a:t>
            </a:r>
            <a:r>
              <a:rPr lang="ru-RU" sz="32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увлеченности</a:t>
            </a:r>
            <a:endParaRPr lang="ru-RU" sz="1600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endParaRPr lang="ru-RU" sz="1400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получает </a:t>
            </a:r>
            <a:r>
              <a:rPr lang="ru-RU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удовольствие, играя в компьютерную игру, ощущая при этом положительные эмоции, и хочет это повторить. </a:t>
            </a:r>
            <a:endParaRPr lang="ru-RU" sz="2400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endParaRPr lang="ru-RU" sz="2400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Однако </a:t>
            </a:r>
            <a:r>
              <a:rPr lang="ru-RU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такое стремление к игровой деятельности носит скорее </a:t>
            </a:r>
            <a:r>
              <a:rPr lang="ru-RU" sz="24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ситуационный,</a:t>
            </a:r>
            <a:r>
              <a:rPr lang="ru-RU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 чем систематический характер</a:t>
            </a:r>
            <a:r>
              <a:rPr lang="ru-RU" sz="2000" dirty="0">
                <a:solidFill>
                  <a:srgbClr val="FF0000"/>
                </a:solidFill>
                <a:latin typeface="Bookman Old Style" panose="0205060405050502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34701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1268760"/>
            <a:ext cx="626469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Стадия увлеченности </a:t>
            </a:r>
          </a:p>
          <a:p>
            <a:endParaRPr lang="ru-RU" sz="40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– это </a:t>
            </a:r>
            <a:r>
              <a:rPr lang="ru-RU" sz="2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появление </a:t>
            </a:r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потребности играть.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Проведение времени за игрой носит </a:t>
            </a:r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систематический характер.</a:t>
            </a:r>
          </a:p>
        </p:txBody>
      </p:sp>
    </p:spTree>
    <p:extLst>
      <p:ext uri="{BB962C8B-B14F-4D97-AF65-F5344CB8AC3E}">
        <p14:creationId xmlns:p14="http://schemas.microsoft.com/office/powerpoint/2010/main" val="23734701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764704"/>
            <a:ext cx="705678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	Стадия </a:t>
            </a:r>
            <a:r>
              <a:rPr lang="ru-RU" sz="36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зависимости </a:t>
            </a:r>
            <a:endParaRPr lang="ru-RU" sz="3600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Игра становится </a:t>
            </a:r>
            <a:r>
              <a:rPr lang="ru-RU" sz="2000" dirty="0">
                <a:solidFill>
                  <a:srgbClr val="FF0000"/>
                </a:solidFill>
                <a:latin typeface="Bookman Old Style" panose="02050604050505020204" pitchFamily="18" charset="0"/>
              </a:rPr>
              <a:t>такой же важной, как, например, сон или еда. </a:t>
            </a:r>
            <a:endParaRPr lang="ru-RU" sz="2000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r>
              <a:rPr lang="ru-RU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Эта </a:t>
            </a:r>
            <a:r>
              <a:rPr lang="ru-RU" sz="2000" dirty="0">
                <a:solidFill>
                  <a:srgbClr val="FF0000"/>
                </a:solidFill>
                <a:latin typeface="Bookman Old Style" panose="02050604050505020204" pitchFamily="18" charset="0"/>
              </a:rPr>
              <a:t>зависимость может проявляться в одной из двух форм: </a:t>
            </a:r>
            <a:r>
              <a:rPr lang="ru-RU" sz="2000" b="1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социализированной и индивидуализированной. </a:t>
            </a:r>
            <a:endParaRPr lang="ru-RU" sz="2000" b="1" i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В </a:t>
            </a:r>
            <a:r>
              <a:rPr lang="ru-RU" sz="2000" dirty="0">
                <a:solidFill>
                  <a:srgbClr val="FF0000"/>
                </a:solidFill>
                <a:latin typeface="Bookman Old Style" panose="02050604050505020204" pitchFamily="18" charset="0"/>
              </a:rPr>
              <a:t>первом случае игрок общается с людьми, правда, чаще с такими же игровыми фанатами. Однако связь с социумом в данном случае не теряется. Социальное окружение, пусть состоящее из таких же игроманов, не дает человеку полностью уйти в виртуальный мир и довести себя до психических и соматических отклонений</a:t>
            </a:r>
            <a:r>
              <a:rPr lang="ru-RU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Во втором, игрок полностью погружается в виртуальный мир, реальный его не интересует</a:t>
            </a:r>
            <a:r>
              <a:rPr lang="ru-RU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.</a:t>
            </a:r>
            <a:endParaRPr lang="ru-RU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4701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79209" y="764704"/>
            <a:ext cx="684076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Признаки зависимости</a:t>
            </a:r>
            <a:r>
              <a:rPr lang="ru-RU" sz="36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:</a:t>
            </a:r>
          </a:p>
          <a:p>
            <a:endParaRPr lang="ru-RU" sz="2200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навязчивое </a:t>
            </a:r>
            <a:r>
              <a:rPr lang="ru-RU" sz="2200" dirty="0">
                <a:solidFill>
                  <a:srgbClr val="FF0000"/>
                </a:solidFill>
                <a:latin typeface="Bookman Old Style" panose="02050604050505020204" pitchFamily="18" charset="0"/>
              </a:rPr>
              <a:t>стремление проверять обновления игры</a:t>
            </a:r>
            <a:r>
              <a:rPr lang="ru-RU" sz="2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;</a:t>
            </a:r>
          </a:p>
          <a:p>
            <a:endParaRPr lang="ru-RU" sz="22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постоянное </a:t>
            </a:r>
            <a:r>
              <a:rPr lang="ru-RU" sz="2200" dirty="0">
                <a:solidFill>
                  <a:srgbClr val="FF0000"/>
                </a:solidFill>
                <a:latin typeface="Bookman Old Style" panose="02050604050505020204" pitchFamily="18" charset="0"/>
              </a:rPr>
              <a:t>увеличение времени, проводимого за компьютером</a:t>
            </a:r>
            <a:r>
              <a:rPr lang="ru-RU" sz="2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;</a:t>
            </a:r>
          </a:p>
          <a:p>
            <a:endParaRPr lang="ru-RU" sz="22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постоянное </a:t>
            </a:r>
            <a:r>
              <a:rPr lang="ru-RU" sz="2200" dirty="0">
                <a:solidFill>
                  <a:srgbClr val="FF0000"/>
                </a:solidFill>
                <a:latin typeface="Bookman Old Style" panose="02050604050505020204" pitchFamily="18" charset="0"/>
              </a:rPr>
              <a:t>увеличение денежных расходов на платные игры и дополнения к ним</a:t>
            </a:r>
            <a:r>
              <a:rPr lang="ru-RU" sz="2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;</a:t>
            </a:r>
          </a:p>
          <a:p>
            <a:endParaRPr lang="ru-RU" sz="22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значительно </a:t>
            </a:r>
            <a:r>
              <a:rPr lang="ru-RU" sz="2200" dirty="0">
                <a:solidFill>
                  <a:srgbClr val="FF0000"/>
                </a:solidFill>
                <a:latin typeface="Bookman Old Style" panose="02050604050505020204" pitchFamily="18" charset="0"/>
              </a:rPr>
              <a:t>улучшается настроение от игр и резко портиться при их недоступности;</a:t>
            </a:r>
          </a:p>
        </p:txBody>
      </p:sp>
    </p:spTree>
    <p:extLst>
      <p:ext uri="{BB962C8B-B14F-4D97-AF65-F5344CB8AC3E}">
        <p14:creationId xmlns:p14="http://schemas.microsoft.com/office/powerpoint/2010/main" val="23734701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404664"/>
            <a:ext cx="691276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ничто </a:t>
            </a:r>
            <a:r>
              <a:rPr lang="ru-RU" sz="2000" dirty="0">
                <a:solidFill>
                  <a:srgbClr val="FF0000"/>
                </a:solidFill>
                <a:latin typeface="Bookman Old Style" panose="02050604050505020204" pitchFamily="18" charset="0"/>
              </a:rPr>
              <a:t>не может отвлечь зависимого от компьютерной игры</a:t>
            </a:r>
            <a:r>
              <a:rPr lang="ru-RU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;</a:t>
            </a:r>
          </a:p>
          <a:p>
            <a:endParaRPr lang="ru-RU" sz="20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проявление </a:t>
            </a:r>
            <a:r>
              <a:rPr lang="ru-RU" sz="2000" dirty="0">
                <a:solidFill>
                  <a:srgbClr val="FF0000"/>
                </a:solidFill>
                <a:latin typeface="Bookman Old Style" panose="02050604050505020204" pitchFamily="18" charset="0"/>
              </a:rPr>
              <a:t>агрессии по отношению к отвлекающим факторам</a:t>
            </a:r>
            <a:r>
              <a:rPr lang="ru-RU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;</a:t>
            </a:r>
          </a:p>
          <a:p>
            <a:endParaRPr lang="ru-RU" sz="20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пренебрежение </a:t>
            </a:r>
            <a:r>
              <a:rPr lang="ru-RU" sz="2000" dirty="0">
                <a:solidFill>
                  <a:srgbClr val="FF0000"/>
                </a:solidFill>
                <a:latin typeface="Bookman Old Style" panose="02050604050505020204" pitchFamily="18" charset="0"/>
              </a:rPr>
              <a:t>всеми важными делами в пользу игр</a:t>
            </a:r>
            <a:r>
              <a:rPr lang="ru-RU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;</a:t>
            </a:r>
          </a:p>
          <a:p>
            <a:endParaRPr lang="ru-RU" sz="20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неспособность </a:t>
            </a:r>
            <a:r>
              <a:rPr lang="ru-RU" sz="2000" dirty="0">
                <a:solidFill>
                  <a:srgbClr val="FF0000"/>
                </a:solidFill>
                <a:latin typeface="Bookman Old Style" panose="02050604050505020204" pitchFamily="18" charset="0"/>
              </a:rPr>
              <a:t>как-либо планировать свое время</a:t>
            </a:r>
            <a:r>
              <a:rPr lang="ru-RU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;</a:t>
            </a:r>
          </a:p>
          <a:p>
            <a:endParaRPr lang="ru-RU" sz="20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полный </a:t>
            </a:r>
            <a:r>
              <a:rPr lang="ru-RU" sz="2000" dirty="0">
                <a:solidFill>
                  <a:srgbClr val="FF0000"/>
                </a:solidFill>
                <a:latin typeface="Bookman Old Style" panose="02050604050505020204" pitchFamily="18" charset="0"/>
              </a:rPr>
              <a:t>отказ от общения с реальными друзьями, замена их виртуальными спутниками</a:t>
            </a:r>
            <a:r>
              <a:rPr lang="ru-RU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;</a:t>
            </a:r>
          </a:p>
          <a:p>
            <a:endParaRPr lang="ru-RU" sz="20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пренебрежение </a:t>
            </a:r>
            <a:r>
              <a:rPr lang="ru-RU" sz="2000" dirty="0">
                <a:solidFill>
                  <a:srgbClr val="FF0000"/>
                </a:solidFill>
                <a:latin typeface="Bookman Old Style" panose="02050604050505020204" pitchFamily="18" charset="0"/>
              </a:rPr>
              <a:t>собственным здоровьем, гигиеной и другими личными факторами в пользу все тех же развлечений.</a:t>
            </a:r>
          </a:p>
        </p:txBody>
      </p:sp>
    </p:spTree>
    <p:extLst>
      <p:ext uri="{BB962C8B-B14F-4D97-AF65-F5344CB8AC3E}">
        <p14:creationId xmlns:p14="http://schemas.microsoft.com/office/powerpoint/2010/main" val="23734701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620688"/>
            <a:ext cx="640871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Физические </a:t>
            </a:r>
            <a:r>
              <a:rPr lang="ru-RU" sz="32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проявления</a:t>
            </a:r>
          </a:p>
          <a:p>
            <a:endParaRPr lang="ru-RU" sz="24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постоянная </a:t>
            </a:r>
            <a:r>
              <a:rPr lang="ru-RU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усталость и сонливость</a:t>
            </a:r>
            <a:r>
              <a:rPr lang="ru-RU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;</a:t>
            </a:r>
          </a:p>
          <a:p>
            <a:endParaRPr lang="ru-RU" sz="24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проблемы </a:t>
            </a:r>
            <a:r>
              <a:rPr lang="ru-RU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со </a:t>
            </a:r>
            <a:r>
              <a:rPr lang="ru-RU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сном;</a:t>
            </a:r>
          </a:p>
          <a:p>
            <a:endParaRPr lang="ru-RU" sz="24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мигрень </a:t>
            </a:r>
            <a:r>
              <a:rPr lang="ru-RU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и другие головные боли</a:t>
            </a:r>
            <a:r>
              <a:rPr lang="ru-RU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;</a:t>
            </a:r>
          </a:p>
          <a:p>
            <a:endParaRPr lang="ru-RU" sz="24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r>
              <a:rPr lang="ru-RU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•  повышенная </a:t>
            </a:r>
            <a:r>
              <a:rPr lang="ru-RU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утомляемость</a:t>
            </a:r>
            <a:r>
              <a:rPr lang="ru-RU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;</a:t>
            </a:r>
          </a:p>
          <a:p>
            <a:endParaRPr lang="ru-RU" sz="24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r>
              <a:rPr lang="ru-RU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•  снижение </a:t>
            </a:r>
            <a:r>
              <a:rPr lang="ru-RU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уровня иммунитета</a:t>
            </a:r>
            <a:r>
              <a:rPr lang="ru-RU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;</a:t>
            </a:r>
          </a:p>
          <a:p>
            <a:endParaRPr lang="ru-RU" sz="24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r>
              <a:rPr lang="ru-RU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•  боли </a:t>
            </a:r>
            <a:r>
              <a:rPr lang="ru-RU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в спине и запястьях.</a:t>
            </a:r>
          </a:p>
        </p:txBody>
      </p:sp>
    </p:spTree>
    <p:extLst>
      <p:ext uri="{BB962C8B-B14F-4D97-AF65-F5344CB8AC3E}">
        <p14:creationId xmlns:p14="http://schemas.microsoft.com/office/powerpoint/2010/main" val="23734701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2415" y="764704"/>
            <a:ext cx="748883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	</a:t>
            </a:r>
            <a:r>
              <a:rPr lang="ru-RU" sz="36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Фатальные </a:t>
            </a:r>
            <a:r>
              <a:rPr lang="ru-RU" sz="36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ошибки: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Дать компьютер, планшет в свободное пользование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Игра на компьютере как награда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Личный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пример (папа играет в игры и т.п.)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Запрет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без </a:t>
            </a: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объяснений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Ссоры, ругань, срывы взрослых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Отключение интернета и т.п.(для более старших детей)</a:t>
            </a:r>
            <a:endParaRPr lang="ru-RU" sz="2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endParaRPr lang="ru-RU" sz="2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47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63688" y="404664"/>
            <a:ext cx="511256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Игры</a:t>
            </a:r>
          </a:p>
          <a:p>
            <a:pPr algn="ctr"/>
            <a:endParaRPr lang="ru-RU" sz="4800" i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ru-RU" sz="48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Сети </a:t>
            </a:r>
          </a:p>
          <a:p>
            <a:pPr algn="ctr"/>
            <a:endParaRPr lang="ru-RU" sz="4800" i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ru-RU" sz="48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Интернет</a:t>
            </a:r>
          </a:p>
          <a:p>
            <a:pPr algn="ctr"/>
            <a:endParaRPr lang="ru-RU" sz="4800" i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ru-RU" sz="48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Фильмы</a:t>
            </a:r>
            <a:endParaRPr lang="ru-RU" sz="4800" i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8997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1124744"/>
            <a:ext cx="633670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Позволить другим людям </a:t>
            </a: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«обличать»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наших детей (учителя, соседи, члены церкви)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Попытки </a:t>
            </a: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запугать, воззвать к совести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(особенно, если исходит от мамы</a:t>
            </a: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Говорить о влиянии игр, интернета, когда ребенок сидит за компьютером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0179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1700808"/>
            <a:ext cx="691276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Как спасти</a:t>
            </a:r>
          </a:p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</a:p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наших </a:t>
            </a:r>
            <a:r>
              <a:rPr lang="ru-RU" sz="54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детей?</a:t>
            </a:r>
          </a:p>
        </p:txBody>
      </p:sp>
    </p:spTree>
    <p:extLst>
      <p:ext uri="{BB962C8B-B14F-4D97-AF65-F5344CB8AC3E}">
        <p14:creationId xmlns:p14="http://schemas.microsoft.com/office/powerpoint/2010/main" val="23734701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476671"/>
            <a:ext cx="7272807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Понять</a:t>
            </a:r>
            <a:r>
              <a:rPr lang="ru-RU" sz="36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, почему их это привлекает? </a:t>
            </a:r>
            <a:endParaRPr lang="ru-RU" sz="3600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быть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как все, </a:t>
            </a:r>
            <a:endParaRPr lang="ru-RU" sz="2800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влияние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других, </a:t>
            </a:r>
            <a:endParaRPr lang="ru-RU" sz="2800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страхи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, </a:t>
            </a: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проблемы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, </a:t>
            </a: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неуверенность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неудовлетворенность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, </a:t>
            </a:r>
            <a:endParaRPr lang="ru-RU" sz="2800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нечем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заняться, </a:t>
            </a:r>
            <a:endParaRPr lang="ru-RU" sz="2800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способ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«расслабиться» от чрезмерных </a:t>
            </a: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нагрузок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в</a:t>
            </a: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ыплеск агрессии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попытка быть «мужчинами»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нет отношений с родителями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нет образа «настоящего мужчины»</a:t>
            </a:r>
            <a:endParaRPr lang="ru-RU" sz="2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4701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476672"/>
            <a:ext cx="554461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З</a:t>
            </a:r>
            <a:r>
              <a:rPr lang="ru-RU" sz="32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нают </a:t>
            </a:r>
            <a:r>
              <a:rPr lang="ru-RU" sz="32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ли мои дети ИИСУСА, как своего </a:t>
            </a:r>
            <a:r>
              <a:rPr lang="ru-RU" sz="32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СПАСИТЕЛЯ?</a:t>
            </a:r>
          </a:p>
          <a:p>
            <a:pPr algn="ctr"/>
            <a:endParaRPr lang="ru-RU" sz="32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молитвы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от </a:t>
            </a: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сердца</a:t>
            </a:r>
            <a:endParaRPr lang="ru-RU" sz="2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опыты</a:t>
            </a:r>
            <a:endParaRPr lang="ru-RU" sz="2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размышления</a:t>
            </a:r>
            <a:endParaRPr lang="ru-RU" sz="2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образ жизни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интересы</a:t>
            </a:r>
            <a:endParaRPr lang="ru-RU" sz="2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д</a:t>
            </a: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рузья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н</a:t>
            </a: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аш пример</a:t>
            </a:r>
            <a:endParaRPr lang="ru-RU" sz="2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4701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476672"/>
            <a:ext cx="7128792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Удовлетворены </a:t>
            </a:r>
            <a:r>
              <a:rPr lang="ru-RU" sz="36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ли их потребности</a:t>
            </a:r>
            <a:r>
              <a:rPr lang="ru-RU" sz="36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?</a:t>
            </a:r>
          </a:p>
          <a:p>
            <a:pPr algn="ctr"/>
            <a:endParaRPr lang="ru-RU" sz="36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эмоциональном контакте с родителями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в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друзьях </a:t>
            </a: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– христианах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в понимании и принятии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в здоровой дисциплине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в личностных границах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в сопричастности в жизнь семьи, церкви, общества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в ярком примере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47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0303" y="764704"/>
            <a:ext cx="741682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		</a:t>
            </a:r>
            <a:r>
              <a:rPr lang="ru-RU" sz="4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Что делать: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Любить и принимать их такими какие есть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Относиться как Иисус к грешникам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Молиться о них и с ними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Понимать причины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Осознать свои ошибки и исправлять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Строить отношения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3200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32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25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620688"/>
            <a:ext cx="6912768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  <a:latin typeface="Bookman Old Style" panose="02050604050505020204" pitchFamily="18" charset="0"/>
              </a:rPr>
              <a:t>Говорить о влиянии, но обговаривать, не с позиции авторитета, а с позиции анализа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Помочь </a:t>
            </a:r>
            <a:r>
              <a:rPr lang="ru-RU" sz="3200" dirty="0">
                <a:solidFill>
                  <a:srgbClr val="FF0000"/>
                </a:solidFill>
                <a:latin typeface="Bookman Old Style" panose="02050604050505020204" pitchFamily="18" charset="0"/>
              </a:rPr>
              <a:t>заняться </a:t>
            </a: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делом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Приучать </a:t>
            </a:r>
            <a:r>
              <a:rPr lang="ru-RU" sz="3200" dirty="0">
                <a:solidFill>
                  <a:srgbClr val="FF0000"/>
                </a:solidFill>
                <a:latin typeface="Bookman Old Style" panose="02050604050505020204" pitchFamily="18" charset="0"/>
              </a:rPr>
              <a:t>к «правилам пользования»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  <a:latin typeface="Bookman Old Style" panose="02050604050505020204" pitchFamily="18" charset="0"/>
              </a:rPr>
              <a:t>«Выбить почву из-под ног»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Не </a:t>
            </a:r>
            <a:r>
              <a:rPr lang="ru-RU" sz="3200" dirty="0">
                <a:solidFill>
                  <a:srgbClr val="FF0000"/>
                </a:solidFill>
                <a:latin typeface="Bookman Old Style" panose="02050604050505020204" pitchFamily="18" charset="0"/>
              </a:rPr>
              <a:t>ругать, а верить в них(и выражать это словами)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32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ru-RU" sz="3200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ru-RU" sz="32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2655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11676" y="1484784"/>
            <a:ext cx="63367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домашние </a:t>
            </a:r>
            <a:r>
              <a:rPr lang="ru-RU" sz="3200" dirty="0">
                <a:solidFill>
                  <a:srgbClr val="FF0000"/>
                </a:solidFill>
                <a:latin typeface="Bookman Old Style" panose="02050604050505020204" pitchFamily="18" charset="0"/>
              </a:rPr>
              <a:t>богослужения (ежедневно</a:t>
            </a: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изучение </a:t>
            </a:r>
            <a:r>
              <a:rPr lang="ru-RU" sz="3200" dirty="0">
                <a:solidFill>
                  <a:srgbClr val="FF0000"/>
                </a:solidFill>
                <a:latin typeface="Bookman Old Style" panose="02050604050505020204" pitchFamily="18" charset="0"/>
              </a:rPr>
              <a:t>и размышление детей, а не родителей о том, как </a:t>
            </a: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надо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обоснованный запрет</a:t>
            </a:r>
            <a:endParaRPr lang="ru-RU" sz="32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25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1196752"/>
            <a:ext cx="648072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интересы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ребенка – мои </a:t>
            </a: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интересы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спрашивать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, о чем думает, что у него было, что нравиться, не нравиться, чем увлекается </a:t>
            </a: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он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и его </a:t>
            </a: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сверстники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задаться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целью, изучить его </a:t>
            </a: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увлечение</a:t>
            </a:r>
            <a:endParaRPr lang="ru-RU" sz="2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25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908720"/>
            <a:ext cx="57606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общение </a:t>
            </a:r>
            <a:r>
              <a:rPr lang="ru-RU" sz="3200" dirty="0">
                <a:solidFill>
                  <a:srgbClr val="FF0000"/>
                </a:solidFill>
                <a:latin typeface="Bookman Old Style" panose="02050604050505020204" pitchFamily="18" charset="0"/>
              </a:rPr>
              <a:t>и дружба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совместный </a:t>
            </a:r>
            <a:r>
              <a:rPr lang="ru-RU" sz="3200" dirty="0">
                <a:solidFill>
                  <a:srgbClr val="FF0000"/>
                </a:solidFill>
                <a:latin typeface="Bookman Old Style" panose="02050604050505020204" pitchFamily="18" charset="0"/>
              </a:rPr>
              <a:t>отдых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совместные </a:t>
            </a:r>
            <a:r>
              <a:rPr lang="ru-RU" sz="3200" dirty="0">
                <a:solidFill>
                  <a:srgbClr val="FF0000"/>
                </a:solidFill>
                <a:latin typeface="Bookman Old Style" panose="02050604050505020204" pitchFamily="18" charset="0"/>
              </a:rPr>
              <a:t>игры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что-то </a:t>
            </a:r>
            <a:r>
              <a:rPr lang="ru-RU" sz="3200" dirty="0">
                <a:solidFill>
                  <a:srgbClr val="FF0000"/>
                </a:solidFill>
                <a:latin typeface="Bookman Old Style" panose="02050604050505020204" pitchFamily="18" charset="0"/>
              </a:rPr>
              <a:t>делать вместе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учить </a:t>
            </a:r>
            <a:r>
              <a:rPr lang="ru-RU" sz="3200" dirty="0">
                <a:solidFill>
                  <a:srgbClr val="FF0000"/>
                </a:solidFill>
                <a:latin typeface="Bookman Old Style" panose="02050604050505020204" pitchFamily="18" charset="0"/>
              </a:rPr>
              <a:t>полезным навыкам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предложить </a:t>
            </a:r>
            <a:r>
              <a:rPr lang="ru-RU" sz="3200" dirty="0">
                <a:solidFill>
                  <a:srgbClr val="FF0000"/>
                </a:solidFill>
                <a:latin typeface="Bookman Old Style" panose="02050604050505020204" pitchFamily="18" charset="0"/>
              </a:rPr>
              <a:t>«полезные» </a:t>
            </a: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игры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32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25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1720" y="692696"/>
            <a:ext cx="468052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Почему их это привлекает?</a:t>
            </a:r>
            <a:endParaRPr lang="ru-RU" sz="2000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endParaRPr lang="ru-RU" sz="24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Способ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замены реальности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«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Центр удовольствия»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Способ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«спрятаться» от </a:t>
            </a: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проблем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Семейная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ситуация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28997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2276872"/>
            <a:ext cx="57606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ru-RU" sz="54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Свой пример!</a:t>
            </a:r>
            <a:endParaRPr lang="ru-RU" sz="54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2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1556792"/>
            <a:ext cx="554461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Запрет, </a:t>
            </a:r>
          </a:p>
          <a:p>
            <a:pPr algn="ctr"/>
            <a:r>
              <a:rPr lang="ru-RU" sz="4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если </a:t>
            </a:r>
            <a:r>
              <a:rPr lang="ru-RU" sz="4400" dirty="0">
                <a:solidFill>
                  <a:srgbClr val="FF0000"/>
                </a:solidFill>
                <a:latin typeface="Bookman Old Style" panose="02050604050505020204" pitchFamily="18" charset="0"/>
              </a:rPr>
              <a:t>ситуация критическая</a:t>
            </a:r>
          </a:p>
        </p:txBody>
      </p:sp>
    </p:spTree>
    <p:extLst>
      <p:ext uri="{BB962C8B-B14F-4D97-AF65-F5344CB8AC3E}">
        <p14:creationId xmlns:p14="http://schemas.microsoft.com/office/powerpoint/2010/main" val="8292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3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5736" y="836712"/>
            <a:ext cx="561662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В интернете, в компьютерной игре - ты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особенный, в жизни обычный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Азарт</a:t>
            </a:r>
            <a:endParaRPr lang="ru-RU" sz="2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Проблемы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с коммуникацией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Жизнь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без движения – болезни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Отвержение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авторитетов</a:t>
            </a:r>
          </a:p>
        </p:txBody>
      </p:sp>
    </p:spTree>
    <p:extLst>
      <p:ext uri="{BB962C8B-B14F-4D97-AF65-F5344CB8AC3E}">
        <p14:creationId xmlns:p14="http://schemas.microsoft.com/office/powerpoint/2010/main" val="3242899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980728"/>
            <a:ext cx="6192688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Какие бывают игры: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err="1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Стрелялки</a:t>
            </a:r>
            <a:endParaRPr lang="ru-RU" sz="3200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err="1" smtClean="0">
                <a:solidFill>
                  <a:srgbClr val="FF0000"/>
                </a:solidFill>
                <a:latin typeface="Bookman Old Style" panose="02050604050505020204" pitchFamily="18" charset="0"/>
              </a:rPr>
              <a:t>Бродилки</a:t>
            </a:r>
            <a:endParaRPr lang="ru-RU" sz="3200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Стратегии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РПГ (ролевые)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Спортивные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err="1" smtClean="0">
                <a:solidFill>
                  <a:srgbClr val="FF0000"/>
                </a:solidFill>
                <a:latin typeface="Bookman Old Style" panose="02050604050505020204" pitchFamily="18" charset="0"/>
              </a:rPr>
              <a:t>Квесты</a:t>
            </a:r>
            <a:endParaRPr lang="ru-RU" sz="3200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Хоррор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Развивающие</a:t>
            </a:r>
            <a:endParaRPr lang="ru-RU" sz="32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884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1196752"/>
            <a:ext cx="669674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Хоррор </a:t>
            </a:r>
            <a:r>
              <a:rPr lang="ru-RU" sz="4400" dirty="0">
                <a:solidFill>
                  <a:srgbClr val="FF0000"/>
                </a:solidFill>
                <a:latin typeface="Bookman Old Style" panose="02050604050505020204" pitchFamily="18" charset="0"/>
              </a:rPr>
              <a:t>игры, фильмы</a:t>
            </a:r>
            <a:r>
              <a:rPr lang="ru-RU" sz="4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.</a:t>
            </a:r>
            <a:endParaRPr lang="ru-RU" sz="14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r>
              <a:rPr lang="ru-RU" sz="4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endParaRPr lang="ru-RU" sz="20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err="1" smtClean="0">
                <a:solidFill>
                  <a:srgbClr val="FF0000"/>
                </a:solidFill>
                <a:latin typeface="Bookman Old Style" panose="02050604050505020204" pitchFamily="18" charset="0"/>
              </a:rPr>
              <a:t>Инди</a:t>
            </a:r>
            <a:r>
              <a:rPr lang="ru-RU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хоррор</a:t>
            </a:r>
            <a:r>
              <a:rPr lang="ru-RU" sz="2000" dirty="0">
                <a:solidFill>
                  <a:srgbClr val="FF0000"/>
                </a:solidFill>
                <a:latin typeface="Bookman Old Style" panose="02050604050505020204" pitchFamily="18" charset="0"/>
              </a:rPr>
              <a:t>- </a:t>
            </a:r>
            <a:r>
              <a:rPr lang="en-US" sz="2000" dirty="0">
                <a:solidFill>
                  <a:srgbClr val="FF0000"/>
                </a:solidFill>
                <a:latin typeface="Bookman Old Style" panose="02050604050505020204" pitchFamily="18" charset="0"/>
              </a:rPr>
              <a:t>Five Nights at Freddy’s;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Resident </a:t>
            </a:r>
            <a:r>
              <a:rPr lang="en-US" sz="2000" dirty="0">
                <a:solidFill>
                  <a:srgbClr val="FF0000"/>
                </a:solidFill>
                <a:latin typeface="Bookman Old Style" panose="02050604050505020204" pitchFamily="18" charset="0"/>
              </a:rPr>
              <a:t>Evil 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Walden </a:t>
            </a:r>
            <a:r>
              <a:rPr lang="en-US" sz="2000" dirty="0">
                <a:solidFill>
                  <a:srgbClr val="FF0000"/>
                </a:solidFill>
                <a:latin typeface="Bookman Old Style" panose="02050604050505020204" pitchFamily="18" charset="0"/>
              </a:rPr>
              <a:t>and the Werewolf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err="1" smtClean="0">
                <a:solidFill>
                  <a:srgbClr val="FF0000"/>
                </a:solidFill>
                <a:latin typeface="Bookman Old Style" panose="02050604050505020204" pitchFamily="18" charset="0"/>
              </a:rPr>
              <a:t>Инди-хоррор</a:t>
            </a:r>
            <a:r>
              <a:rPr lang="ru-RU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Slendytubbies</a:t>
            </a:r>
            <a:r>
              <a:rPr lang="en-US" sz="2000" dirty="0">
                <a:solidFill>
                  <a:srgbClr val="FF0000"/>
                </a:solidFill>
                <a:latin typeface="Bookman Old Style" panose="02050604050505020204" pitchFamily="18" charset="0"/>
              </a:rPr>
              <a:t> II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Daylight</a:t>
            </a:r>
            <a:endParaRPr lang="en-US" sz="20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Outlast </a:t>
            </a:r>
            <a:r>
              <a:rPr lang="en-US" sz="2000" dirty="0">
                <a:solidFill>
                  <a:srgbClr val="FF0000"/>
                </a:solidFill>
                <a:latin typeface="Bookman Old Style" panose="02050604050505020204" pitchFamily="18" charset="0"/>
              </a:rPr>
              <a:t>Whistleblower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Earn </a:t>
            </a:r>
            <a:r>
              <a:rPr lang="en-US" sz="2000" dirty="0">
                <a:solidFill>
                  <a:srgbClr val="FF0000"/>
                </a:solidFill>
                <a:latin typeface="Bookman Old Style" panose="02050604050505020204" pitchFamily="18" charset="0"/>
              </a:rPr>
              <a:t>to Die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Forest</a:t>
            </a:r>
            <a:endParaRPr lang="en-US" sz="20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899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1066381"/>
            <a:ext cx="66967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Хоррор </a:t>
            </a:r>
            <a:r>
              <a:rPr lang="ru-RU" sz="32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(ужасы) фильмы, игры – </a:t>
            </a:r>
            <a:endParaRPr lang="ru-RU" sz="3200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это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те, которые имеют своей целью </a:t>
            </a:r>
            <a:r>
              <a:rPr lang="ru-RU" sz="2800" i="1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напугать зрителя, вселить чувства тревоги, страха, создать напряжённую атмосферу ужаса или мучительного ожидания чего-либо ужасного 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– так называемый эффект «</a:t>
            </a:r>
            <a:r>
              <a:rPr lang="ru-RU" sz="2800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саспенс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» (с англ. </a:t>
            </a:r>
            <a:r>
              <a:rPr lang="ru-RU" sz="2800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suspense</a:t>
            </a:r>
            <a:r>
              <a:rPr lang="ru-RU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 – неопределённость).</a:t>
            </a:r>
          </a:p>
        </p:txBody>
      </p:sp>
    </p:spTree>
    <p:extLst>
      <p:ext uri="{BB962C8B-B14F-4D97-AF65-F5344CB8AC3E}">
        <p14:creationId xmlns:p14="http://schemas.microsoft.com/office/powerpoint/2010/main" val="3242899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836712"/>
            <a:ext cx="619268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Хоррор</a:t>
            </a:r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</a:p>
          <a:p>
            <a:r>
              <a:rPr lang="ru-RU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набирает </a:t>
            </a:r>
            <a:r>
              <a:rPr lang="ru-RU" sz="3200" dirty="0">
                <a:solidFill>
                  <a:srgbClr val="FF0000"/>
                </a:solidFill>
                <a:latin typeface="Bookman Old Style" panose="02050604050505020204" pitchFamily="18" charset="0"/>
              </a:rPr>
              <a:t>популярность </a:t>
            </a:r>
            <a:r>
              <a:rPr lang="ru-RU" sz="3200" i="1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в сложные, переломные времена.</a:t>
            </a:r>
            <a:r>
              <a:rPr lang="ru-RU" sz="3200" dirty="0">
                <a:solidFill>
                  <a:srgbClr val="FF0000"/>
                </a:solidFill>
                <a:latin typeface="Bookman Old Style" panose="02050604050505020204" pitchFamily="18" charset="0"/>
              </a:rPr>
              <a:t> Дело в том, что нестабильная обстановка мотивирует людей обращать больше внимания на несовершенство мира, на отсутствие инструментов познания мира.</a:t>
            </a:r>
          </a:p>
        </p:txBody>
      </p:sp>
    </p:spTree>
    <p:extLst>
      <p:ext uri="{BB962C8B-B14F-4D97-AF65-F5344CB8AC3E}">
        <p14:creationId xmlns:p14="http://schemas.microsoft.com/office/powerpoint/2010/main" val="3242899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095" y="1052736"/>
            <a:ext cx="64807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Чтобы </a:t>
            </a:r>
            <a:r>
              <a:rPr lang="ru-RU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хоррор правильно «сработал», читатель или зритель должен постоянное осознавать реальность происходящего. </a:t>
            </a:r>
            <a:r>
              <a:rPr lang="ru-RU" sz="2400" b="1" i="1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Поддержание сложной, напряженной атмосферы – основная задача автора хоррора</a:t>
            </a:r>
            <a:r>
              <a:rPr lang="ru-RU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. Практически все хорошие произведения в данном жанре основываются на том, что </a:t>
            </a:r>
            <a:r>
              <a:rPr lang="ru-RU" sz="2400" b="1" i="1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автор «находит» нужный рычаг давления</a:t>
            </a:r>
            <a:r>
              <a:rPr lang="ru-RU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, а остальную работу возлагает на воображение читателя или зрителя.</a:t>
            </a:r>
          </a:p>
        </p:txBody>
      </p:sp>
    </p:spTree>
    <p:extLst>
      <p:ext uri="{BB962C8B-B14F-4D97-AF65-F5344CB8AC3E}">
        <p14:creationId xmlns:p14="http://schemas.microsoft.com/office/powerpoint/2010/main" val="3242899716"/>
      </p:ext>
    </p:extLst>
  </p:cSld>
  <p:clrMapOvr>
    <a:masterClrMapping/>
  </p:clrMapOvr>
</p:sld>
</file>

<file path=ppt/theme/theme1.xml><?xml version="1.0" encoding="utf-8"?>
<a:theme xmlns:a="http://schemas.openxmlformats.org/drawingml/2006/main" name="Горизонт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Горизон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201</TotalTime>
  <Words>900</Words>
  <Application>Microsoft Office PowerPoint</Application>
  <PresentationFormat>Экран (4:3)</PresentationFormat>
  <Paragraphs>182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Горизонт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TanySah</dc:creator>
  <cp:lastModifiedBy>TanySah</cp:lastModifiedBy>
  <cp:revision>75</cp:revision>
  <dcterms:created xsi:type="dcterms:W3CDTF">2016-01-18T07:00:00Z</dcterms:created>
  <dcterms:modified xsi:type="dcterms:W3CDTF">2016-05-31T08:02:59Z</dcterms:modified>
</cp:coreProperties>
</file>