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263" r:id="rId2"/>
    <p:sldId id="269" r:id="rId3"/>
    <p:sldId id="270" r:id="rId4"/>
    <p:sldId id="257" r:id="rId5"/>
    <p:sldId id="264" r:id="rId6"/>
    <p:sldId id="325" r:id="rId7"/>
    <p:sldId id="259" r:id="rId8"/>
    <p:sldId id="278" r:id="rId9"/>
    <p:sldId id="279" r:id="rId10"/>
    <p:sldId id="280" r:id="rId11"/>
    <p:sldId id="275" r:id="rId12"/>
    <p:sldId id="296" r:id="rId13"/>
    <p:sldId id="282" r:id="rId14"/>
    <p:sldId id="283" r:id="rId15"/>
    <p:sldId id="292" r:id="rId16"/>
    <p:sldId id="300" r:id="rId17"/>
    <p:sldId id="284" r:id="rId18"/>
    <p:sldId id="285" r:id="rId19"/>
    <p:sldId id="294" r:id="rId20"/>
    <p:sldId id="287" r:id="rId21"/>
    <p:sldId id="291" r:id="rId22"/>
    <p:sldId id="288" r:id="rId23"/>
    <p:sldId id="271" r:id="rId24"/>
    <p:sldId id="289" r:id="rId25"/>
    <p:sldId id="302" r:id="rId26"/>
    <p:sldId id="303" r:id="rId27"/>
    <p:sldId id="290" r:id="rId28"/>
    <p:sldId id="301" r:id="rId29"/>
    <p:sldId id="305" r:id="rId30"/>
    <p:sldId id="306" r:id="rId31"/>
    <p:sldId id="307" r:id="rId32"/>
    <p:sldId id="311" r:id="rId33"/>
    <p:sldId id="310" r:id="rId34"/>
    <p:sldId id="262" r:id="rId35"/>
    <p:sldId id="260" r:id="rId36"/>
    <p:sldId id="261" r:id="rId37"/>
    <p:sldId id="327" r:id="rId38"/>
    <p:sldId id="322" r:id="rId39"/>
    <p:sldId id="312" r:id="rId40"/>
    <p:sldId id="313" r:id="rId41"/>
    <p:sldId id="314" r:id="rId42"/>
    <p:sldId id="315" r:id="rId43"/>
    <p:sldId id="317" r:id="rId44"/>
    <p:sldId id="316" r:id="rId45"/>
    <p:sldId id="323" r:id="rId46"/>
    <p:sldId id="274" r:id="rId47"/>
    <p:sldId id="267" r:id="rId48"/>
    <p:sldId id="319" r:id="rId49"/>
    <p:sldId id="265" r:id="rId50"/>
    <p:sldId id="272" r:id="rId51"/>
    <p:sldId id="318" r:id="rId52"/>
    <p:sldId id="324" r:id="rId53"/>
    <p:sldId id="320" r:id="rId54"/>
    <p:sldId id="276" r:id="rId55"/>
    <p:sldId id="329" r:id="rId5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176"/>
    <p:restoredTop sz="73609"/>
  </p:normalViewPr>
  <p:slideViewPr>
    <p:cSldViewPr snapToGrid="0">
      <p:cViewPr varScale="1">
        <p:scale>
          <a:sx n="40" d="100"/>
          <a:sy n="40" d="100"/>
        </p:scale>
        <p:origin x="54" y="9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1D664C-468D-8442-A6D0-AADB2F403192}" type="datetimeFigureOut">
              <a:rPr lang="ru-RU" smtClean="0"/>
              <a:t>07.11.2022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F6396A-BAE3-C841-991C-37C0A5D3D2E6}" type="slidenum">
              <a:rPr lang="ru-RU" smtClean="0"/>
              <a:t>‹#›</a:t>
            </a:fld>
            <a:endParaRPr lang="ru-RU"/>
          </a:p>
        </p:txBody>
      </p:sp>
    </p:spTree>
    <p:extLst>
      <p:ext uri="{BB962C8B-B14F-4D97-AF65-F5344CB8AC3E}">
        <p14:creationId xmlns:p14="http://schemas.microsoft.com/office/powerpoint/2010/main" val="408239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БЕРЕЖНОСТЬ</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effectLst/>
                <a:latin typeface="Calibri" panose="020F0502020204030204" pitchFamily="34" charset="0"/>
                <a:ea typeface="Calibri" panose="020F0502020204030204" pitchFamily="34" charset="0"/>
                <a:cs typeface="Times New Roman" panose="02020603050405020304" pitchFamily="18" charset="0"/>
              </a:rPr>
              <a:t>Это про любовь к себе и миру. Это про нежность в каждом прикосновении и каждой интонации. Бережно к другим - бережно к себе. Бережно значит неспешно, чувственно, душевно, избирательно, с любовью.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1</a:t>
            </a:fld>
            <a:endParaRPr lang="ru-RU"/>
          </a:p>
        </p:txBody>
      </p:sp>
    </p:spTree>
    <p:extLst>
      <p:ext uri="{BB962C8B-B14F-4D97-AF65-F5344CB8AC3E}">
        <p14:creationId xmlns:p14="http://schemas.microsoft.com/office/powerpoint/2010/main" val="626825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 К ПОДАРКАМ</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Придя с востока, чтобы поклониться Иисусу, волхвы принесли с собой дорогие подарки: золото, ладан и смирну.</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Представьте себе, как нелепо было бы, если бы Мария и Иосиф сказали: "Мы ценим вашу заботу, но эти подарки слишком хороши для нас, поэтому мы не можем их принять".</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Звучит абсурдно, но на самом деле очень легко так же отреагировать на попытку Бога благословить нас.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17</a:t>
            </a:fld>
            <a:endParaRPr lang="ru-RU"/>
          </a:p>
        </p:txBody>
      </p:sp>
    </p:spTree>
    <p:extLst>
      <p:ext uri="{BB962C8B-B14F-4D97-AF65-F5344CB8AC3E}">
        <p14:creationId xmlns:p14="http://schemas.microsoft.com/office/powerpoint/2010/main" val="1617700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Каждый подарок, даже самый маленький, становится великим даром, если ты вручаешь его с любовью.</a:t>
            </a:r>
          </a:p>
          <a:p>
            <a:r>
              <a:rPr lang="ru-RU" dirty="0"/>
              <a:t>У. </a:t>
            </a:r>
            <a:r>
              <a:rPr lang="ru-RU" dirty="0" err="1"/>
              <a:t>Уолкот</a:t>
            </a:r>
            <a:endParaRPr lang="ru-RU" dirty="0"/>
          </a:p>
          <a:p>
            <a:r>
              <a:rPr lang="ru-RU" sz="1200" b="0" i="0" u="none" strike="noStrike" kern="1200" dirty="0">
                <a:solidFill>
                  <a:schemeClr val="tx1"/>
                </a:solidFill>
                <a:effectLst/>
                <a:latin typeface="+mn-lt"/>
                <a:ea typeface="+mn-ea"/>
                <a:cs typeface="+mn-cs"/>
              </a:rPr>
              <a:t>Самый лучший подарок, который дарит нам судьба — это люди, которым мы говорим "Спасибо, что Ты есть".</a:t>
            </a:r>
          </a:p>
          <a:p>
            <a:r>
              <a:rPr lang="ru-RU" sz="1200" b="0" i="0" u="none" strike="noStrike" kern="1200" dirty="0" err="1">
                <a:solidFill>
                  <a:schemeClr val="tx1"/>
                </a:solidFill>
                <a:effectLst/>
                <a:latin typeface="+mn-lt"/>
                <a:ea typeface="+mn-ea"/>
                <a:cs typeface="+mn-cs"/>
              </a:rPr>
              <a:t>Эрсин</a:t>
            </a:r>
            <a:r>
              <a:rPr lang="ru-RU" sz="1200" b="0" i="0" u="none" strike="noStrike" kern="1200" dirty="0">
                <a:solidFill>
                  <a:schemeClr val="tx1"/>
                </a:solidFill>
                <a:effectLst/>
                <a:latin typeface="+mn-lt"/>
                <a:ea typeface="+mn-ea"/>
                <a:cs typeface="+mn-cs"/>
              </a:rPr>
              <a:t> </a:t>
            </a:r>
            <a:r>
              <a:rPr lang="ru-RU" sz="1200" b="0" i="0" u="none" strike="noStrike" kern="1200" dirty="0" err="1">
                <a:solidFill>
                  <a:schemeClr val="tx1"/>
                </a:solidFill>
                <a:effectLst/>
                <a:latin typeface="+mn-lt"/>
                <a:ea typeface="+mn-ea"/>
                <a:cs typeface="+mn-cs"/>
              </a:rPr>
              <a:t>Тезджан</a:t>
            </a:r>
            <a:endParaRPr lang="ru-RU" sz="1200" b="0" i="0" u="none" strike="noStrike" kern="1200" dirty="0">
              <a:solidFill>
                <a:schemeClr val="tx1"/>
              </a:solidFill>
              <a:effectLst/>
              <a:latin typeface="+mn-lt"/>
              <a:ea typeface="+mn-ea"/>
              <a:cs typeface="+mn-cs"/>
            </a:endParaRPr>
          </a:p>
          <a:p>
            <a:r>
              <a:rPr lang="ru-RU" sz="1200" b="0" i="0" u="none" strike="noStrike" kern="1200" dirty="0">
                <a:solidFill>
                  <a:schemeClr val="tx1"/>
                </a:solidFill>
                <a:effectLst/>
                <a:latin typeface="+mn-lt"/>
                <a:ea typeface="+mn-ea"/>
                <a:cs typeface="+mn-cs"/>
              </a:rPr>
              <a:t>Хоть жизнь и не повязана бантиком, это все равно подарок. Регина Бретт</a:t>
            </a:r>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18</a:t>
            </a:fld>
            <a:endParaRPr lang="ru-RU"/>
          </a:p>
        </p:txBody>
      </p:sp>
    </p:spTree>
    <p:extLst>
      <p:ext uri="{BB962C8B-B14F-4D97-AF65-F5344CB8AC3E}">
        <p14:creationId xmlns:p14="http://schemas.microsoft.com/office/powerpoint/2010/main" val="3243531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u="none" strike="noStrike" kern="1200" dirty="0">
                <a:solidFill>
                  <a:schemeClr val="tx1"/>
                </a:solidFill>
                <a:effectLst/>
                <a:latin typeface="+mn-lt"/>
                <a:ea typeface="+mn-ea"/>
                <a:cs typeface="+mn-cs"/>
              </a:rPr>
              <a:t>4.02.2021 Марина </a:t>
            </a:r>
            <a:r>
              <a:rPr lang="ru-RU" sz="1200" b="0" i="0" u="none" strike="noStrike" kern="1200" dirty="0" err="1">
                <a:solidFill>
                  <a:schemeClr val="tx1"/>
                </a:solidFill>
                <a:effectLst/>
                <a:latin typeface="+mn-lt"/>
                <a:ea typeface="+mn-ea"/>
                <a:cs typeface="+mn-cs"/>
              </a:rPr>
              <a:t>Шкробова-Верналис</a:t>
            </a:r>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23</a:t>
            </a:fld>
            <a:endParaRPr lang="ru-RU"/>
          </a:p>
        </p:txBody>
      </p:sp>
    </p:spTree>
    <p:extLst>
      <p:ext uri="{BB962C8B-B14F-4D97-AF65-F5344CB8AC3E}">
        <p14:creationId xmlns:p14="http://schemas.microsoft.com/office/powerpoint/2010/main" val="2492474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24</a:t>
            </a:fld>
            <a:endParaRPr lang="ru-RU"/>
          </a:p>
        </p:txBody>
      </p:sp>
    </p:spTree>
    <p:extLst>
      <p:ext uri="{BB962C8B-B14F-4D97-AF65-F5344CB8AC3E}">
        <p14:creationId xmlns:p14="http://schemas.microsoft.com/office/powerpoint/2010/main" val="2369141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 К ТИШИНЕ</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Учёные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доказaли</a:t>
            </a:r>
            <a:r>
              <a:rPr lang="ru-RU" sz="1800" dirty="0">
                <a:effectLst/>
                <a:latin typeface="Calibri" panose="020F0502020204030204" pitchFamily="34" charset="0"/>
                <a:ea typeface="Calibri" panose="020F0502020204030204" pitchFamily="34" charset="0"/>
                <a:cs typeface="Times New Roman" panose="02020603050405020304" pitchFamily="18" charset="0"/>
              </a:rPr>
              <a:t>, что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гоpаздo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вaжнее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чем мы думаем.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Kaждый</a:t>
            </a:r>
            <a:r>
              <a:rPr lang="ru-RU" sz="1800" dirty="0">
                <a:effectLst/>
                <a:latin typeface="Calibri" panose="020F0502020204030204" pitchFamily="34" charset="0"/>
                <a:ea typeface="Calibri" panose="020F0502020204030204" pitchFamily="34" charset="0"/>
                <a:cs typeface="Times New Roman" panose="02020603050405020304" pitchFamily="18" charset="0"/>
              </a:rPr>
              <a:t> из нас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поcтoянно</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oкpужён</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мнoжеcтвом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звукoв</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Mы</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наcтoлько</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aдаптиpовались</a:t>
            </a:r>
            <a:r>
              <a:rPr lang="ru-RU" sz="1800" dirty="0">
                <a:effectLst/>
                <a:latin typeface="Calibri" panose="020F0502020204030204" pitchFamily="34" charset="0"/>
                <a:ea typeface="Calibri" panose="020F0502020204030204" pitchFamily="34" charset="0"/>
                <a:cs typeface="Times New Roman" panose="02020603050405020304" pitchFamily="18" charset="0"/>
              </a:rPr>
              <a:t> к ним,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cчитaем</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aкуcтическое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зaгpязнение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естеcтвенным</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oбрaщaя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внимaния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шум толпы,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автoмoбильныx</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доpoг</a:t>
            </a:r>
            <a:r>
              <a:rPr lang="ru-RU" sz="1800" dirty="0">
                <a:effectLst/>
                <a:latin typeface="Calibri" panose="020F0502020204030204" pitchFamily="34" charset="0"/>
                <a:ea typeface="Calibri" panose="020F0502020204030204" pitchFamily="34" charset="0"/>
                <a:cs typeface="Times New Roman" panose="02020603050405020304" pitchFamily="18" charset="0"/>
              </a:rPr>
              <a:t>, музыку или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телевизop</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paботaющие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фoном</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Mы</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узнaли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пoчему</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нaм</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cтoит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пoчaще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бaлoвaть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cебя</a:t>
            </a:r>
            <a:r>
              <a:rPr lang="ru-RU" sz="1800" dirty="0">
                <a:effectLst/>
                <a:latin typeface="Calibri" panose="020F0502020204030204" pitchFamily="34" charset="0"/>
                <a:ea typeface="Calibri" panose="020F0502020204030204" pitchFamily="34" charset="0"/>
                <a:cs typeface="Times New Roman" panose="02020603050405020304" pitchFamily="18" charset="0"/>
              </a:rPr>
              <a:t> тишиной.</a:t>
            </a:r>
            <a:r>
              <a:rPr lang="ru-RU" dirty="0">
                <a:effectLst/>
              </a:rPr>
              <a:t> </a:t>
            </a:r>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25</a:t>
            </a:fld>
            <a:endParaRPr lang="ru-RU"/>
          </a:p>
        </p:txBody>
      </p:sp>
    </p:spTree>
    <p:extLst>
      <p:ext uri="{BB962C8B-B14F-4D97-AF65-F5344CB8AC3E}">
        <p14:creationId xmlns:p14="http://schemas.microsoft.com/office/powerpoint/2010/main" val="994610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1.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cпоcобствует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регенеpации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клетoк</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мoзгa</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dirty="0" err="1">
                <a:effectLst/>
                <a:latin typeface="Calibri" panose="020F0502020204030204" pitchFamily="34" charset="0"/>
                <a:ea typeface="Calibri" panose="020F0502020204030204" pitchFamily="34" charset="0"/>
                <a:cs typeface="Times New Roman" panose="02020603050405020304" pitchFamily="18" charset="0"/>
              </a:rPr>
              <a:t>Coглаcнo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иcследoвaнию</a:t>
            </a:r>
            <a:r>
              <a:rPr lang="ru-RU" sz="1800" dirty="0">
                <a:effectLst/>
                <a:latin typeface="Calibri" panose="020F0502020204030204" pitchFamily="34" charset="0"/>
                <a:ea typeface="Calibri" panose="020F0502020204030204" pitchFamily="34" charset="0"/>
                <a:cs typeface="Times New Roman" panose="02020603050405020304" pitchFamily="18" charset="0"/>
              </a:rPr>
              <a:t> 2013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гoдa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пocвященнoму</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вoздейcтвию</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paзных</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урoвней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шумa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мышей, 2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чaca</a:t>
            </a:r>
            <a:r>
              <a:rPr lang="ru-RU" sz="1800" dirty="0">
                <a:effectLst/>
                <a:latin typeface="Calibri" panose="020F0502020204030204" pitchFamily="34" charset="0"/>
                <a:ea typeface="Calibri" panose="020F0502020204030204" pitchFamily="34" charset="0"/>
                <a:cs typeface="Times New Roman" panose="02020603050405020304" pitchFamily="18" charset="0"/>
              </a:rPr>
              <a:t> тишины в день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cпocобcтвуют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oбрaзoванию</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нoвыx</a:t>
            </a:r>
            <a:r>
              <a:rPr lang="ru-RU" sz="1800" dirty="0">
                <a:effectLst/>
                <a:latin typeface="Calibri" panose="020F0502020204030204" pitchFamily="34" charset="0"/>
                <a:ea typeface="Calibri" panose="020F0502020204030204" pitchFamily="34" charset="0"/>
                <a:cs typeface="Times New Roman" panose="02020603050405020304" pitchFamily="18" charset="0"/>
              </a:rPr>
              <a:t> клеток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гиппoкампе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Эта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облacть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гoлoвнoго</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мoзга</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ответcтвеннa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зa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oбучение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пaмять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эмoции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2.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развивает наши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твopчеcкие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способности.</a:t>
            </a:r>
          </a:p>
          <a:p>
            <a:r>
              <a:rPr lang="ru-RU" sz="1800" dirty="0" err="1">
                <a:effectLst/>
                <a:latin typeface="Calibri" panose="020F0502020204030204" pitchFamily="34" charset="0"/>
                <a:ea typeface="Calibri" panose="020F0502020204030204" pitchFamily="34" charset="0"/>
                <a:cs typeface="Times New Roman" panose="02020603050405020304" pitchFamily="18" charset="0"/>
              </a:rPr>
              <a:t>Дaже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кoгдa</a:t>
            </a:r>
            <a:r>
              <a:rPr lang="ru-RU" sz="1800" dirty="0">
                <a:effectLst/>
                <a:latin typeface="Calibri" panose="020F0502020204030204" pitchFamily="34" charset="0"/>
                <a:ea typeface="Calibri" panose="020F0502020204030204" pitchFamily="34" charset="0"/>
                <a:cs typeface="Times New Roman" panose="02020603050405020304" pitchFamily="18" charset="0"/>
              </a:rPr>
              <a:t> мы отдыхаем, мозг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вcё</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paвно</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aктивен</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вpемя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нaшегo</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покоя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oн</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oбpабатывaет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уcвaивaет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пoлученную</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инфоpмaцию</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Еcли</a:t>
            </a:r>
            <a:r>
              <a:rPr lang="ru-RU" sz="1800" dirty="0">
                <a:effectLst/>
                <a:latin typeface="Calibri" panose="020F0502020204030204" pitchFamily="34" charset="0"/>
                <a:ea typeface="Calibri" panose="020F0502020204030204" pitchFamily="34" charset="0"/>
                <a:cs typeface="Times New Roman" panose="02020603050405020304" pitchFamily="18" charset="0"/>
              </a:rPr>
              <a:t> этот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прoцесc</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пpоxoдит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удачнo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еcть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без отвлечения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шум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прoчие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пoмеxи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включaетcя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pежим</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связанный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интегpaцией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эмoций</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воcпoминaний</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пробуждением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фaнтaзии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вooбрaжения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pacкpытием</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спocoбностей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pезультате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нaxoждения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тишине мы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cтaнoвимcя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бoлее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творческими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откpытыми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миру.</a:t>
            </a:r>
          </a:p>
          <a:p>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3.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снимает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стpеcc</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нaпpяжение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dirty="0" err="1">
                <a:effectLst/>
                <a:latin typeface="Calibri" panose="020F0502020204030204" pitchFamily="34" charset="0"/>
                <a:ea typeface="Calibri" panose="020F0502020204030204" pitchFamily="34" charset="0"/>
                <a:cs typeface="Times New Roman" panose="02020603050405020304" pitchFamily="18" charset="0"/>
              </a:rPr>
              <a:t>Уcтaнoвленo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поcтoянный</a:t>
            </a:r>
            <a:r>
              <a:rPr lang="ru-RU" sz="1800" dirty="0">
                <a:effectLst/>
                <a:latin typeface="Calibri" panose="020F0502020204030204" pitchFamily="34" charset="0"/>
                <a:ea typeface="Calibri" panose="020F0502020204030204" pitchFamily="34" charset="0"/>
                <a:cs typeface="Times New Roman" panose="02020603050405020304" pitchFamily="18" charset="0"/>
              </a:rPr>
              <a:t> шум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негaтивнo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вoздейcтвует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нaш</a:t>
            </a:r>
            <a:r>
              <a:rPr lang="ru-RU" sz="1800" dirty="0">
                <a:effectLst/>
                <a:latin typeface="Calibri" panose="020F0502020204030204" pitchFamily="34" charset="0"/>
                <a:ea typeface="Calibri" panose="020F0502020204030204" pitchFamily="34" charset="0"/>
                <a:cs typeface="Times New Roman" panose="02020603050405020304" pitchFamily="18" charset="0"/>
              </a:rPr>
              <a:t> мозг,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пpивoдит</a:t>
            </a:r>
            <a:r>
              <a:rPr lang="ru-RU" sz="1800" dirty="0">
                <a:effectLst/>
                <a:latin typeface="Calibri" panose="020F0502020204030204" pitchFamily="34" charset="0"/>
                <a:ea typeface="Calibri" panose="020F0502020204030204" pitchFamily="34" charset="0"/>
                <a:cs typeface="Times New Roman" panose="02020603050405020304" pitchFamily="18" charset="0"/>
              </a:rPr>
              <a:t> к повышению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урoвня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гopмонов</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стpеcca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oказывaет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противоположный эффект.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Oтcутcтвие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звукoвых</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paздpaжителей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cнимaет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напряжение в мозге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oрганизме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Oснoвываяcь</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измененияx</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пoкaзaтелей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кpовянoгo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дaвления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циpкуляции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крoви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мoзге</a:t>
            </a:r>
            <a:r>
              <a:rPr lang="ru-RU" sz="1800" dirty="0">
                <a:effectLst/>
                <a:latin typeface="Calibri" panose="020F0502020204030204" pitchFamily="34" charset="0"/>
                <a:ea typeface="Calibri" panose="020F0502020204030204" pitchFamily="34" charset="0"/>
                <a:cs typeface="Times New Roman" panose="02020603050405020304" pitchFamily="18" charset="0"/>
              </a:rPr>
              <a:t>, учёные пришли к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вывoду</a:t>
            </a:r>
            <a:r>
              <a:rPr lang="ru-RU" sz="1800" dirty="0">
                <a:effectLst/>
                <a:latin typeface="Calibri" panose="020F0502020204030204" pitchFamily="34" charset="0"/>
                <a:ea typeface="Calibri" panose="020F0502020204030204" pitchFamily="34" charset="0"/>
                <a:cs typeface="Times New Roman" panose="02020603050405020304" pitchFamily="18" charset="0"/>
              </a:rPr>
              <a:t>, что 2 минуты тишины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бoлее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дейcтвенны</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для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paccлaбления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чем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пpocлушивaние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музыки для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pелaкcaции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Apple Color Emoji" pitchFamily="2" charset="0"/>
                <a:ea typeface="Calibri" panose="020F0502020204030204" pitchFamily="34" charset="0"/>
                <a:cs typeface="Apple Color Emoji" pitchFamily="2" charset="0"/>
              </a:rPr>
              <a:t>🔇</a:t>
            </a:r>
            <a:r>
              <a:rPr lang="ru-RU" sz="1800" dirty="0">
                <a:effectLst/>
                <a:latin typeface="Calibri" panose="020F0502020204030204" pitchFamily="34" charset="0"/>
                <a:ea typeface="Calibri" panose="020F0502020204030204" pitchFamily="34" charset="0"/>
                <a:cs typeface="Times New Roman" panose="02020603050405020304" pitchFamily="18" charset="0"/>
              </a:rPr>
              <a:t> 4.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воспoлняет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нaши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умcтвенные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pеcуpcы</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Шум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мешaет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качественнoму</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выпoлнению</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зaдaч</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paбoте</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учёбе,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мoжет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быть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пpичинoй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cнижения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мотивaции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внимaтельнocти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увеличения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oшибoк</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B</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pезультaте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иccледoваний</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уcтaнoвлено</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дети, живущие или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oбучающиеcя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oкoлo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aвтомобильныx</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доpог</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железнoдopoжныx</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путей,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пoлучaют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бoлее</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низкие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oценки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за чтение и изучение языков, чем те,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ктo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живут в тихих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paйoнax</a:t>
            </a:r>
            <a:r>
              <a:rPr lang="ru-RU" sz="1800" dirty="0">
                <a:effectLst/>
                <a:latin typeface="Calibri" panose="020F0502020204030204" pitchFamily="34" charset="0"/>
                <a:ea typeface="Calibri" panose="020F0502020204030204" pitchFamily="34" charset="0"/>
                <a:cs typeface="Times New Roman" panose="02020603050405020304" pitchFamily="18" charset="0"/>
              </a:rPr>
              <a:t>. Есть ещё один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пpиятный</a:t>
            </a:r>
            <a:r>
              <a:rPr lang="ru-RU" sz="1800" dirty="0">
                <a:effectLst/>
                <a:latin typeface="Calibri" panose="020F0502020204030204" pitchFamily="34" charset="0"/>
                <a:ea typeface="Calibri" panose="020F0502020204030204" pitchFamily="34" charset="0"/>
                <a:cs typeface="Times New Roman" panose="02020603050405020304" pitchFamily="18" charset="0"/>
              </a:rPr>
              <a:t> факт: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мoзг</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мoжет</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вoccтaновить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было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нapушенo</a:t>
            </a:r>
            <a:r>
              <a:rPr lang="ru-RU" sz="1800" dirty="0">
                <a:effectLst/>
                <a:latin typeface="Calibri" panose="020F0502020204030204" pitchFamily="34" charset="0"/>
                <a:ea typeface="Calibri" panose="020F0502020204030204" pitchFamily="34" charset="0"/>
                <a:cs typeface="Times New Roman" panose="02020603050405020304" pitchFamily="18" charset="0"/>
              </a:rPr>
              <a:t>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pезультaте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вoздейcтвия</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избытoчнoгo</a:t>
            </a:r>
            <a:r>
              <a:rPr lang="ru-RU" sz="1800" dirty="0">
                <a:effectLst/>
                <a:latin typeface="Calibri" panose="020F0502020204030204" pitchFamily="34" charset="0"/>
                <a:ea typeface="Calibri" panose="020F0502020204030204" pitchFamily="34" charset="0"/>
                <a:cs typeface="Times New Roman" panose="02020603050405020304" pitchFamily="18" charset="0"/>
              </a:rPr>
              <a:t> шума.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Baжнoе</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услoвие</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для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этогo</a:t>
            </a:r>
            <a:r>
              <a:rPr lang="ru-RU" sz="1800" dirty="0">
                <a:effectLst/>
                <a:latin typeface="Calibri" panose="020F0502020204030204" pitchFamily="34" charset="0"/>
                <a:ea typeface="Calibri" panose="020F0502020204030204" pitchFamily="34" charset="0"/>
                <a:cs typeface="Times New Roman" panose="02020603050405020304" pitchFamily="18" charset="0"/>
              </a:rPr>
              <a:t> —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тишинa</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30</a:t>
            </a:fld>
            <a:endParaRPr lang="ru-RU"/>
          </a:p>
        </p:txBody>
      </p:sp>
    </p:spTree>
    <p:extLst>
      <p:ext uri="{BB962C8B-B14F-4D97-AF65-F5344CB8AC3E}">
        <p14:creationId xmlns:p14="http://schemas.microsoft.com/office/powerpoint/2010/main" val="2404624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В нашем повседневном общении на вопрос «Как дела?» самый частый и распространенный ответ звучит так: «О, я так занят. Столько дел, я все делаю, делаю и делаю». И складывается впечатление, что мы словно гордимся тем, насколько занятыми можем быть. В конце концов, тот, кто получает статус «самый занятый», тот и побеждает.</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31</a:t>
            </a:fld>
            <a:endParaRPr lang="ru-RU"/>
          </a:p>
        </p:txBody>
      </p:sp>
    </p:spTree>
    <p:extLst>
      <p:ext uri="{BB962C8B-B14F-4D97-AF65-F5344CB8AC3E}">
        <p14:creationId xmlns:p14="http://schemas.microsoft.com/office/powerpoint/2010/main" val="287038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effectLst/>
                <a:latin typeface="Calibri" panose="020F0502020204030204" pitchFamily="34" charset="0"/>
                <a:ea typeface="Calibri" panose="020F0502020204030204" pitchFamily="34" charset="0"/>
                <a:cs typeface="Times New Roman" panose="02020603050405020304" pitchFamily="18" charset="0"/>
              </a:rPr>
              <a:t>Однако в Библии мы видим очень интересный стих, который повторяется не один раз: “К седьмому дню Бог закончил труд, который Он совершал, и на седьмой день Он отдыхал от всех Своих дел” Бытие 2: 2, Исход 20:11, Евреям 4: 4</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32</a:t>
            </a:fld>
            <a:endParaRPr lang="ru-RU"/>
          </a:p>
        </p:txBody>
      </p:sp>
    </p:spTree>
    <p:extLst>
      <p:ext uri="{BB962C8B-B14F-4D97-AF65-F5344CB8AC3E}">
        <p14:creationId xmlns:p14="http://schemas.microsoft.com/office/powerpoint/2010/main" val="2435430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effectLst/>
                <a:latin typeface="Calibri" panose="020F0502020204030204" pitchFamily="34" charset="0"/>
                <a:ea typeface="Calibri" panose="020F0502020204030204" pitchFamily="34" charset="0"/>
                <a:cs typeface="Times New Roman" panose="02020603050405020304" pitchFamily="18" charset="0"/>
              </a:rPr>
              <a:t>Отдыхающий Бог – звучит нереально, неправда ли? В конце концов, Он же Бог! О чем только не подумай, в Нем везде нуждаются! Как Он может позволить себе отдыхать? Но для нас это пример - Бог работает, а затем отдыхает. Также и нам нужно учиться Божьему балансу в жизни, - уметь работать и уметь отдыхать. Мы не можем получить то, что нам нужно, не отдыхая. Соответственно мы не можем дать то, чего у нас нет. Если мы не поймем этот важный принцип баланса работы и отдыха, тогда мы будем похожи на автомобиль, который пытается ехать без топлива. </a:t>
            </a:r>
            <a:r>
              <a:rPr lang="en-US" sz="1800" dirty="0">
                <a:effectLst/>
                <a:latin typeface="MS Gothic" panose="020B0609070205080204" pitchFamily="49" charset="-128"/>
                <a:ea typeface="Calibri" panose="020F0502020204030204" pitchFamily="34" charset="0"/>
                <a:cs typeface="MS Gothic" panose="020B0609070205080204" pitchFamily="49" charset="-128"/>
              </a:rPr>
              <a:t> </a:t>
            </a:r>
            <a:r>
              <a:rPr lang="ru-RU" sz="1800" dirty="0">
                <a:effectLst/>
                <a:latin typeface="Calibri" panose="020F0502020204030204" pitchFamily="34" charset="0"/>
                <a:ea typeface="Calibri" panose="020F0502020204030204" pitchFamily="34" charset="0"/>
                <a:cs typeface="Times New Roman" panose="02020603050405020304" pitchFamily="18" charset="0"/>
              </a:rPr>
              <a:t>Перестаньте спешить и торопиться. Научитесь отдыхать в Боге!</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33</a:t>
            </a:fld>
            <a:endParaRPr lang="ru-RU"/>
          </a:p>
        </p:txBody>
      </p:sp>
    </p:spTree>
    <p:extLst>
      <p:ext uri="{BB962C8B-B14F-4D97-AF65-F5344CB8AC3E}">
        <p14:creationId xmlns:p14="http://schemas.microsoft.com/office/powerpoint/2010/main" val="1237219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БЕРЕЖНОСТЬ К ДРУГИМ</a:t>
            </a:r>
          </a:p>
        </p:txBody>
      </p:sp>
      <p:sp>
        <p:nvSpPr>
          <p:cNvPr id="4" name="Номер слайда 3"/>
          <p:cNvSpPr>
            <a:spLocks noGrp="1"/>
          </p:cNvSpPr>
          <p:nvPr>
            <p:ph type="sldNum" sz="quarter" idx="5"/>
          </p:nvPr>
        </p:nvSpPr>
        <p:spPr/>
        <p:txBody>
          <a:bodyPr/>
          <a:lstStyle/>
          <a:p>
            <a:fld id="{93F6396A-BAE3-C841-991C-37C0A5D3D2E6}" type="slidenum">
              <a:rPr lang="ru-RU" smtClean="0"/>
              <a:t>34</a:t>
            </a:fld>
            <a:endParaRPr lang="ru-RU"/>
          </a:p>
        </p:txBody>
      </p:sp>
    </p:spTree>
    <p:extLst>
      <p:ext uri="{BB962C8B-B14F-4D97-AF65-F5344CB8AC3E}">
        <p14:creationId xmlns:p14="http://schemas.microsoft.com/office/powerpoint/2010/main" val="869022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БЕРЕЖНОСТЬ – это 1)проявление, выражение заботы о ком-либо, чем-либо, внимательность. 2) аккуратное, трепетное обращение с чем-либо, стремление сохранить что-либо, осторожность</a:t>
            </a:r>
          </a:p>
        </p:txBody>
      </p:sp>
      <p:sp>
        <p:nvSpPr>
          <p:cNvPr id="4" name="Номер слайда 3"/>
          <p:cNvSpPr>
            <a:spLocks noGrp="1"/>
          </p:cNvSpPr>
          <p:nvPr>
            <p:ph type="sldNum" sz="quarter" idx="5"/>
          </p:nvPr>
        </p:nvSpPr>
        <p:spPr/>
        <p:txBody>
          <a:bodyPr/>
          <a:lstStyle/>
          <a:p>
            <a:fld id="{93F6396A-BAE3-C841-991C-37C0A5D3D2E6}" type="slidenum">
              <a:rPr lang="ru-RU" smtClean="0"/>
              <a:t>2</a:t>
            </a:fld>
            <a:endParaRPr lang="ru-RU"/>
          </a:p>
        </p:txBody>
      </p:sp>
    </p:spTree>
    <p:extLst>
      <p:ext uri="{BB962C8B-B14F-4D97-AF65-F5344CB8AC3E}">
        <p14:creationId xmlns:p14="http://schemas.microsoft.com/office/powerpoint/2010/main" val="3458490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О, если бы мы знали, как человек нуждается в объятиях, мы не переставали бы обнимать друг друга. Для того чтобы почувствовать себя любимыми, мы должны  получить в подарок восемь объятий в день, не считая утренних и вечерних. Объятия исцеляют, утешают, радуют, согревают, неожиданные  – наполняют восторгом.</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Лучшие объятия – объятия человека, который некогда был жертвой и получил исцеление, у него точно есть сострадание.</a:t>
            </a:r>
            <a:r>
              <a:rPr lang="ru-RU" dirty="0">
                <a:effectLst/>
              </a:rPr>
              <a:t> </a:t>
            </a:r>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39</a:t>
            </a:fld>
            <a:endParaRPr lang="ru-RU"/>
          </a:p>
        </p:txBody>
      </p:sp>
    </p:spTree>
    <p:extLst>
      <p:ext uri="{BB962C8B-B14F-4D97-AF65-F5344CB8AC3E}">
        <p14:creationId xmlns:p14="http://schemas.microsoft.com/office/powerpoint/2010/main" val="3525058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Иисус  знал, что значит терпеть оскорбление от людей. Но Он продолжал любить. Когда Его распяли на кресте, Его объятья были открыты для нас. Мы можем протянуть к Нему свои руки, поднять лица. Мы приходим, чтобы получить Его прикосновение. Он обнимает нас любящими руками. Он касается нас своими чуткими пальцами. Но больше всего Он благословил нас своим сострадательным сердцем. Мы чувствуем себя любимыми. Ведь Он «трости надломленной не переломит, и льна курящегося не угасит; будет производить суд по истине» (Исайя 42:3), настолько бережно Он относится к каждой душе.</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40</a:t>
            </a:fld>
            <a:endParaRPr lang="ru-RU"/>
          </a:p>
        </p:txBody>
      </p:sp>
    </p:spTree>
    <p:extLst>
      <p:ext uri="{BB962C8B-B14F-4D97-AF65-F5344CB8AC3E}">
        <p14:creationId xmlns:p14="http://schemas.microsoft.com/office/powerpoint/2010/main" val="1789766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Швейцарский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психoлог</a:t>
            </a:r>
            <a:r>
              <a:rPr lang="ru-RU" sz="1800" dirty="0">
                <a:effectLst/>
                <a:latin typeface="Calibri" panose="020F0502020204030204" pitchFamily="34" charset="0"/>
                <a:ea typeface="Calibri" panose="020F0502020204030204" pitchFamily="34" charset="0"/>
                <a:cs typeface="Times New Roman" panose="02020603050405020304" pitchFamily="18" charset="0"/>
              </a:rPr>
              <a:t> Жан Пиаже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придумaл</a:t>
            </a:r>
            <a:r>
              <a:rPr lang="ru-RU" sz="1800" dirty="0">
                <a:effectLst/>
                <a:latin typeface="Calibri" panose="020F0502020204030204" pitchFamily="34" charset="0"/>
                <a:ea typeface="Calibri" panose="020F0502020204030204" pitchFamily="34" charset="0"/>
                <a:cs typeface="Times New Roman" panose="02020603050405020304" pitchFamily="18" charset="0"/>
              </a:rPr>
              <a:t> гениальный в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cвоей</a:t>
            </a:r>
            <a:r>
              <a:rPr lang="ru-RU" sz="1800" dirty="0">
                <a:effectLst/>
                <a:latin typeface="Calibri" panose="020F0502020204030204" pitchFamily="34" charset="0"/>
                <a:ea typeface="Calibri" panose="020F0502020204030204" pitchFamily="34" charset="0"/>
                <a:cs typeface="Times New Roman" panose="02020603050405020304" pitchFamily="18" charset="0"/>
              </a:rPr>
              <a:t> простоте эксперимент над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дeтьми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Ребенка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сажaли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за круглый стол, а на соседних стульчиках –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паpу</a:t>
            </a:r>
            <a:r>
              <a:rPr lang="ru-RU" sz="1800" dirty="0">
                <a:effectLst/>
                <a:latin typeface="Calibri" panose="020F0502020204030204" pitchFamily="34" charset="0"/>
                <a:ea typeface="Calibri" panose="020F0502020204030204" pitchFamily="34" charset="0"/>
                <a:cs typeface="Times New Roman" panose="02020603050405020304" pitchFamily="18" charset="0"/>
              </a:rPr>
              <a:t> игрушек. Мишку 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Чебуpашку</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Потом говорили: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Петeнька</a:t>
            </a:r>
            <a:r>
              <a:rPr lang="ru-RU" sz="1800" dirty="0">
                <a:effectLst/>
                <a:latin typeface="Calibri" panose="020F0502020204030204" pitchFamily="34" charset="0"/>
                <a:ea typeface="Calibri" panose="020F0502020204030204" pitchFamily="34" charset="0"/>
                <a:cs typeface="Times New Roman" panose="02020603050405020304" pitchFamily="18" charset="0"/>
              </a:rPr>
              <a:t>, нарисуй,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чтo</a:t>
            </a:r>
            <a:r>
              <a:rPr lang="ru-RU" sz="1800" dirty="0">
                <a:effectLst/>
                <a:latin typeface="Calibri" panose="020F0502020204030204" pitchFamily="34" charset="0"/>
                <a:ea typeface="Calibri" panose="020F0502020204030204" pitchFamily="34" charset="0"/>
                <a:cs typeface="Times New Roman" panose="02020603050405020304" pitchFamily="18" charset="0"/>
              </a:rPr>
              <a:t> ты видишь».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 Петенька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стapательно</a:t>
            </a:r>
            <a:r>
              <a:rPr lang="ru-RU" sz="1800" dirty="0">
                <a:effectLst/>
                <a:latin typeface="Calibri" panose="020F0502020204030204" pitchFamily="34" charset="0"/>
                <a:ea typeface="Calibri" panose="020F0502020204030204" pitchFamily="34" charset="0"/>
                <a:cs typeface="Times New Roman" panose="02020603050405020304" pitchFamily="18" charset="0"/>
              </a:rPr>
              <a:t> рисовал – Мишку, Чебурашку,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стoл</a:t>
            </a:r>
            <a:r>
              <a:rPr lang="ru-RU" sz="1800" dirty="0">
                <a:effectLst/>
                <a:latin typeface="Calibri" panose="020F0502020204030204" pitchFamily="34" charset="0"/>
                <a:ea typeface="Calibri" panose="020F0502020204030204" pitchFamily="34" charset="0"/>
                <a:cs typeface="Times New Roman" panose="02020603050405020304" pitchFamily="18" charset="0"/>
              </a:rPr>
              <a:t>, окно, лысую голову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дядeньки</a:t>
            </a:r>
            <a:r>
              <a:rPr lang="ru-RU" sz="1800" dirty="0">
                <a:effectLst/>
                <a:latin typeface="Calibri" panose="020F0502020204030204" pitchFamily="34" charset="0"/>
                <a:ea typeface="Calibri" panose="020F0502020204030204" pitchFamily="34" charset="0"/>
                <a:cs typeface="Times New Roman" panose="02020603050405020304" pitchFamily="18" charset="0"/>
              </a:rPr>
              <a:t>-экспериментатора, что-то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ещe</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А потом ему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гoворили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«Петенька, а нарисуй, что видит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Чебуpaшка</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 вот тут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прекрасноe</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До 4-5 лет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вcе</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дети уверенно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рисовaли</a:t>
            </a:r>
            <a:r>
              <a:rPr lang="ru-RU" sz="1800" dirty="0">
                <a:effectLst/>
                <a:latin typeface="Calibri" panose="020F0502020204030204" pitchFamily="34" charset="0"/>
                <a:ea typeface="Calibri" panose="020F0502020204030204" pitchFamily="34" charset="0"/>
                <a:cs typeface="Times New Roman" panose="02020603050405020304" pitchFamily="18" charset="0"/>
              </a:rPr>
              <a:t> опять то же самое – Мишку, Чебурашку, стол,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окнo</a:t>
            </a:r>
            <a:r>
              <a:rPr lang="ru-RU" sz="1800" dirty="0">
                <a:effectLst/>
                <a:latin typeface="Calibri" panose="020F0502020204030204" pitchFamily="34" charset="0"/>
                <a:ea typeface="Calibri" panose="020F0502020204030204" pitchFamily="34" charset="0"/>
                <a:cs typeface="Times New Roman" panose="02020603050405020304" pitchFamily="18" charset="0"/>
              </a:rPr>
              <a:t> и лысую голову.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После 5 лет у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некотoрых</a:t>
            </a:r>
            <a:r>
              <a:rPr lang="ru-RU" sz="1800" dirty="0">
                <a:effectLst/>
                <a:latin typeface="Calibri" panose="020F0502020204030204" pitchFamily="34" charset="0"/>
                <a:ea typeface="Calibri" panose="020F0502020204030204" pitchFamily="34" charset="0"/>
                <a:cs typeface="Times New Roman" panose="02020603050405020304" pitchFamily="18" charset="0"/>
              </a:rPr>
              <a:t>, очень некоторых детей возникали попытки нарисовать мир под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дpугим</a:t>
            </a:r>
            <a:r>
              <a:rPr lang="ru-RU" sz="1800" dirty="0">
                <a:effectLst/>
                <a:latin typeface="Calibri" panose="020F0502020204030204" pitchFamily="34" charset="0"/>
                <a:ea typeface="Calibri" panose="020F0502020204030204" pitchFamily="34" charset="0"/>
                <a:cs typeface="Times New Roman" panose="02020603050405020304" pitchFamily="18" charset="0"/>
              </a:rPr>
              <a:t> углом. Например, появлялась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твoрческая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догадка, что Чебурашка не может видеть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Чебурaшку</a:t>
            </a:r>
            <a:r>
              <a:rPr lang="ru-RU" sz="1800" dirty="0">
                <a:effectLst/>
                <a:latin typeface="Calibri" panose="020F0502020204030204" pitchFamily="34" charset="0"/>
                <a:ea typeface="Calibri" panose="020F0502020204030204" pitchFamily="34" charset="0"/>
                <a:cs typeface="Times New Roman" panose="02020603050405020304" pitchFamily="18" charset="0"/>
              </a:rPr>
              <a:t>, а видит Мишку и… кого? Меня? Как он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мeня</a:t>
            </a:r>
            <a:r>
              <a:rPr lang="ru-RU" sz="1800" dirty="0">
                <a:effectLst/>
                <a:latin typeface="Calibri" panose="020F0502020204030204" pitchFamily="34" charset="0"/>
                <a:ea typeface="Calibri" panose="020F0502020204030204" pitchFamily="34" charset="0"/>
                <a:cs typeface="Times New Roman" panose="02020603050405020304" pitchFamily="18" charset="0"/>
              </a:rPr>
              <a:t> видит?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Ни у кого из детей это не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былo</a:t>
            </a:r>
            <a:r>
              <a:rPr lang="ru-RU" sz="1800" dirty="0">
                <a:effectLst/>
                <a:latin typeface="Calibri" panose="020F0502020204030204" pitchFamily="34" charset="0"/>
                <a:ea typeface="Calibri" panose="020F0502020204030204" pitchFamily="34" charset="0"/>
                <a:cs typeface="Times New Roman" panose="02020603050405020304" pitchFamily="18" charset="0"/>
              </a:rPr>
              <a:t> мгновенным озарением.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Ни у кого из нас это не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мгнoвенное</a:t>
            </a:r>
            <a:r>
              <a:rPr lang="ru-RU" sz="1800" dirty="0">
                <a:effectLst/>
                <a:latin typeface="Calibri" panose="020F0502020204030204" pitchFamily="34" charset="0"/>
                <a:ea typeface="Calibri" panose="020F0502020204030204" pitchFamily="34" charset="0"/>
                <a:cs typeface="Times New Roman" panose="02020603050405020304" pitchFamily="18" charset="0"/>
              </a:rPr>
              <a:t> озарение.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Некоторые становятся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cпособны</a:t>
            </a:r>
            <a:r>
              <a:rPr lang="ru-RU" sz="1800" dirty="0">
                <a:effectLst/>
                <a:latin typeface="Calibri" panose="020F0502020204030204" pitchFamily="34" charset="0"/>
                <a:ea typeface="Calibri" panose="020F0502020204030204" pitchFamily="34" charset="0"/>
                <a:cs typeface="Times New Roman" panose="02020603050405020304" pitchFamily="18" charset="0"/>
              </a:rPr>
              <a:t>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увидeть</a:t>
            </a:r>
            <a:r>
              <a:rPr lang="ru-RU" sz="1800" dirty="0">
                <a:effectLst/>
                <a:latin typeface="Calibri" panose="020F0502020204030204" pitchFamily="34" charset="0"/>
                <a:ea typeface="Calibri" panose="020F0502020204030204" pitchFamily="34" charset="0"/>
                <a:cs typeface="Times New Roman" panose="02020603050405020304" pitchFamily="18" charset="0"/>
              </a:rPr>
              <a:t> мир с точки зрения Чебурашки только годам к десяти.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Тут можно было бы сказать "поздновато". Но мы знаем людей, которые неспособны к этому ни в тридцать, ни в пятьдесят.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41</a:t>
            </a:fld>
            <a:endParaRPr lang="ru-RU"/>
          </a:p>
        </p:txBody>
      </p:sp>
    </p:spTree>
    <p:extLst>
      <p:ext uri="{BB962C8B-B14F-4D97-AF65-F5344CB8AC3E}">
        <p14:creationId xmlns:p14="http://schemas.microsoft.com/office/powerpoint/2010/main" val="5990133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Мне нравится помогать людям, а УМЕЮ ЛИ Я НЕ МЕШАТЬ ИМ...</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Один из самых эффективных видов помощи - это признать за людьми право самим выбирать то, что для них хорошо, и что им на самом деле нужно...</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Самые изощрённые виды эмоционального насилия, которые я наблюдала за годы своей живой практики, проходили под лозунгами "Из лучших побуждений!"..."Я только хотела(а), как лучше!"..."Я же тебе добра желаю!"..."Я точно знаю, что тебе это надо!"...</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Мы активно начинаем "причинять" то самое добро, которое добрым кажется только нам...</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Нам искренне кажется, что испытывая к человеку светлые эмоции, мы одновременно получаем полный бесконтактный доступ к его мыслям, скрытым желаниям, толкованиям его поступков...</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 тут же выдаём себе права принимать за него решения, навязывая свои...</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Тут же осваиваем все его пространства, особенно претендуя на те, на которые нас не звали...</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Тут же развиваем обороты своего участия там, где тактичнее всего было бы ограничиться </a:t>
            </a:r>
            <a:r>
              <a:rPr lang="ru-RU" sz="1800" dirty="0" err="1">
                <a:effectLst/>
                <a:latin typeface="Calibri" panose="020F0502020204030204" pitchFamily="34" charset="0"/>
                <a:ea typeface="Calibri" panose="020F0502020204030204" pitchFamily="34" charset="0"/>
                <a:cs typeface="Times New Roman" panose="02020603050405020304" pitchFamily="18" charset="0"/>
              </a:rPr>
              <a:t>НЕучастием</a:t>
            </a:r>
            <a:r>
              <a:rPr lang="ru-RU" sz="1800" dirty="0">
                <a:effectLst/>
                <a:latin typeface="Calibri" panose="020F0502020204030204" pitchFamily="34" charset="0"/>
                <a:ea typeface="Calibri" panose="020F0502020204030204" pitchFamily="34" charset="0"/>
                <a:cs typeface="Times New Roman" panose="02020603050405020304" pitchFamily="18" charset="0"/>
              </a:rPr>
              <a:t>...</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43</a:t>
            </a:fld>
            <a:endParaRPr lang="ru-RU"/>
          </a:p>
        </p:txBody>
      </p:sp>
    </p:spTree>
    <p:extLst>
      <p:ext uri="{BB962C8B-B14F-4D97-AF65-F5344CB8AC3E}">
        <p14:creationId xmlns:p14="http://schemas.microsoft.com/office/powerpoint/2010/main" val="2464530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Мы настолько уверяем себя, что поступаем правильно, что перестаём СПРАШИВАТЬ человека о том, нужна ли ему такая наша активность в его жизни...</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 переносим те же методы в любые другие отношения - от родительской истории до друзей...</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НЕПРОШЕНЫЙ ПЛАН УЛУЧШЕНИЯ ЧУЖОЙ ЖИЗНИ....</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А потом...</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Потом дико обижаемся, когда нас ставят на место...</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Когда не падают к ногам в восторге и благодарности...</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Когда отстраняются, и выставляют объективные границы...</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НЕ МЕШАТЬ...</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Не мешать - это не означает быть равнодушным...</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Это просто не быть активнее в жизни другого человека больше, чем он сам в ней активен...</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Это перестать считать себя умнее и деятельнее его...</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Это перестать оказывать помощь без просьбы о ней, и давать советы без запроса...</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Не мешать - это любить тонко…</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Любить, а не оккупировать своей любовью...</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44</a:t>
            </a:fld>
            <a:endParaRPr lang="ru-RU"/>
          </a:p>
        </p:txBody>
      </p:sp>
    </p:spTree>
    <p:extLst>
      <p:ext uri="{BB962C8B-B14F-4D97-AF65-F5344CB8AC3E}">
        <p14:creationId xmlns:p14="http://schemas.microsoft.com/office/powerpoint/2010/main" val="18905639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800" b="1" dirty="0">
                <a:solidFill>
                  <a:srgbClr val="000000"/>
                </a:solidFill>
                <a:effectLst/>
                <a:latin typeface="Arial" panose="020B0604020202020204" pitchFamily="34" charset="0"/>
                <a:ea typeface="Times New Roman" panose="02020603050405020304" pitchFamily="18" charset="0"/>
              </a:rPr>
              <a:t>Бережность не знает требований взаимности.</a:t>
            </a:r>
            <a:r>
              <a:rPr lang="ru-RU" sz="1800" dirty="0">
                <a:solidFill>
                  <a:srgbClr val="000000"/>
                </a:solidFill>
                <a:effectLst/>
                <a:latin typeface="Arial" panose="020B0604020202020204" pitchFamily="34" charset="0"/>
                <a:ea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800" dirty="0">
                <a:solidFill>
                  <a:srgbClr val="000000"/>
                </a:solidFill>
                <a:effectLst/>
                <a:latin typeface="Arial" panose="020B0604020202020204" pitchFamily="34" charset="0"/>
                <a:ea typeface="Times New Roman" panose="02020603050405020304" pitchFamily="18" charset="0"/>
              </a:rPr>
              <a:t>Она бережна односторонне. В этом ее центральный смысл. Проявление любого требования, притязания, претензии, а тем более требования: "Относись ко мне бережно!" — немедленно начинает разрушать само состояние бережности. Начинается навязчивое наблюдение — бережен или нет, — ожидание и острое желание, чтобы был непременно бережен, наконец, досада, что не проявляет этого нужного и должного в супружеской жизни свойства, а рядом с досадой обида за себя, жалость к себе. Увы, скандал в таких случаях неизбежен. </a:t>
            </a:r>
            <a:endParaRPr lang="ru-RU" sz="1800" dirty="0">
              <a:effectLst/>
              <a:latin typeface="Times New Roman" panose="02020603050405020304" pitchFamily="18" charset="0"/>
              <a:ea typeface="Times New Roman" panose="02020603050405020304" pitchFamily="18" charset="0"/>
            </a:endParaRP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49</a:t>
            </a:fld>
            <a:endParaRPr lang="ru-RU"/>
          </a:p>
        </p:txBody>
      </p:sp>
    </p:spTree>
    <p:extLst>
      <p:ext uri="{BB962C8B-B14F-4D97-AF65-F5344CB8AC3E}">
        <p14:creationId xmlns:p14="http://schemas.microsoft.com/office/powerpoint/2010/main" val="266492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Бережно расчесывать волосы, а не рвать их расческой. Бережно сворачивать блузку, а не второпях засовывать её в шкаф. Бережно отнестись к чужому настроению и не доставать вопросами. Бережно дарить свое тепло и любовь. Или не дарить, но тоже бережно давать право человеку быть нейтральным к тебе. Чудесные слова - неспешность, кропотливость, избирательность, бережность... Какие-то очень светлые, белоснежные, чистые слова. От Бога они в Душу приходят. И дарят новое осознание.</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5</a:t>
            </a:fld>
            <a:endParaRPr lang="ru-RU"/>
          </a:p>
        </p:txBody>
      </p:sp>
    </p:spTree>
    <p:extLst>
      <p:ext uri="{BB962C8B-B14F-4D97-AF65-F5344CB8AC3E}">
        <p14:creationId xmlns:p14="http://schemas.microsoft.com/office/powerpoint/2010/main" val="294614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7</a:t>
            </a:fld>
            <a:endParaRPr lang="ru-RU"/>
          </a:p>
        </p:txBody>
      </p:sp>
    </p:spTree>
    <p:extLst>
      <p:ext uri="{BB962C8B-B14F-4D97-AF65-F5344CB8AC3E}">
        <p14:creationId xmlns:p14="http://schemas.microsoft.com/office/powerpoint/2010/main" val="212241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dirty="0">
                <a:effectLst/>
                <a:latin typeface="Calibri" panose="020F0502020204030204" pitchFamily="34" charset="0"/>
                <a:ea typeface="Calibri" panose="020F0502020204030204" pitchFamily="34" charset="0"/>
                <a:cs typeface="Times New Roman" panose="02020603050405020304" pitchFamily="18" charset="0"/>
              </a:rPr>
              <a:t>Как Он чудно создал каждую из нас!</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«Ибо Ты устроил внутренности мои и соткал меня во чреве матери моей. Славлю Тебя, потому что я дивно устроен. Дивны дела Твои, и душа моя вполне сознает это»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Пс.138:13-14</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С разными фигурами, чертами лица, с разным цветом кожи и волос!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 Истинная красота сочится из глаз восторженной и уверенной в себе женщины, которая знает свои достоинства и любит свои изюминки.</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 Господь  — Великий Творец и Художник!</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 Он создал тебя</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     ОСОБЕННОЙ! ВОСХИТИТЕЛЬНОЙ! </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       ПРЕКРАСНОЙ!</a:t>
            </a:r>
          </a:p>
          <a:p>
            <a:r>
              <a:rPr lang="ru-RU" sz="1200" dirty="0">
                <a:effectLst/>
                <a:latin typeface="Calibri" panose="020F0502020204030204" pitchFamily="34" charset="0"/>
                <a:ea typeface="Calibri" panose="020F0502020204030204" pitchFamily="34" charset="0"/>
                <a:cs typeface="Times New Roman" panose="02020603050405020304" pitchFamily="18" charset="0"/>
              </a:rPr>
              <a:t>«любить ближнего, как самого себя» Марк.12:33</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8</a:t>
            </a:fld>
            <a:endParaRPr lang="ru-RU"/>
          </a:p>
        </p:txBody>
      </p:sp>
    </p:spTree>
    <p:extLst>
      <p:ext uri="{BB962C8B-B14F-4D97-AF65-F5344CB8AC3E}">
        <p14:creationId xmlns:p14="http://schemas.microsoft.com/office/powerpoint/2010/main" val="2240519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kern="1200" dirty="0">
                <a:solidFill>
                  <a:schemeClr val="tx1"/>
                </a:solidFill>
                <a:effectLst/>
                <a:latin typeface="+mn-lt"/>
                <a:ea typeface="+mn-ea"/>
                <a:cs typeface="+mn-cs"/>
              </a:rPr>
              <a:t>﻿❤*Как полюбить себя*❤</a:t>
            </a:r>
          </a:p>
          <a:p>
            <a:r>
              <a:rPr lang="ru-R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*1. Прекратите критиковать.* Критика никогда никого не меняет. Откажитесь от критики себя. Примите себя именно такими, как вы есть. Когда вы критикуете себя, ваши перемены негативны. Когда вы одобряете себя - вы меняетесь позитивно. Критика разрушает внутренний дух.* Похвала укрепляет его. Хвалите себя, как можно больше. Говорите себе, как хорошо вы справляетесь с каждой мелочью.</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2 . Будьте великодушны, добры и терпеливы.* Будьте великодушны по отношению к себе. Будьте добры к себе. Будьте терпеливы, так как вы осваиваете новый способ мышления. Относитесь к себе как к истинно любимому человеку.</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3. Поддерживайте себя. Найдите способы поддерживать себя.* Обращайтесь к друзьям и позвольте им помогать вам Вполне естественно просить о помощи, когда вы в ней нуждаетесь</a:t>
            </a:r>
          </a:p>
          <a:p>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kern="1200" dirty="0">
                <a:solidFill>
                  <a:schemeClr val="tx1"/>
                </a:solidFill>
                <a:effectLst/>
                <a:latin typeface="+mn-lt"/>
                <a:ea typeface="+mn-ea"/>
                <a:cs typeface="+mn-cs"/>
              </a:rPr>
              <a:t>*4. Заботьтесь о своем теле.* Научитесь правильно питаться. Какая пища необходима вашему телу для поддержки оптимальной энергии и жизнеспособности? Разучите физические упражнения. Какие из них доставляют вам удовольствие? Нежно любите и уважайте храм, в котором вы живете.</a:t>
            </a:r>
          </a:p>
          <a:p>
            <a:endParaRPr lang="ru-RU" sz="1200" kern="1200" dirty="0">
              <a:solidFill>
                <a:schemeClr val="tx1"/>
              </a:solidFill>
              <a:effectLst/>
              <a:latin typeface="+mn-lt"/>
              <a:ea typeface="+mn-ea"/>
              <a:cs typeface="+mn-cs"/>
            </a:endParaRP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*5. Работайте с зеркалом*. Чаще смотрите себе в глаза. Проявляйте свои чувства возрастающей любви к самому себе.  Улыбайтесь себе и говорите комплименты.</a:t>
            </a:r>
          </a:p>
          <a:p>
            <a:r>
              <a:rPr lang="ru-RU" sz="1200" kern="1200" dirty="0">
                <a:solidFill>
                  <a:schemeClr val="tx1"/>
                </a:solidFill>
                <a:effectLst/>
                <a:latin typeface="+mn-lt"/>
                <a:ea typeface="+mn-ea"/>
                <a:cs typeface="+mn-cs"/>
              </a:rPr>
              <a:t> </a:t>
            </a:r>
          </a:p>
          <a:p>
            <a:r>
              <a:rPr lang="ru-RU" sz="1200" kern="1200" dirty="0">
                <a:solidFill>
                  <a:schemeClr val="tx1"/>
                </a:solidFill>
                <a:effectLst/>
                <a:latin typeface="+mn-lt"/>
                <a:ea typeface="+mn-ea"/>
                <a:cs typeface="+mn-cs"/>
              </a:rPr>
              <a:t>*6. Делайте это прямо сейчас.* Не ждите, пока у вас наладятся дела, вы похудеете, найдете новую работу или заведете новые связи. Начинайте прямо сейчас и делайте все от вас зависящее.</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9</a:t>
            </a:fld>
            <a:endParaRPr lang="ru-RU"/>
          </a:p>
        </p:txBody>
      </p:sp>
    </p:spTree>
    <p:extLst>
      <p:ext uri="{BB962C8B-B14F-4D97-AF65-F5344CB8AC3E}">
        <p14:creationId xmlns:p14="http://schemas.microsoft.com/office/powerpoint/2010/main" val="2297623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БЕРЕЖНОСТЬ К ПРОШЛОМУ</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Боль прошлого, во благо?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Иногда бывает трудно понять, как это возможно, чтобы Бог использовал боль нашего прошлого во благо. Тем не менее, снова и снова в Библии мы видим примеры того, как Бог берет самые мрачные, самые трудные ситуации в жизни людей и использует их для Своей славы.</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10</a:t>
            </a:fld>
            <a:endParaRPr lang="ru-RU"/>
          </a:p>
        </p:txBody>
      </p:sp>
    </p:spTree>
    <p:extLst>
      <p:ext uri="{BB962C8B-B14F-4D97-AF65-F5344CB8AC3E}">
        <p14:creationId xmlns:p14="http://schemas.microsoft.com/office/powerpoint/2010/main" val="523921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БЕРЕЖНО К ВРЕМЕНИ</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У одного отца было семь сыновей, и он, желая их обеспечить, решил давать им каждый день по 24 золотых монеты, но с условием, чтобы они от личных трудов тоже приносили ему ежедневно по 15 грошей. Так они и договорились поступать. И вот сыновья каждый день приходили к отцу, чтобы получить по 24 золотые монеты. Они в свою очередь из своего заработка приносили, отцу в знак благодарности по 15 грошей. Через какое-то время стали приходить к нему реже: сначала через день, потом через неделю, потом раз в месяц и, наконец, вообще забыли отца, забыли за счет кого они стали богатыми людьми. Долго ждал отец своих безумных, неблагодарных сыновей, а потом в один прекрасный момент позвал их и сказал: «Вы каждый день имеете от меня 24 золотые монеты, неужели нельзя было 15 грошей приносить мне?». И перестал выдавать деньги для их благополучия.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1800" dirty="0">
                <a:effectLst/>
                <a:latin typeface="Calibri" panose="020F0502020204030204" pitchFamily="34" charset="0"/>
                <a:ea typeface="Calibri" panose="020F0502020204030204" pitchFamily="34" charset="0"/>
                <a:cs typeface="Times New Roman" panose="02020603050405020304" pitchFamily="18" charset="0"/>
              </a:rPr>
              <a:t>Как истолковать эту притчу? Эти неблагодарные дети — мы с вами. Отец, который дает сыновьям каждый день по 24 золотые монеты — это Господь наш, Который каждому из нас дает 24 часа жизни в сутки. Бог дает нам бесценный дар жизни, какой невозможно приобрести ни за какие деньги, будь ты хоть семи пядей во лбу. Ведь жизнь дана нам Богом. </a:t>
            </a:r>
          </a:p>
          <a:p>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13</a:t>
            </a:fld>
            <a:endParaRPr lang="ru-RU"/>
          </a:p>
        </p:txBody>
      </p:sp>
    </p:spTree>
    <p:extLst>
      <p:ext uri="{BB962C8B-B14F-4D97-AF65-F5344CB8AC3E}">
        <p14:creationId xmlns:p14="http://schemas.microsoft.com/office/powerpoint/2010/main" val="746196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1" u="none" strike="noStrike" kern="1200" dirty="0">
                <a:solidFill>
                  <a:schemeClr val="tx1"/>
                </a:solidFill>
                <a:effectLst/>
                <a:latin typeface="+mn-lt"/>
                <a:ea typeface="+mn-ea"/>
                <a:cs typeface="+mn-cs"/>
              </a:rPr>
              <a:t>Время — драгоценный подарок, данный нам, чтобы в нем стать умнее, лучше, зрелее и совершеннее.</a:t>
            </a:r>
          </a:p>
          <a:p>
            <a:r>
              <a:rPr lang="ru-RU" sz="1200" b="0" i="1" u="none" strike="noStrike" kern="1200" dirty="0">
                <a:solidFill>
                  <a:schemeClr val="tx1"/>
                </a:solidFill>
                <a:effectLst/>
                <a:latin typeface="+mn-lt"/>
                <a:ea typeface="+mn-ea"/>
                <a:cs typeface="+mn-cs"/>
              </a:rPr>
              <a:t>Человек, который осмеливается потратить впустую час времени, еще не осознал цену жизни.</a:t>
            </a:r>
          </a:p>
          <a:p>
            <a:r>
              <a:rPr lang="ru-RU" sz="1200" b="0" i="0" u="none" strike="noStrike" kern="1200" dirty="0">
                <a:solidFill>
                  <a:schemeClr val="tx1"/>
                </a:solidFill>
                <a:effectLst/>
                <a:latin typeface="+mn-lt"/>
                <a:ea typeface="+mn-ea"/>
                <a:cs typeface="+mn-cs"/>
              </a:rPr>
              <a:t>Если вы найдете слова и время для молитвы, то будьте уверены, что Бог найдет время и слова, чтобы ОТВЕТИТЬ вам.</a:t>
            </a:r>
            <a:endParaRPr lang="ru-RU" dirty="0"/>
          </a:p>
        </p:txBody>
      </p:sp>
      <p:sp>
        <p:nvSpPr>
          <p:cNvPr id="4" name="Номер слайда 3"/>
          <p:cNvSpPr>
            <a:spLocks noGrp="1"/>
          </p:cNvSpPr>
          <p:nvPr>
            <p:ph type="sldNum" sz="quarter" idx="5"/>
          </p:nvPr>
        </p:nvSpPr>
        <p:spPr/>
        <p:txBody>
          <a:bodyPr/>
          <a:lstStyle/>
          <a:p>
            <a:fld id="{93F6396A-BAE3-C841-991C-37C0A5D3D2E6}" type="slidenum">
              <a:rPr lang="ru-RU" smtClean="0"/>
              <a:t>15</a:t>
            </a:fld>
            <a:endParaRPr lang="ru-RU"/>
          </a:p>
        </p:txBody>
      </p:sp>
    </p:spTree>
    <p:extLst>
      <p:ext uri="{BB962C8B-B14F-4D97-AF65-F5344CB8AC3E}">
        <p14:creationId xmlns:p14="http://schemas.microsoft.com/office/powerpoint/2010/main" val="1027454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EB9E873-FDD1-4E4C-D417-440F3A7891F6}"/>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146993D7-7FE8-5733-4E37-2C85FA5D8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7693D26E-F0ED-7665-6A6F-6CA97A64DAF5}"/>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5" name="Нижний колонтитул 4">
            <a:extLst>
              <a:ext uri="{FF2B5EF4-FFF2-40B4-BE49-F238E27FC236}">
                <a16:creationId xmlns:a16="http://schemas.microsoft.com/office/drawing/2014/main" id="{EE9E63CD-CD4A-C9F0-65A8-158551BA2797}"/>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33DE09C-7B54-853D-6713-7F0FC3AC6F8D}"/>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408588947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C94ADD-4AB6-7E74-C59E-18D5AB95BFBB}"/>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ADC11473-53D9-3B32-61CE-E1C222EF187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D00634BC-334C-9B55-B8E8-E5D23EB191E8}"/>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5" name="Нижний колонтитул 4">
            <a:extLst>
              <a:ext uri="{FF2B5EF4-FFF2-40B4-BE49-F238E27FC236}">
                <a16:creationId xmlns:a16="http://schemas.microsoft.com/office/drawing/2014/main" id="{CD2040E1-33A6-6ED5-5FEA-1CDD7EE35EE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AC50C0AE-A079-4B7E-169E-FDFEEBA6E40E}"/>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205966295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514EA65-C77E-296C-9B15-3100CFFA30C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86CD1FD9-B9D2-F875-0182-723DE4A33E32}"/>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DC654FF-A82F-A275-2B7E-A661E75D8F02}"/>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5" name="Нижний колонтитул 4">
            <a:extLst>
              <a:ext uri="{FF2B5EF4-FFF2-40B4-BE49-F238E27FC236}">
                <a16:creationId xmlns:a16="http://schemas.microsoft.com/office/drawing/2014/main" id="{6CF0CF3D-4FBC-DB38-2424-1F68D1DD64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63AAFDC1-ABE4-86E0-2B1A-9C6C84A2A3B4}"/>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20077900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0C464F-C48B-3599-5715-990B2B71B9F1}"/>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08FC600-1D7D-8267-850C-3CEF6EFCAA4B}"/>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17C9DB8-9635-BC30-532A-E7D3BCB6AB1B}"/>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5" name="Нижний колонтитул 4">
            <a:extLst>
              <a:ext uri="{FF2B5EF4-FFF2-40B4-BE49-F238E27FC236}">
                <a16:creationId xmlns:a16="http://schemas.microsoft.com/office/drawing/2014/main" id="{0C1BFD77-147C-7930-7CA9-2D49862A6F7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80E296B-F2BD-5538-55B3-02866CDCF84B}"/>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72774241"/>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8D2CCE-36DF-D2B2-E936-633FAF7CA8B5}"/>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622867F3-EC87-E8A8-4920-9727804782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2551DEAF-2420-371D-D148-202BC1A94B70}"/>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5" name="Нижний колонтитул 4">
            <a:extLst>
              <a:ext uri="{FF2B5EF4-FFF2-40B4-BE49-F238E27FC236}">
                <a16:creationId xmlns:a16="http://schemas.microsoft.com/office/drawing/2014/main" id="{2E3F776A-A2CE-63A8-9F0A-853A35A33B9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088BE39-DDFA-D214-D830-E8057A41F727}"/>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968818312"/>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F29D4EF-9615-C683-838A-AF5D9E755227}"/>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64ED40A5-1F4C-5FC0-2802-6546DFC169D0}"/>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46817269-89F5-4BD2-6AEE-65AA5A7F6CAC}"/>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12BB9CE-E6EC-5F60-7C23-0669CF5AAA16}"/>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6" name="Нижний колонтитул 5">
            <a:extLst>
              <a:ext uri="{FF2B5EF4-FFF2-40B4-BE49-F238E27FC236}">
                <a16:creationId xmlns:a16="http://schemas.microsoft.com/office/drawing/2014/main" id="{2DF2FF4B-DCD3-B575-C5F7-962AA34B0DF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EBA4503-4095-039A-3BAC-D28B78F23613}"/>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95206277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89527F-28C6-3B49-C72F-8F34FE79565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14206A3D-38CE-8CF2-7D25-04178207B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84E6A726-C43D-4D34-B344-9A4E3E9D7B9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5D2243F1-DBE1-B1BF-2D86-EF0A824E23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F3C6176-A5A2-71B8-47EF-415263193FB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CD7047D-2DFB-05E3-4E61-4D342AF386BD}"/>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8" name="Нижний колонтитул 7">
            <a:extLst>
              <a:ext uri="{FF2B5EF4-FFF2-40B4-BE49-F238E27FC236}">
                <a16:creationId xmlns:a16="http://schemas.microsoft.com/office/drawing/2014/main" id="{D63F3BF2-1808-4999-D9D2-4E6DC88E9855}"/>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A1866E0-B4A9-1449-CA04-88855EB79B76}"/>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408708612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7BEA75-5AF5-3FC5-02FD-26DF14624B88}"/>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4580EDBB-365B-39B0-DBF5-E8E88A4E071C}"/>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4" name="Нижний колонтитул 3">
            <a:extLst>
              <a:ext uri="{FF2B5EF4-FFF2-40B4-BE49-F238E27FC236}">
                <a16:creationId xmlns:a16="http://schemas.microsoft.com/office/drawing/2014/main" id="{23F2D31E-2BC3-4231-50FD-2CF2A2EAB8E6}"/>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E1313E9A-8595-46BE-C491-F42B4F6EA45D}"/>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191386197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0B17F56-F936-40AA-C58F-2D92D6D520EA}"/>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3" name="Нижний колонтитул 2">
            <a:extLst>
              <a:ext uri="{FF2B5EF4-FFF2-40B4-BE49-F238E27FC236}">
                <a16:creationId xmlns:a16="http://schemas.microsoft.com/office/drawing/2014/main" id="{DEC7FD55-B391-E4D9-5ADF-ED3E910132A8}"/>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7AECB7A9-08C4-34A2-DB75-1A1094A2F2AC}"/>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194955715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068DDDA-7A2F-C503-3BEB-B7AF748B8CE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D411309-C43C-5185-BC5E-8B5D2E9F52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19E22E4-D4C8-763D-6932-022A80BBDB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276FAE0-D7D0-E93F-23D6-C2AD0C9CF7B7}"/>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6" name="Нижний колонтитул 5">
            <a:extLst>
              <a:ext uri="{FF2B5EF4-FFF2-40B4-BE49-F238E27FC236}">
                <a16:creationId xmlns:a16="http://schemas.microsoft.com/office/drawing/2014/main" id="{676C273E-AE06-98F1-F84F-08A984E5002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5DA6F941-86FE-A0A4-1F88-15AA659EBC3B}"/>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20899144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F02422-54D9-52DC-E98D-9697D14DFC2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11C9EDAE-F04C-3305-BD86-A13525156B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20C6B2BA-D6FC-79BD-754F-3905FB81BE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4EA3BF7-4CA2-D21F-4A0B-BDBCB5C17121}"/>
              </a:ext>
            </a:extLst>
          </p:cNvPr>
          <p:cNvSpPr>
            <a:spLocks noGrp="1"/>
          </p:cNvSpPr>
          <p:nvPr>
            <p:ph type="dt" sz="half" idx="10"/>
          </p:nvPr>
        </p:nvSpPr>
        <p:spPr/>
        <p:txBody>
          <a:bodyPr/>
          <a:lstStyle/>
          <a:p>
            <a:fld id="{0E25CEC6-5A5B-5948-A2C0-1DCB7FE20183}" type="datetimeFigureOut">
              <a:rPr lang="ru-RU" smtClean="0"/>
              <a:t>07.11.2022</a:t>
            </a:fld>
            <a:endParaRPr lang="ru-RU"/>
          </a:p>
        </p:txBody>
      </p:sp>
      <p:sp>
        <p:nvSpPr>
          <p:cNvPr id="6" name="Нижний колонтитул 5">
            <a:extLst>
              <a:ext uri="{FF2B5EF4-FFF2-40B4-BE49-F238E27FC236}">
                <a16:creationId xmlns:a16="http://schemas.microsoft.com/office/drawing/2014/main" id="{81BCF4DB-5E8F-F358-5A90-B3A6E62E7C01}"/>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42098750-CDB4-C351-6CE8-36F4B2DC2013}"/>
              </a:ext>
            </a:extLst>
          </p:cNvPr>
          <p:cNvSpPr>
            <a:spLocks noGrp="1"/>
          </p:cNvSpPr>
          <p:nvPr>
            <p:ph type="sldNum" sz="quarter" idx="12"/>
          </p:nvPr>
        </p:nvSpPr>
        <p:spPr/>
        <p:txBody>
          <a:bodyPr/>
          <a:lstStyle/>
          <a:p>
            <a:fld id="{E18F26E8-6C5C-A74B-8B30-1323A7E1CA11}" type="slidenum">
              <a:rPr lang="ru-RU" smtClean="0"/>
              <a:t>‹#›</a:t>
            </a:fld>
            <a:endParaRPr lang="ru-RU"/>
          </a:p>
        </p:txBody>
      </p:sp>
    </p:spTree>
    <p:extLst>
      <p:ext uri="{BB962C8B-B14F-4D97-AF65-F5344CB8AC3E}">
        <p14:creationId xmlns:p14="http://schemas.microsoft.com/office/powerpoint/2010/main" val="13072034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65AF78B-1E7F-837D-C0BF-7A244FB95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2209AFB8-C278-23DB-379C-BDE880594D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6D63F14-91A7-875F-FD10-FCE3F02E0B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5CEC6-5A5B-5948-A2C0-1DCB7FE20183}" type="datetimeFigureOut">
              <a:rPr lang="ru-RU" smtClean="0"/>
              <a:t>07.11.2022</a:t>
            </a:fld>
            <a:endParaRPr lang="ru-RU"/>
          </a:p>
        </p:txBody>
      </p:sp>
      <p:sp>
        <p:nvSpPr>
          <p:cNvPr id="5" name="Нижний колонтитул 4">
            <a:extLst>
              <a:ext uri="{FF2B5EF4-FFF2-40B4-BE49-F238E27FC236}">
                <a16:creationId xmlns:a16="http://schemas.microsoft.com/office/drawing/2014/main" id="{D2F1CB0F-6531-9533-320A-1B8DBE813E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8C821A4F-B20D-AE69-B84B-D26882019B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8F26E8-6C5C-A74B-8B30-1323A7E1CA11}" type="slidenum">
              <a:rPr lang="ru-RU" smtClean="0"/>
              <a:t>‹#›</a:t>
            </a:fld>
            <a:endParaRPr lang="ru-RU"/>
          </a:p>
        </p:txBody>
      </p:sp>
    </p:spTree>
    <p:extLst>
      <p:ext uri="{BB962C8B-B14F-4D97-AF65-F5344CB8AC3E}">
        <p14:creationId xmlns:p14="http://schemas.microsoft.com/office/powerpoint/2010/main" val="1218529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949758-204F-BB84-5E0D-D05680503D8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F4360DC0-8F07-558E-CAA9-C55AA64A6C66}"/>
              </a:ext>
            </a:extLst>
          </p:cNvPr>
          <p:cNvPicPr>
            <a:picLocks noGrp="1" noChangeAspect="1"/>
          </p:cNvPicPr>
          <p:nvPr>
            <p:ph idx="1"/>
          </p:nvPr>
        </p:nvPicPr>
        <p:blipFill>
          <a:blip r:embed="rId3"/>
          <a:stretch>
            <a:fillRect/>
          </a:stretch>
        </p:blipFill>
        <p:spPr>
          <a:xfrm>
            <a:off x="557389" y="365125"/>
            <a:ext cx="11077221" cy="6230937"/>
          </a:xfrm>
        </p:spPr>
      </p:pic>
      <p:sp>
        <p:nvSpPr>
          <p:cNvPr id="8" name="TextBox 7">
            <a:extLst>
              <a:ext uri="{FF2B5EF4-FFF2-40B4-BE49-F238E27FC236}">
                <a16:creationId xmlns:a16="http://schemas.microsoft.com/office/drawing/2014/main" id="{321D93F1-FD7F-BC36-ED30-F374BE7A9BB8}"/>
              </a:ext>
            </a:extLst>
          </p:cNvPr>
          <p:cNvSpPr txBox="1"/>
          <p:nvPr/>
        </p:nvSpPr>
        <p:spPr>
          <a:xfrm rot="10800000" flipV="1">
            <a:off x="1943098" y="4240494"/>
            <a:ext cx="7829551" cy="1446550"/>
          </a:xfrm>
          <a:prstGeom prst="rect">
            <a:avLst/>
          </a:prstGeom>
          <a:noFill/>
        </p:spPr>
        <p:txBody>
          <a:bodyPr wrap="square">
            <a:spAutoFit/>
          </a:bodyPr>
          <a:lstStyle/>
          <a:p>
            <a:r>
              <a:rPr lang="ru-RU" sz="8800" b="1" i="1" dirty="0">
                <a:solidFill>
                  <a:srgbClr val="C00000"/>
                </a:solidFill>
                <a:latin typeface="Cochocib Script Latin Pro" panose="020F0502020204030204" pitchFamily="34" charset="0"/>
                <a:cs typeface="Cochocib Script Latin Pro" panose="020F0502020204030204" pitchFamily="34" charset="0"/>
              </a:rPr>
              <a:t>БЕРЕЖНОСТЬ</a:t>
            </a:r>
          </a:p>
        </p:txBody>
      </p:sp>
    </p:spTree>
    <p:extLst>
      <p:ext uri="{BB962C8B-B14F-4D97-AF65-F5344CB8AC3E}">
        <p14:creationId xmlns:p14="http://schemas.microsoft.com/office/powerpoint/2010/main" val="22784660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23DDEFA-1118-CABD-61D9-7CEFDF14E0BD}"/>
              </a:ext>
            </a:extLst>
          </p:cNvPr>
          <p:cNvSpPr>
            <a:spLocks noGrp="1"/>
          </p:cNvSpPr>
          <p:nvPr>
            <p:ph type="title"/>
          </p:nvPr>
        </p:nvSpPr>
        <p:spPr/>
        <p:txBody>
          <a:bodyPr/>
          <a:lstStyle/>
          <a:p>
            <a:endParaRPr lang="ru-RU"/>
          </a:p>
        </p:txBody>
      </p:sp>
      <p:pic>
        <p:nvPicPr>
          <p:cNvPr id="5" name="Объект 4" descr="Изображение выглядит как внутренний, спальня, украшен&#10;&#10;Автоматически созданное описание">
            <a:extLst>
              <a:ext uri="{FF2B5EF4-FFF2-40B4-BE49-F238E27FC236}">
                <a16:creationId xmlns:a16="http://schemas.microsoft.com/office/drawing/2014/main" id="{8F79E704-1946-BA3E-5B30-5A8834D7E352}"/>
              </a:ext>
            </a:extLst>
          </p:cNvPr>
          <p:cNvPicPr>
            <a:picLocks noGrp="1" noChangeAspect="1"/>
          </p:cNvPicPr>
          <p:nvPr>
            <p:ph idx="1"/>
          </p:nvPr>
        </p:nvPicPr>
        <p:blipFill>
          <a:blip r:embed="rId3"/>
          <a:stretch>
            <a:fillRect/>
          </a:stretch>
        </p:blipFill>
        <p:spPr>
          <a:xfrm>
            <a:off x="406399" y="210597"/>
            <a:ext cx="11413068" cy="6461136"/>
          </a:xfrm>
        </p:spPr>
      </p:pic>
      <p:pic>
        <p:nvPicPr>
          <p:cNvPr id="6" name="Объект 4" descr="Изображение выглядит как внутренний, спальня, украшен&#10;&#10;Автоматически созданное описание">
            <a:extLst>
              <a:ext uri="{FF2B5EF4-FFF2-40B4-BE49-F238E27FC236}">
                <a16:creationId xmlns:a16="http://schemas.microsoft.com/office/drawing/2014/main" id="{450827A2-18C1-C70E-6DFC-89EEDA3DC119}"/>
              </a:ext>
            </a:extLst>
          </p:cNvPr>
          <p:cNvPicPr>
            <a:picLocks noChangeAspect="1"/>
          </p:cNvPicPr>
          <p:nvPr/>
        </p:nvPicPr>
        <p:blipFill>
          <a:blip r:embed="rId3"/>
          <a:stretch>
            <a:fillRect/>
          </a:stretch>
        </p:blipFill>
        <p:spPr>
          <a:xfrm>
            <a:off x="389466" y="198432"/>
            <a:ext cx="11413068" cy="6461136"/>
          </a:xfrm>
          <a:prstGeom prst="rect">
            <a:avLst/>
          </a:prstGeom>
        </p:spPr>
      </p:pic>
      <p:sp>
        <p:nvSpPr>
          <p:cNvPr id="8" name="TextBox 7">
            <a:extLst>
              <a:ext uri="{FF2B5EF4-FFF2-40B4-BE49-F238E27FC236}">
                <a16:creationId xmlns:a16="http://schemas.microsoft.com/office/drawing/2014/main" id="{3891E6C3-434D-9E28-3748-C7D0AAF17AD3}"/>
              </a:ext>
            </a:extLst>
          </p:cNvPr>
          <p:cNvSpPr txBox="1"/>
          <p:nvPr/>
        </p:nvSpPr>
        <p:spPr>
          <a:xfrm>
            <a:off x="4823012" y="645459"/>
            <a:ext cx="4435288" cy="1754326"/>
          </a:xfrm>
          <a:prstGeom prst="rect">
            <a:avLst/>
          </a:prstGeom>
          <a:noFill/>
        </p:spPr>
        <p:txBody>
          <a:bodyPr wrap="square">
            <a:spAutoFit/>
          </a:bodyPr>
          <a:lstStyle/>
          <a:p>
            <a:r>
              <a:rPr lang="ru-RU" sz="5400" dirty="0">
                <a:solidFill>
                  <a:schemeClr val="bg2"/>
                </a:solidFill>
              </a:rPr>
              <a:t>БЕРЕЖНО К ПРОШЛОМУ</a:t>
            </a:r>
          </a:p>
        </p:txBody>
      </p:sp>
    </p:spTree>
    <p:extLst>
      <p:ext uri="{BB962C8B-B14F-4D97-AF65-F5344CB8AC3E}">
        <p14:creationId xmlns:p14="http://schemas.microsoft.com/office/powerpoint/2010/main" val="1885245493"/>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85D61F-BFED-6BD8-4314-385C66882A0A}"/>
              </a:ext>
            </a:extLst>
          </p:cNvPr>
          <p:cNvSpPr>
            <a:spLocks noGrp="1"/>
          </p:cNvSpPr>
          <p:nvPr>
            <p:ph type="title"/>
          </p:nvPr>
        </p:nvSpPr>
        <p:spPr/>
        <p:txBody>
          <a:bodyPr/>
          <a:lstStyle/>
          <a:p>
            <a:endParaRPr lang="ru-RU"/>
          </a:p>
        </p:txBody>
      </p:sp>
      <p:pic>
        <p:nvPicPr>
          <p:cNvPr id="5" name="Объект 4" descr="Изображение выглядит как шкала, снимок экрана&#10;&#10;Автоматически созданное описание">
            <a:extLst>
              <a:ext uri="{FF2B5EF4-FFF2-40B4-BE49-F238E27FC236}">
                <a16:creationId xmlns:a16="http://schemas.microsoft.com/office/drawing/2014/main" id="{B4994627-0AFF-9B0B-6E8A-CEE68B04B1DA}"/>
              </a:ext>
            </a:extLst>
          </p:cNvPr>
          <p:cNvPicPr>
            <a:picLocks noGrp="1" noChangeAspect="1"/>
          </p:cNvPicPr>
          <p:nvPr>
            <p:ph idx="1"/>
          </p:nvPr>
        </p:nvPicPr>
        <p:blipFill>
          <a:blip r:embed="rId2"/>
          <a:stretch>
            <a:fillRect/>
          </a:stretch>
        </p:blipFill>
        <p:spPr>
          <a:xfrm>
            <a:off x="304799" y="182459"/>
            <a:ext cx="11294533" cy="6540074"/>
          </a:xfrm>
        </p:spPr>
      </p:pic>
      <p:sp>
        <p:nvSpPr>
          <p:cNvPr id="7" name="TextBox 6">
            <a:extLst>
              <a:ext uri="{FF2B5EF4-FFF2-40B4-BE49-F238E27FC236}">
                <a16:creationId xmlns:a16="http://schemas.microsoft.com/office/drawing/2014/main" id="{2B7A2786-8D36-198A-02F2-FEF7C6627FA6}"/>
              </a:ext>
            </a:extLst>
          </p:cNvPr>
          <p:cNvSpPr txBox="1"/>
          <p:nvPr/>
        </p:nvSpPr>
        <p:spPr>
          <a:xfrm>
            <a:off x="1352550" y="609600"/>
            <a:ext cx="9791700" cy="5262979"/>
          </a:xfrm>
          <a:prstGeom prst="rect">
            <a:avLst/>
          </a:prstGeom>
          <a:noFill/>
        </p:spPr>
        <p:txBody>
          <a:bodyPr wrap="square">
            <a:spAutoFit/>
          </a:bodyPr>
          <a:lstStyle/>
          <a:p>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a:p>
            <a:r>
              <a:rPr lang="ru-RU" sz="2400" i="1" dirty="0">
                <a:effectLst/>
                <a:latin typeface="Calibri" panose="020F0502020204030204" pitchFamily="34" charset="0"/>
                <a:ea typeface="Calibri" panose="020F0502020204030204" pitchFamily="34" charset="0"/>
                <a:cs typeface="Times New Roman" panose="02020603050405020304" pitchFamily="18" charset="0"/>
              </a:rPr>
              <a:t>    Подобно Иосифу, мы все испытываем страдания и душевную боль. Некоторые из нас переживают невыразимую трагедию или являются жертвами насилия. Однако подобные истории дают нам надежду на то, что с помощью Бога мы найдем цель в нашей боли.</a:t>
            </a:r>
          </a:p>
          <a:p>
            <a:r>
              <a:rPr lang="ru-RU" sz="2400" i="1" dirty="0">
                <a:effectLst/>
                <a:latin typeface="Calibri" panose="020F0502020204030204" pitchFamily="34" charset="0"/>
                <a:ea typeface="Calibri" panose="020F0502020204030204" pitchFamily="34" charset="0"/>
                <a:cs typeface="Times New Roman" panose="02020603050405020304" pitchFamily="18" charset="0"/>
              </a:rPr>
              <a:t>   Возможно, из-за вашего прошлого вы обладаете уникальными возможностями, чтобы дать кому-то надежду в браке, или, быть может, трудности, с которыми вы сталкиваетесь со своим подростком, могут помочь другим семьям распознать признаки надвигающейся опасности. Возможно, из-за ваших трудностей вы сможете помочь кому-то справиться с бесплодием, зависимостью или диагнозом рака. Какова бы ни была ваша история, есть красота и сила в том, чтобы не побояться выглядеть слабым и поделиться своим свидетельством с другими.</a:t>
            </a:r>
          </a:p>
        </p:txBody>
      </p:sp>
    </p:spTree>
    <p:extLst>
      <p:ext uri="{BB962C8B-B14F-4D97-AF65-F5344CB8AC3E}">
        <p14:creationId xmlns:p14="http://schemas.microsoft.com/office/powerpoint/2010/main" val="303407651"/>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BEE1D3-7E2F-03D7-6AFE-C74E45021016}"/>
              </a:ext>
            </a:extLst>
          </p:cNvPr>
          <p:cNvSpPr>
            <a:spLocks noGrp="1"/>
          </p:cNvSpPr>
          <p:nvPr>
            <p:ph type="title"/>
          </p:nvPr>
        </p:nvSpPr>
        <p:spPr/>
        <p:txBody>
          <a:bodyPr/>
          <a:lstStyle/>
          <a:p>
            <a:endParaRPr lang="ru-RU"/>
          </a:p>
        </p:txBody>
      </p:sp>
      <p:pic>
        <p:nvPicPr>
          <p:cNvPr id="7" name="Рисунок 6" descr="Изображение выглядит как текст&#10;&#10;Автоматически созданное описание">
            <a:extLst>
              <a:ext uri="{FF2B5EF4-FFF2-40B4-BE49-F238E27FC236}">
                <a16:creationId xmlns:a16="http://schemas.microsoft.com/office/drawing/2014/main" id="{65EDB2B2-C1DA-B864-0459-BDA3984F3AFE}"/>
              </a:ext>
            </a:extLst>
          </p:cNvPr>
          <p:cNvPicPr>
            <a:picLocks noChangeAspect="1"/>
          </p:cNvPicPr>
          <p:nvPr/>
        </p:nvPicPr>
        <p:blipFill>
          <a:blip r:embed="rId2"/>
          <a:stretch>
            <a:fillRect/>
          </a:stretch>
        </p:blipFill>
        <p:spPr>
          <a:xfrm>
            <a:off x="1411607" y="228601"/>
            <a:ext cx="8450850" cy="6447990"/>
          </a:xfrm>
          <a:prstGeom prst="rect">
            <a:avLst/>
          </a:prstGeom>
        </p:spPr>
      </p:pic>
    </p:spTree>
    <p:extLst>
      <p:ext uri="{BB962C8B-B14F-4D97-AF65-F5344CB8AC3E}">
        <p14:creationId xmlns:p14="http://schemas.microsoft.com/office/powerpoint/2010/main" val="2223760030"/>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C546F1-D6CC-A589-31B9-070FE1A6011B}"/>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976341AB-ADFC-1A39-534C-C94A2102B992}"/>
              </a:ext>
            </a:extLst>
          </p:cNvPr>
          <p:cNvPicPr>
            <a:picLocks noGrp="1" noChangeAspect="1"/>
          </p:cNvPicPr>
          <p:nvPr>
            <p:ph idx="1"/>
          </p:nvPr>
        </p:nvPicPr>
        <p:blipFill>
          <a:blip r:embed="rId3"/>
          <a:stretch>
            <a:fillRect/>
          </a:stretch>
        </p:blipFill>
        <p:spPr>
          <a:xfrm>
            <a:off x="277044" y="261939"/>
            <a:ext cx="11406955" cy="6230936"/>
          </a:xfrm>
        </p:spPr>
      </p:pic>
      <p:sp>
        <p:nvSpPr>
          <p:cNvPr id="8" name="TextBox 7">
            <a:extLst>
              <a:ext uri="{FF2B5EF4-FFF2-40B4-BE49-F238E27FC236}">
                <a16:creationId xmlns:a16="http://schemas.microsoft.com/office/drawing/2014/main" id="{8C6E6BD0-F1D6-290C-9B37-4BEB35C4DC40}"/>
              </a:ext>
            </a:extLst>
          </p:cNvPr>
          <p:cNvSpPr txBox="1"/>
          <p:nvPr/>
        </p:nvSpPr>
        <p:spPr>
          <a:xfrm>
            <a:off x="1721224" y="870544"/>
            <a:ext cx="6902824" cy="923330"/>
          </a:xfrm>
          <a:prstGeom prst="rect">
            <a:avLst/>
          </a:prstGeom>
          <a:noFill/>
        </p:spPr>
        <p:txBody>
          <a:bodyPr wrap="square">
            <a:spAutoFit/>
          </a:bodyPr>
          <a:lstStyle/>
          <a:p>
            <a:r>
              <a:rPr lang="ru-RU" sz="5400" b="1" dirty="0">
                <a:solidFill>
                  <a:schemeClr val="bg1"/>
                </a:solidFill>
                <a:highlight>
                  <a:srgbClr val="800000"/>
                </a:highlight>
              </a:rPr>
              <a:t>БЕРЕЖНО К ВРЕМЕНИ</a:t>
            </a:r>
          </a:p>
        </p:txBody>
      </p:sp>
    </p:spTree>
    <p:extLst>
      <p:ext uri="{BB962C8B-B14F-4D97-AF65-F5344CB8AC3E}">
        <p14:creationId xmlns:p14="http://schemas.microsoft.com/office/powerpoint/2010/main" val="2347784713"/>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b="1" dirty="0"/>
              <a:t>Еф.5:16</a:t>
            </a:r>
            <a:endParaRPr lang="ru-RU" sz="4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2"/>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29" y="2279018"/>
            <a:ext cx="5314543" cy="3375920"/>
          </a:xfrm>
        </p:spPr>
        <p:txBody>
          <a:bodyPr anchor="t">
            <a:normAutofit/>
          </a:bodyPr>
          <a:lstStyle/>
          <a:p>
            <a:r>
              <a:rPr lang="ru-RU" sz="5400" dirty="0"/>
              <a:t>«Дорожа временем, потому что дни лукавы» </a:t>
            </a:r>
          </a:p>
          <a:p>
            <a:endParaRPr lang="ru-RU" sz="1800" dirty="0"/>
          </a:p>
        </p:txBody>
      </p:sp>
    </p:spTree>
    <p:extLst>
      <p:ext uri="{BB962C8B-B14F-4D97-AF65-F5344CB8AC3E}">
        <p14:creationId xmlns:p14="http://schemas.microsoft.com/office/powerpoint/2010/main" val="263519231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Объект 4">
            <a:extLst>
              <a:ext uri="{FF2B5EF4-FFF2-40B4-BE49-F238E27FC236}">
                <a16:creationId xmlns:a16="http://schemas.microsoft.com/office/drawing/2014/main" id="{CCEAE929-6E36-058F-392D-5390293D1724}"/>
              </a:ext>
            </a:extLst>
          </p:cNvPr>
          <p:cNvPicPr>
            <a:picLocks noChangeAspect="1"/>
          </p:cNvPicPr>
          <p:nvPr/>
        </p:nvPicPr>
        <p:blipFill rotWithShape="1">
          <a:blip r:embed="rId3"/>
          <a:srcRect l="15965" r="4402"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9" name="Content Placeholder 8">
            <a:extLst>
              <a:ext uri="{FF2B5EF4-FFF2-40B4-BE49-F238E27FC236}">
                <a16:creationId xmlns:a16="http://schemas.microsoft.com/office/drawing/2014/main" id="{FF3FAD61-4AC3-9555-D5B9-88B75FACFEF2}"/>
              </a:ext>
            </a:extLst>
          </p:cNvPr>
          <p:cNvSpPr>
            <a:spLocks noGrp="1"/>
          </p:cNvSpPr>
          <p:nvPr>
            <p:ph idx="1"/>
          </p:nvPr>
        </p:nvSpPr>
        <p:spPr>
          <a:xfrm>
            <a:off x="5939653" y="719847"/>
            <a:ext cx="5609220" cy="5118423"/>
          </a:xfrm>
        </p:spPr>
        <p:txBody>
          <a:bodyPr anchor="t">
            <a:normAutofit fontScale="92500" lnSpcReduction="20000"/>
          </a:bodyPr>
          <a:lstStyle/>
          <a:p>
            <a:r>
              <a:rPr lang="ru-RU" sz="3200" i="1" dirty="0"/>
              <a:t>Время — драгоценный подарок, данный нам, чтобы в нем стать умнее, лучше, зрелее и совершеннее.</a:t>
            </a:r>
          </a:p>
          <a:p>
            <a:endParaRPr lang="ru-RU" sz="3200" i="1" dirty="0"/>
          </a:p>
          <a:p>
            <a:r>
              <a:rPr lang="ru-RU" sz="3200" i="1" dirty="0"/>
              <a:t>Человек, который осмеливается потратить впустую час времени, еще не осознал цену жизни.</a:t>
            </a:r>
          </a:p>
          <a:p>
            <a:endParaRPr lang="ru-RU" sz="3200" i="1" dirty="0"/>
          </a:p>
          <a:p>
            <a:r>
              <a:rPr lang="ru-RU" sz="3200" dirty="0"/>
              <a:t>Если вы найдете слова и время для молитвы, то будьте уверены, что Бог найдет время и слова, чтобы ОТВЕТИТЬ вам.</a:t>
            </a:r>
          </a:p>
          <a:p>
            <a:endParaRPr lang="en-US" sz="1800" dirty="0"/>
          </a:p>
        </p:txBody>
      </p:sp>
    </p:spTree>
    <p:extLst>
      <p:ext uri="{BB962C8B-B14F-4D97-AF65-F5344CB8AC3E}">
        <p14:creationId xmlns:p14="http://schemas.microsoft.com/office/powerpoint/2010/main" val="303966371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Объект 2">
            <a:extLst>
              <a:ext uri="{FF2B5EF4-FFF2-40B4-BE49-F238E27FC236}">
                <a16:creationId xmlns:a16="http://schemas.microsoft.com/office/drawing/2014/main" id="{0D1C7F88-AC44-B39C-A674-62520B519E87}"/>
              </a:ext>
            </a:extLst>
          </p:cNvPr>
          <p:cNvPicPr>
            <a:picLocks noGrp="1" noChangeAspect="1"/>
          </p:cNvPicPr>
          <p:nvPr>
            <p:ph idx="1"/>
          </p:nvPr>
        </p:nvPicPr>
        <p:blipFill>
          <a:blip r:embed="rId2"/>
          <a:stretch>
            <a:fillRect/>
          </a:stretch>
        </p:blipFill>
        <p:spPr>
          <a:xfrm>
            <a:off x="643467" y="1668506"/>
            <a:ext cx="5294716" cy="3520986"/>
          </a:xfrm>
          <a:prstGeom prst="rect">
            <a:avLst/>
          </a:prstGeom>
        </p:spPr>
      </p:pic>
      <p:cxnSp>
        <p:nvCxnSpPr>
          <p:cNvPr id="7"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92C4035D-1F95-B363-9194-9500E659E187}"/>
              </a:ext>
            </a:extLst>
          </p:cNvPr>
          <p:cNvPicPr>
            <a:picLocks noChangeAspect="1"/>
          </p:cNvPicPr>
          <p:nvPr/>
        </p:nvPicPr>
        <p:blipFill rotWithShape="1">
          <a:blip r:embed="rId3"/>
          <a:srcRect r="2" b="22736"/>
          <a:stretch/>
        </p:blipFill>
        <p:spPr>
          <a:xfrm>
            <a:off x="6253817" y="789651"/>
            <a:ext cx="5294715" cy="5278697"/>
          </a:xfrm>
          <a:prstGeom prst="rect">
            <a:avLst/>
          </a:prstGeom>
        </p:spPr>
      </p:pic>
    </p:spTree>
    <p:extLst>
      <p:ext uri="{BB962C8B-B14F-4D97-AF65-F5344CB8AC3E}">
        <p14:creationId xmlns:p14="http://schemas.microsoft.com/office/powerpoint/2010/main" val="1497423854"/>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0AE1F0-7C97-9085-E94C-FE83F8718048}"/>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6AE3ED5C-3827-57AA-6668-40F3027C3012}"/>
              </a:ext>
            </a:extLst>
          </p:cNvPr>
          <p:cNvPicPr>
            <a:picLocks noGrp="1" noChangeAspect="1"/>
          </p:cNvPicPr>
          <p:nvPr>
            <p:ph idx="1"/>
          </p:nvPr>
        </p:nvPicPr>
        <p:blipFill>
          <a:blip r:embed="rId3"/>
          <a:stretch>
            <a:fillRect/>
          </a:stretch>
        </p:blipFill>
        <p:spPr>
          <a:xfrm>
            <a:off x="254795" y="114540"/>
            <a:ext cx="11672162" cy="6565591"/>
          </a:xfrm>
        </p:spPr>
      </p:pic>
      <p:sp>
        <p:nvSpPr>
          <p:cNvPr id="7" name="TextBox 6">
            <a:extLst>
              <a:ext uri="{FF2B5EF4-FFF2-40B4-BE49-F238E27FC236}">
                <a16:creationId xmlns:a16="http://schemas.microsoft.com/office/drawing/2014/main" id="{5D468B0E-C837-43DC-650C-6C1CA8F4BD8C}"/>
              </a:ext>
            </a:extLst>
          </p:cNvPr>
          <p:cNvSpPr txBox="1"/>
          <p:nvPr/>
        </p:nvSpPr>
        <p:spPr>
          <a:xfrm>
            <a:off x="3210127" y="769390"/>
            <a:ext cx="6848273" cy="830997"/>
          </a:xfrm>
          <a:prstGeom prst="rect">
            <a:avLst/>
          </a:prstGeom>
          <a:noFill/>
        </p:spPr>
        <p:txBody>
          <a:bodyPr wrap="square">
            <a:spAutoFit/>
          </a:bodyPr>
          <a:lstStyle/>
          <a:p>
            <a:r>
              <a:rPr lang="ru-RU" sz="4800" b="1" dirty="0">
                <a:solidFill>
                  <a:schemeClr val="bg1"/>
                </a:solidFill>
              </a:rPr>
              <a:t>БЕРЕЖНО К ПОДАРКАМ</a:t>
            </a:r>
          </a:p>
        </p:txBody>
      </p:sp>
    </p:spTree>
    <p:extLst>
      <p:ext uri="{BB962C8B-B14F-4D97-AF65-F5344CB8AC3E}">
        <p14:creationId xmlns:p14="http://schemas.microsoft.com/office/powerpoint/2010/main" val="370815747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AE21565C-5CF4-D0B8-220C-ECC4F88BF3EA}"/>
              </a:ext>
            </a:extLst>
          </p:cNvPr>
          <p:cNvPicPr>
            <a:picLocks noChangeAspect="1"/>
          </p:cNvPicPr>
          <p:nvPr/>
        </p:nvPicPr>
        <p:blipFill rotWithShape="1">
          <a:blip r:embed="rId3"/>
          <a:srcRect l="9996" r="28165"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2" name="Freeform: Shape 11">
            <a:extLst>
              <a:ext uri="{FF2B5EF4-FFF2-40B4-BE49-F238E27FC236}">
                <a16:creationId xmlns:a16="http://schemas.microsoft.com/office/drawing/2014/main" id="{5FDF4720-5445-47BE-89FE-E40D1AE6F61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4" name="Freeform: Shape 13">
            <a:extLst>
              <a:ext uri="{FF2B5EF4-FFF2-40B4-BE49-F238E27FC236}">
                <a16:creationId xmlns:a16="http://schemas.microsoft.com/office/drawing/2014/main" id="{AC8710B4-A815-4082-9E4F-F13A000709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a16="http://schemas.microsoft.com/office/drawing/2014/main" id="{3471B21D-A0D0-2E7E-B45E-A96AC0D21951}"/>
              </a:ext>
            </a:extLst>
          </p:cNvPr>
          <p:cNvSpPr>
            <a:spLocks noGrp="1"/>
          </p:cNvSpPr>
          <p:nvPr>
            <p:ph type="title"/>
          </p:nvPr>
        </p:nvSpPr>
        <p:spPr>
          <a:xfrm rot="20840828">
            <a:off x="6556402" y="-918282"/>
            <a:ext cx="4792519" cy="353327"/>
          </a:xfrm>
        </p:spPr>
        <p:txBody>
          <a:bodyPr>
            <a:normAutofit fontScale="90000"/>
          </a:bodyPr>
          <a:lstStyle/>
          <a:p>
            <a:endParaRPr lang="ru-RU" dirty="0"/>
          </a:p>
        </p:txBody>
      </p:sp>
      <p:sp>
        <p:nvSpPr>
          <p:cNvPr id="9" name="Content Placeholder 8">
            <a:extLst>
              <a:ext uri="{FF2B5EF4-FFF2-40B4-BE49-F238E27FC236}">
                <a16:creationId xmlns:a16="http://schemas.microsoft.com/office/drawing/2014/main" id="{319B66BC-0044-CEA8-695A-41B6C18FD1AA}"/>
              </a:ext>
            </a:extLst>
          </p:cNvPr>
          <p:cNvSpPr>
            <a:spLocks noGrp="1"/>
          </p:cNvSpPr>
          <p:nvPr>
            <p:ph idx="1"/>
          </p:nvPr>
        </p:nvSpPr>
        <p:spPr>
          <a:xfrm>
            <a:off x="7009895" y="447472"/>
            <a:ext cx="4663296" cy="5972783"/>
          </a:xfrm>
        </p:spPr>
        <p:txBody>
          <a:bodyPr anchor="t">
            <a:normAutofit fontScale="77500" lnSpcReduction="20000"/>
          </a:bodyPr>
          <a:lstStyle/>
          <a:p>
            <a:r>
              <a:rPr lang="ru-RU" sz="3800" i="1" dirty="0"/>
              <a:t>Каждый подарок, даже самый маленький, становится великим даром, если ты вручаешь его с любовью. </a:t>
            </a:r>
            <a:r>
              <a:rPr lang="ru-RU" dirty="0"/>
              <a:t>У. </a:t>
            </a:r>
            <a:r>
              <a:rPr lang="ru-RU" dirty="0" err="1"/>
              <a:t>Уолкот</a:t>
            </a:r>
            <a:endParaRPr lang="ru-RU" dirty="0"/>
          </a:p>
          <a:p>
            <a:endParaRPr lang="ru-RU" dirty="0"/>
          </a:p>
          <a:p>
            <a:r>
              <a:rPr lang="ru-RU" sz="3800" i="1" dirty="0"/>
              <a:t>Самый лучший подарок, который дарит нам судьба — это люди, которым мы говорим "Спасибо, что Ты есть". </a:t>
            </a:r>
            <a:r>
              <a:rPr lang="ru-RU" dirty="0" err="1"/>
              <a:t>Эрсин</a:t>
            </a:r>
            <a:r>
              <a:rPr lang="ru-RU" dirty="0"/>
              <a:t> </a:t>
            </a:r>
            <a:r>
              <a:rPr lang="ru-RU" dirty="0" err="1"/>
              <a:t>Тезджан</a:t>
            </a:r>
            <a:endParaRPr lang="ru-RU" dirty="0"/>
          </a:p>
          <a:p>
            <a:endParaRPr lang="ru-RU" dirty="0"/>
          </a:p>
          <a:p>
            <a:r>
              <a:rPr lang="ru-RU" sz="4100" i="1" dirty="0"/>
              <a:t>Хоть жизнь и не повязана бантиком, это все равно подарок. </a:t>
            </a:r>
            <a:r>
              <a:rPr lang="ru-RU" dirty="0"/>
              <a:t>Регина Бретт</a:t>
            </a:r>
          </a:p>
          <a:p>
            <a:endParaRPr lang="ru-RU" sz="1800" dirty="0"/>
          </a:p>
        </p:txBody>
      </p:sp>
    </p:spTree>
    <p:extLst>
      <p:ext uri="{BB962C8B-B14F-4D97-AF65-F5344CB8AC3E}">
        <p14:creationId xmlns:p14="http://schemas.microsoft.com/office/powerpoint/2010/main" val="3193727284"/>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F2A76D89-519D-C179-BAA4-3A6CCEC1A21F}"/>
              </a:ext>
            </a:extLst>
          </p:cNvPr>
          <p:cNvPicPr>
            <a:picLocks noGrp="1" noChangeAspect="1"/>
          </p:cNvPicPr>
          <p:nvPr>
            <p:ph idx="1"/>
          </p:nvPr>
        </p:nvPicPr>
        <p:blipFill rotWithShape="1">
          <a:blip r:embed="rId2"/>
          <a:srcRect t="528" b="840"/>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332287294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CEBD4F-53E1-4B28-C3E0-6B21A46BB501}"/>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59CB6E77-7551-C792-01AD-9B9D162D1D9C}"/>
              </a:ext>
            </a:extLst>
          </p:cNvPr>
          <p:cNvPicPr>
            <a:picLocks noGrp="1" noChangeAspect="1"/>
          </p:cNvPicPr>
          <p:nvPr>
            <p:ph idx="1"/>
          </p:nvPr>
        </p:nvPicPr>
        <p:blipFill>
          <a:blip r:embed="rId3"/>
          <a:stretch>
            <a:fillRect/>
          </a:stretch>
        </p:blipFill>
        <p:spPr>
          <a:xfrm>
            <a:off x="716756" y="117843"/>
            <a:ext cx="11102712" cy="6692796"/>
          </a:xfrm>
        </p:spPr>
      </p:pic>
      <p:sp>
        <p:nvSpPr>
          <p:cNvPr id="7" name="TextBox 6">
            <a:extLst>
              <a:ext uri="{FF2B5EF4-FFF2-40B4-BE49-F238E27FC236}">
                <a16:creationId xmlns:a16="http://schemas.microsoft.com/office/drawing/2014/main" id="{5185BB10-FB9F-F69C-D115-E83AAFFF86D0}"/>
              </a:ext>
            </a:extLst>
          </p:cNvPr>
          <p:cNvSpPr txBox="1"/>
          <p:nvPr/>
        </p:nvSpPr>
        <p:spPr>
          <a:xfrm rot="10800000" flipV="1">
            <a:off x="1524000" y="3664739"/>
            <a:ext cx="7416800" cy="1107996"/>
          </a:xfrm>
          <a:prstGeom prst="rect">
            <a:avLst/>
          </a:prstGeom>
          <a:noFill/>
        </p:spPr>
        <p:txBody>
          <a:bodyPr wrap="square">
            <a:spAutoFit/>
          </a:bodyPr>
          <a:lstStyle/>
          <a:p>
            <a:r>
              <a:rPr lang="ru-RU" sz="6600" i="1" dirty="0">
                <a:solidFill>
                  <a:schemeClr val="accent1">
                    <a:lumMod val="20000"/>
                    <a:lumOff val="80000"/>
                  </a:schemeClr>
                </a:solidFill>
                <a:highlight>
                  <a:srgbClr val="800000"/>
                </a:highlight>
              </a:rPr>
              <a:t>БЕРЕЖНОСТЬ</a:t>
            </a:r>
          </a:p>
        </p:txBody>
      </p:sp>
      <p:sp>
        <p:nvSpPr>
          <p:cNvPr id="4" name="TextBox 3">
            <a:extLst>
              <a:ext uri="{FF2B5EF4-FFF2-40B4-BE49-F238E27FC236}">
                <a16:creationId xmlns:a16="http://schemas.microsoft.com/office/drawing/2014/main" id="{D2CA47AF-F5FA-2FDC-150F-6E5EB0C59B12}"/>
              </a:ext>
            </a:extLst>
          </p:cNvPr>
          <p:cNvSpPr txBox="1"/>
          <p:nvPr/>
        </p:nvSpPr>
        <p:spPr>
          <a:xfrm rot="10800000" flipV="1">
            <a:off x="2314312" y="4772736"/>
            <a:ext cx="9160932" cy="1569660"/>
          </a:xfrm>
          <a:prstGeom prst="rect">
            <a:avLst/>
          </a:prstGeom>
          <a:noFill/>
        </p:spPr>
        <p:txBody>
          <a:bodyPr wrap="square">
            <a:spAutoFit/>
          </a:bodyPr>
          <a:lstStyle/>
          <a:p>
            <a:r>
              <a:rPr lang="ru-RU" sz="2400" dirty="0">
                <a:solidFill>
                  <a:schemeClr val="bg1"/>
                </a:solidFill>
              </a:rPr>
              <a:t>1)проявление, выражение заботы о ком-либо, чем-либо, внимательность. </a:t>
            </a:r>
          </a:p>
          <a:p>
            <a:r>
              <a:rPr lang="ru-RU" sz="2400" dirty="0">
                <a:solidFill>
                  <a:schemeClr val="bg1"/>
                </a:solidFill>
              </a:rPr>
              <a:t>2) аккуратное, трепетное обращение с чем-либо, стремление сохранить что-либо, осторожность</a:t>
            </a:r>
          </a:p>
        </p:txBody>
      </p:sp>
    </p:spTree>
    <p:extLst>
      <p:ext uri="{BB962C8B-B14F-4D97-AF65-F5344CB8AC3E}">
        <p14:creationId xmlns:p14="http://schemas.microsoft.com/office/powerpoint/2010/main" val="105494515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descr="Изображение выглядит как внутренний, человек, письменная принадлежность, канцелярские товары&#10;&#10;Автоматически созданное описание">
            <a:extLst>
              <a:ext uri="{FF2B5EF4-FFF2-40B4-BE49-F238E27FC236}">
                <a16:creationId xmlns:a16="http://schemas.microsoft.com/office/drawing/2014/main" id="{56B0E559-AC07-6FB2-5A59-E0852ED5D5D9}"/>
              </a:ext>
            </a:extLst>
          </p:cNvPr>
          <p:cNvPicPr>
            <a:picLocks noGrp="1" noChangeAspect="1"/>
          </p:cNvPicPr>
          <p:nvPr>
            <p:ph idx="1"/>
          </p:nvPr>
        </p:nvPicPr>
        <p:blipFill rotWithShape="1">
          <a:blip r:embed="rId2"/>
          <a:srcRect t="1191" b="22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BD34D7D-B19B-8389-8475-16D3C088557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ru-RU" sz="3600" b="1" dirty="0">
                <a:solidFill>
                  <a:schemeClr val="tx1">
                    <a:lumMod val="85000"/>
                    <a:lumOff val="15000"/>
                  </a:schemeClr>
                </a:solidFill>
              </a:rPr>
              <a:t>БЕРЕЖНОСТЬ: ОТНОШЕНИЕ К РАБОТЕ</a:t>
            </a:r>
            <a:endParaRPr lang="en-US" sz="3600" b="1"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455431"/>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b="1" dirty="0"/>
              <a:t>Деян.20:24</a:t>
            </a:r>
            <a:endParaRPr lang="ru-RU" sz="4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2"/>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30" y="2128888"/>
            <a:ext cx="5314542" cy="3526050"/>
          </a:xfrm>
        </p:spPr>
        <p:txBody>
          <a:bodyPr anchor="t">
            <a:normAutofit/>
          </a:bodyPr>
          <a:lstStyle/>
          <a:p>
            <a:r>
              <a:rPr lang="ru-RU" sz="4000" dirty="0"/>
              <a:t>«…с радостью совершить поприще мое и служение, которое я принял от Господа Иисуса Христа…» </a:t>
            </a:r>
          </a:p>
          <a:p>
            <a:endParaRPr lang="ru-RU" sz="5400" dirty="0"/>
          </a:p>
          <a:p>
            <a:endParaRPr lang="ru-RU" sz="1800" dirty="0"/>
          </a:p>
        </p:txBody>
      </p:sp>
    </p:spTree>
    <p:extLst>
      <p:ext uri="{BB962C8B-B14F-4D97-AF65-F5344CB8AC3E}">
        <p14:creationId xmlns:p14="http://schemas.microsoft.com/office/powerpoint/2010/main" val="3196092235"/>
      </p:ext>
    </p:extLst>
  </p:cSld>
  <p:clrMapOvr>
    <a:overrideClrMapping bg1="dk1" tx1="lt1" bg2="dk2" tx2="lt2" accent1="accent1" accent2="accent2" accent3="accent3" accent4="accent4" accent5="accent5" accent6="accent6" hlink="hlink" folHlink="folHlink"/>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0CCAACE-815D-4A79-875A-B7EFC28F7D2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Рисунок 6" descr="Изображение выглядит как текст, векторная графика&#10;&#10;Автоматически созданное описание">
            <a:extLst>
              <a:ext uri="{FF2B5EF4-FFF2-40B4-BE49-F238E27FC236}">
                <a16:creationId xmlns:a16="http://schemas.microsoft.com/office/drawing/2014/main" id="{11F15A8C-31EA-881E-65C2-D128D4695B23}"/>
              </a:ext>
            </a:extLst>
          </p:cNvPr>
          <p:cNvPicPr>
            <a:picLocks noChangeAspect="1"/>
          </p:cNvPicPr>
          <p:nvPr/>
        </p:nvPicPr>
        <p:blipFill rotWithShape="1">
          <a:blip r:embed="rId2"/>
          <a:srcRect l="15114" r="25775"/>
          <a:stretch/>
        </p:blipFill>
        <p:spPr>
          <a:xfrm>
            <a:off x="20" y="10"/>
            <a:ext cx="6095980" cy="6857990"/>
          </a:xfrm>
          <a:prstGeom prst="rect">
            <a:avLst/>
          </a:prstGeom>
        </p:spPr>
      </p:pic>
      <p:pic>
        <p:nvPicPr>
          <p:cNvPr id="5" name="Объект 4">
            <a:extLst>
              <a:ext uri="{FF2B5EF4-FFF2-40B4-BE49-F238E27FC236}">
                <a16:creationId xmlns:a16="http://schemas.microsoft.com/office/drawing/2014/main" id="{99B11655-7D29-BB62-44AC-DFF9BAB196B3}"/>
              </a:ext>
            </a:extLst>
          </p:cNvPr>
          <p:cNvPicPr>
            <a:picLocks noChangeAspect="1"/>
          </p:cNvPicPr>
          <p:nvPr/>
        </p:nvPicPr>
        <p:blipFill rotWithShape="1">
          <a:blip r:embed="rId3"/>
          <a:srcRect r="11111"/>
          <a:stretch/>
        </p:blipFill>
        <p:spPr>
          <a:xfrm>
            <a:off x="6096000" y="10"/>
            <a:ext cx="6096000" cy="6857990"/>
          </a:xfrm>
          <a:prstGeom prst="rect">
            <a:avLst/>
          </a:prstGeom>
        </p:spPr>
      </p:pic>
    </p:spTree>
    <p:extLst>
      <p:ext uri="{BB962C8B-B14F-4D97-AF65-F5344CB8AC3E}">
        <p14:creationId xmlns:p14="http://schemas.microsoft.com/office/powerpoint/2010/main" val="72978233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791EA25-AC39-B9CE-4AD1-C68BE22591D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2F65F171-8232-C174-6FF7-584CBC6DD8CE}"/>
              </a:ext>
            </a:extLst>
          </p:cNvPr>
          <p:cNvPicPr>
            <a:picLocks noGrp="1" noChangeAspect="1"/>
          </p:cNvPicPr>
          <p:nvPr>
            <p:ph idx="1"/>
          </p:nvPr>
        </p:nvPicPr>
        <p:blipFill>
          <a:blip r:embed="rId3"/>
          <a:stretch>
            <a:fillRect/>
          </a:stretch>
        </p:blipFill>
        <p:spPr>
          <a:xfrm>
            <a:off x="279400" y="0"/>
            <a:ext cx="11633199" cy="6553200"/>
          </a:xfrm>
        </p:spPr>
      </p:pic>
      <p:sp>
        <p:nvSpPr>
          <p:cNvPr id="7" name="TextBox 6">
            <a:extLst>
              <a:ext uri="{FF2B5EF4-FFF2-40B4-BE49-F238E27FC236}">
                <a16:creationId xmlns:a16="http://schemas.microsoft.com/office/drawing/2014/main" id="{D3A75A86-029B-F7B5-934E-688D18769E3C}"/>
              </a:ext>
            </a:extLst>
          </p:cNvPr>
          <p:cNvSpPr txBox="1"/>
          <p:nvPr/>
        </p:nvSpPr>
        <p:spPr>
          <a:xfrm>
            <a:off x="838200" y="552449"/>
            <a:ext cx="8896350" cy="369332"/>
          </a:xfrm>
          <a:prstGeom prst="rect">
            <a:avLst/>
          </a:prstGeom>
          <a:noFill/>
        </p:spPr>
        <p:txBody>
          <a:bodyPr wrap="square">
            <a:spAutoFit/>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Box 8">
            <a:extLst>
              <a:ext uri="{FF2B5EF4-FFF2-40B4-BE49-F238E27FC236}">
                <a16:creationId xmlns:a16="http://schemas.microsoft.com/office/drawing/2014/main" id="{93DC56C7-B4D5-2B03-076A-71ED02230073}"/>
              </a:ext>
            </a:extLst>
          </p:cNvPr>
          <p:cNvSpPr txBox="1"/>
          <p:nvPr/>
        </p:nvSpPr>
        <p:spPr>
          <a:xfrm>
            <a:off x="2042808" y="719847"/>
            <a:ext cx="7691741" cy="5335856"/>
          </a:xfrm>
          <a:prstGeom prst="rect">
            <a:avLst/>
          </a:prstGeom>
          <a:noFill/>
        </p:spPr>
        <p:txBody>
          <a:bodyPr wrap="square">
            <a:spAutoFit/>
          </a:bodyPr>
          <a:lstStyle/>
          <a:p>
            <a:r>
              <a:rPr lang="ru-RU" b="1" i="1" u="none" strike="noStrike" dirty="0">
                <a:solidFill>
                  <a:srgbClr val="000000"/>
                </a:solidFill>
                <a:effectLst/>
                <a:latin typeface="-apple-system"/>
              </a:rPr>
              <a:t>Давайте проведем эксперимент,</a:t>
            </a:r>
            <a:r>
              <a:rPr lang="ru-RU" b="1" i="1" dirty="0"/>
              <a:t/>
            </a:r>
            <a:br>
              <a:rPr lang="ru-RU" b="1" i="1" dirty="0"/>
            </a:br>
            <a:r>
              <a:rPr lang="ru-RU" b="1" i="1" u="none" strike="noStrike" dirty="0">
                <a:solidFill>
                  <a:srgbClr val="000000"/>
                </a:solidFill>
                <a:effectLst/>
                <a:latin typeface="-apple-system"/>
              </a:rPr>
              <a:t>В котором сразу радость обретёте:</a:t>
            </a:r>
            <a:r>
              <a:rPr lang="ru-RU" b="1" i="1" dirty="0"/>
              <a:t/>
            </a:r>
            <a:br>
              <a:rPr lang="ru-RU" b="1" i="1" dirty="0"/>
            </a:br>
            <a:r>
              <a:rPr lang="ru-RU" b="1" i="1" u="none" strike="noStrike" dirty="0">
                <a:solidFill>
                  <a:srgbClr val="000000"/>
                </a:solidFill>
                <a:effectLst/>
                <a:latin typeface="-apple-system"/>
              </a:rPr>
              <a:t>Меняем фразу, делаем акцент:</a:t>
            </a:r>
            <a:r>
              <a:rPr lang="ru-RU" b="1" i="1" dirty="0"/>
              <a:t/>
            </a:r>
            <a:br>
              <a:rPr lang="ru-RU" b="1" i="1" dirty="0"/>
            </a:br>
            <a:r>
              <a:rPr lang="ru-RU" b="1" i="1" u="none" strike="noStrike" dirty="0">
                <a:solidFill>
                  <a:srgbClr val="000000"/>
                </a:solidFill>
                <a:effectLst/>
                <a:latin typeface="-apple-system"/>
              </a:rPr>
              <a:t>Мне ПОСЧАСТЛИВИЛОСЬ быть нынче на работе!</a:t>
            </a:r>
            <a:r>
              <a:rPr lang="ru-RU" b="1" i="1" dirty="0"/>
              <a:t/>
            </a:r>
            <a:br>
              <a:rPr lang="ru-RU" b="1" i="1" dirty="0"/>
            </a:br>
            <a:r>
              <a:rPr lang="ru-RU" b="1" i="1" dirty="0"/>
              <a:t/>
            </a:r>
            <a:br>
              <a:rPr lang="ru-RU" b="1" i="1" dirty="0"/>
            </a:br>
            <a:r>
              <a:rPr lang="ru-RU" b="1" i="1" u="none" strike="noStrike" dirty="0">
                <a:solidFill>
                  <a:srgbClr val="000000"/>
                </a:solidFill>
                <a:effectLst/>
                <a:latin typeface="-apple-system"/>
              </a:rPr>
              <a:t>Мне посчастливилось сегодня мыть полы,</a:t>
            </a:r>
            <a:r>
              <a:rPr lang="ru-RU" b="1" i="1" dirty="0"/>
              <a:t/>
            </a:r>
            <a:br>
              <a:rPr lang="ru-RU" b="1" i="1" dirty="0"/>
            </a:br>
            <a:r>
              <a:rPr lang="ru-RU" b="1" i="1" u="none" strike="noStrike" dirty="0">
                <a:solidFill>
                  <a:srgbClr val="000000"/>
                </a:solidFill>
                <a:effectLst/>
                <a:latin typeface="-apple-system"/>
              </a:rPr>
              <a:t>Варить обед, учить уроки с дочкой,</a:t>
            </a:r>
            <a:r>
              <a:rPr lang="ru-RU" b="1" i="1" dirty="0"/>
              <a:t/>
            </a:r>
            <a:br>
              <a:rPr lang="ru-RU" b="1" i="1" dirty="0"/>
            </a:br>
            <a:r>
              <a:rPr lang="ru-RU" b="1" i="1" u="none" strike="noStrike" dirty="0">
                <a:solidFill>
                  <a:srgbClr val="000000"/>
                </a:solidFill>
                <a:effectLst/>
                <a:latin typeface="-apple-system"/>
              </a:rPr>
              <a:t>Мне посчастливилось писать до темноты</a:t>
            </a:r>
            <a:r>
              <a:rPr lang="ru-RU" b="1" i="1" dirty="0"/>
              <a:t/>
            </a:r>
            <a:br>
              <a:rPr lang="ru-RU" b="1" i="1" dirty="0"/>
            </a:br>
            <a:r>
              <a:rPr lang="ru-RU" b="1" i="1" u="none" strike="noStrike" dirty="0">
                <a:solidFill>
                  <a:srgbClr val="000000"/>
                </a:solidFill>
                <a:effectLst/>
                <a:latin typeface="-apple-system"/>
              </a:rPr>
              <a:t>И размышлять о жизни в одиночку.</a:t>
            </a:r>
            <a:r>
              <a:rPr lang="ru-RU" b="1" i="1" dirty="0"/>
              <a:t/>
            </a:r>
            <a:br>
              <a:rPr lang="ru-RU" b="1" i="1" dirty="0"/>
            </a:br>
            <a:r>
              <a:rPr lang="ru-RU" b="1" i="1" dirty="0"/>
              <a:t/>
            </a:r>
            <a:br>
              <a:rPr lang="ru-RU" b="1" i="1" dirty="0"/>
            </a:br>
            <a:r>
              <a:rPr lang="ru-RU" b="1" i="1" u="none" strike="noStrike" dirty="0">
                <a:solidFill>
                  <a:srgbClr val="000000"/>
                </a:solidFill>
                <a:effectLst/>
                <a:latin typeface="-apple-system"/>
              </a:rPr>
              <a:t>Мне ПОСЧАСТЛИВИЛОСЬ! И сразу столько сил!</a:t>
            </a:r>
            <a:r>
              <a:rPr lang="ru-RU" b="1" i="1" dirty="0"/>
              <a:t/>
            </a:r>
            <a:br>
              <a:rPr lang="ru-RU" b="1" i="1" dirty="0"/>
            </a:br>
            <a:r>
              <a:rPr lang="ru-RU" b="1" i="1" u="none" strike="noStrike" dirty="0">
                <a:solidFill>
                  <a:srgbClr val="000000"/>
                </a:solidFill>
                <a:effectLst/>
                <a:latin typeface="-apple-system"/>
              </a:rPr>
              <a:t>Себе кажусь я всемогущей просто!</a:t>
            </a:r>
            <a:r>
              <a:rPr lang="ru-RU" b="1" i="1" dirty="0"/>
              <a:t/>
            </a:r>
            <a:br>
              <a:rPr lang="ru-RU" b="1" i="1" dirty="0"/>
            </a:br>
            <a:r>
              <a:rPr lang="ru-RU" b="1" i="1" u="none" strike="noStrike" dirty="0">
                <a:solidFill>
                  <a:srgbClr val="000000"/>
                </a:solidFill>
                <a:effectLst/>
                <a:latin typeface="-apple-system"/>
              </a:rPr>
              <a:t>Как будто Бог меня благословил</a:t>
            </a:r>
            <a:r>
              <a:rPr lang="ru-RU" b="1" i="1" dirty="0"/>
              <a:t/>
            </a:r>
            <a:br>
              <a:rPr lang="ru-RU" b="1" i="1" dirty="0"/>
            </a:br>
            <a:r>
              <a:rPr lang="ru-RU" b="1" i="1" u="none" strike="noStrike" dirty="0">
                <a:solidFill>
                  <a:srgbClr val="000000"/>
                </a:solidFill>
                <a:effectLst/>
                <a:latin typeface="-apple-system"/>
              </a:rPr>
              <a:t>И сразу стала как-то выше ростом!</a:t>
            </a:r>
            <a:r>
              <a:rPr lang="ru-RU" b="1" i="1" dirty="0"/>
              <a:t/>
            </a:r>
            <a:br>
              <a:rPr lang="ru-RU" b="1" i="1" dirty="0"/>
            </a:br>
            <a:r>
              <a:rPr lang="ru-RU" b="1" i="1" dirty="0"/>
              <a:t/>
            </a:r>
            <a:br>
              <a:rPr lang="ru-RU" b="1" i="1" dirty="0"/>
            </a:br>
            <a:r>
              <a:rPr lang="ru-RU" b="1" i="1" u="none" strike="noStrike" dirty="0">
                <a:solidFill>
                  <a:srgbClr val="000000"/>
                </a:solidFill>
                <a:effectLst/>
                <a:latin typeface="-apple-system"/>
              </a:rPr>
              <a:t>Мне ПОСЧАСТЛИВИЛОСЬ быть не такой как все!</a:t>
            </a:r>
            <a:r>
              <a:rPr lang="ru-RU" b="1" i="1" dirty="0"/>
              <a:t/>
            </a:r>
            <a:br>
              <a:rPr lang="ru-RU" b="1" i="1" dirty="0"/>
            </a:br>
            <a:r>
              <a:rPr lang="ru-RU" b="1" i="1" u="none" strike="noStrike" dirty="0">
                <a:solidFill>
                  <a:srgbClr val="000000"/>
                </a:solidFill>
                <a:effectLst/>
                <a:latin typeface="-apple-system"/>
              </a:rPr>
              <a:t>Пожалуй, очень редкая удача!</a:t>
            </a:r>
            <a:r>
              <a:rPr lang="ru-RU" b="1" i="1" dirty="0"/>
              <a:t/>
            </a:r>
            <a:br>
              <a:rPr lang="ru-RU" b="1" i="1" dirty="0"/>
            </a:br>
            <a:r>
              <a:rPr lang="ru-RU" b="1" i="1" u="none" strike="noStrike" dirty="0">
                <a:solidFill>
                  <a:srgbClr val="000000"/>
                </a:solidFill>
                <a:effectLst/>
                <a:latin typeface="-apple-system"/>
              </a:rPr>
              <a:t>Такой эксперимент по нраву мне,</a:t>
            </a:r>
            <a:r>
              <a:rPr lang="ru-RU" b="1" i="1" dirty="0"/>
              <a:t/>
            </a:r>
            <a:br>
              <a:rPr lang="ru-RU" b="1" i="1" dirty="0"/>
            </a:br>
            <a:r>
              <a:rPr lang="ru-RU" b="1" i="1" u="none" strike="noStrike" dirty="0">
                <a:solidFill>
                  <a:srgbClr val="000000"/>
                </a:solidFill>
                <a:effectLst/>
                <a:latin typeface="-apple-system"/>
              </a:rPr>
              <a:t>Да и для вас не трудная задача-</a:t>
            </a:r>
            <a:endParaRPr lang="ru-RU" b="1" i="1" dirty="0"/>
          </a:p>
        </p:txBody>
      </p:sp>
    </p:spTree>
    <p:extLst>
      <p:ext uri="{BB962C8B-B14F-4D97-AF65-F5344CB8AC3E}">
        <p14:creationId xmlns:p14="http://schemas.microsoft.com/office/powerpoint/2010/main" val="426934276"/>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Объект 4" descr="Изображение выглядит как текст, пятно&#10;&#10;Автоматически созданное описание">
            <a:extLst>
              <a:ext uri="{FF2B5EF4-FFF2-40B4-BE49-F238E27FC236}">
                <a16:creationId xmlns:a16="http://schemas.microsoft.com/office/drawing/2014/main" id="{74FBB90E-D85E-72B4-325E-12013C83E278}"/>
              </a:ext>
            </a:extLst>
          </p:cNvPr>
          <p:cNvPicPr>
            <a:picLocks noGrp="1" noChangeAspect="1"/>
          </p:cNvPicPr>
          <p:nvPr>
            <p:ph idx="1"/>
          </p:nvPr>
        </p:nvPicPr>
        <p:blipFill rotWithShape="1">
          <a:blip r:embed="rId3"/>
          <a:srcRect t="23144"/>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196319514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4">
            <a:extLst>
              <a:ext uri="{FF2B5EF4-FFF2-40B4-BE49-F238E27FC236}">
                <a16:creationId xmlns:a16="http://schemas.microsoft.com/office/drawing/2014/main"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6">
            <a:extLst>
              <a:ext uri="{FF2B5EF4-FFF2-40B4-BE49-F238E27FC236}">
                <a16:creationId xmlns:a16="http://schemas.microsoft.com/office/drawing/2014/main"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Объект 4" descr="Изображение выглядит как внешний, дерево, вода, озеро&#10;&#10;Автоматически созданное описание">
            <a:extLst>
              <a:ext uri="{FF2B5EF4-FFF2-40B4-BE49-F238E27FC236}">
                <a16:creationId xmlns:a16="http://schemas.microsoft.com/office/drawing/2014/main" id="{A2D5F7B1-FDB7-EE4C-0A49-D7842C3E9B4B}"/>
              </a:ext>
            </a:extLst>
          </p:cNvPr>
          <p:cNvPicPr>
            <a:picLocks noGrp="1" noChangeAspect="1"/>
          </p:cNvPicPr>
          <p:nvPr>
            <p:ph idx="1"/>
          </p:nvPr>
        </p:nvPicPr>
        <p:blipFill rotWithShape="1">
          <a:blip r:embed="rId3"/>
          <a:srcRect t="208" b="15538"/>
          <a:stretch/>
        </p:blipFill>
        <p:spPr>
          <a:xfrm>
            <a:off x="1654414" y="228600"/>
            <a:ext cx="8806972" cy="4953000"/>
          </a:xfrm>
          <a:prstGeom prst="rect">
            <a:avLst/>
          </a:prstGeom>
        </p:spPr>
      </p:pic>
      <p:sp>
        <p:nvSpPr>
          <p:cNvPr id="7" name="TextBox 6">
            <a:extLst>
              <a:ext uri="{FF2B5EF4-FFF2-40B4-BE49-F238E27FC236}">
                <a16:creationId xmlns:a16="http://schemas.microsoft.com/office/drawing/2014/main" id="{02E95C5F-C991-8C13-1A81-7D0718544C6D}"/>
              </a:ext>
            </a:extLst>
          </p:cNvPr>
          <p:cNvSpPr txBox="1"/>
          <p:nvPr/>
        </p:nvSpPr>
        <p:spPr>
          <a:xfrm>
            <a:off x="3001617" y="5181600"/>
            <a:ext cx="6619461" cy="923330"/>
          </a:xfrm>
          <a:prstGeom prst="rect">
            <a:avLst/>
          </a:prstGeom>
          <a:noFill/>
        </p:spPr>
        <p:txBody>
          <a:bodyPr wrap="square">
            <a:spAutoFit/>
          </a:bodyPr>
          <a:lstStyle/>
          <a:p>
            <a:r>
              <a:rPr lang="ru-RU" sz="5400" b="1" dirty="0">
                <a:solidFill>
                  <a:schemeClr val="accent2">
                    <a:lumMod val="50000"/>
                  </a:schemeClr>
                </a:solidFill>
              </a:rPr>
              <a:t>БЕРЕЖНО К ТИШИНЕ</a:t>
            </a:r>
          </a:p>
        </p:txBody>
      </p:sp>
    </p:spTree>
    <p:extLst>
      <p:ext uri="{BB962C8B-B14F-4D97-AF65-F5344CB8AC3E}">
        <p14:creationId xmlns:p14="http://schemas.microsoft.com/office/powerpoint/2010/main" val="2216766960"/>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57D74D-6531-915F-39B8-3C03D557F125}"/>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7FA6C48C-97F6-1DF6-A81F-ED667613C257}"/>
              </a:ext>
            </a:extLst>
          </p:cNvPr>
          <p:cNvPicPr>
            <a:picLocks noGrp="1" noChangeAspect="1"/>
          </p:cNvPicPr>
          <p:nvPr>
            <p:ph idx="1"/>
          </p:nvPr>
        </p:nvPicPr>
        <p:blipFill>
          <a:blip r:embed="rId2"/>
          <a:stretch>
            <a:fillRect/>
          </a:stretch>
        </p:blipFill>
        <p:spPr>
          <a:xfrm>
            <a:off x="2822712" y="310564"/>
            <a:ext cx="6341165" cy="6341165"/>
          </a:xfrm>
        </p:spPr>
      </p:pic>
    </p:spTree>
    <p:extLst>
      <p:ext uri="{BB962C8B-B14F-4D97-AF65-F5344CB8AC3E}">
        <p14:creationId xmlns:p14="http://schemas.microsoft.com/office/powerpoint/2010/main" val="3883170603"/>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C367C-5D77-AF02-7A4B-8E9A928F0BB4}"/>
              </a:ext>
            </a:extLst>
          </p:cNvPr>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1C28965D-FFC5-BE3A-ADE4-338E4AF3003B}"/>
              </a:ext>
            </a:extLst>
          </p:cNvPr>
          <p:cNvPicPr>
            <a:picLocks noGrp="1" noChangeAspect="1"/>
          </p:cNvPicPr>
          <p:nvPr>
            <p:ph idx="1"/>
          </p:nvPr>
        </p:nvPicPr>
        <p:blipFill>
          <a:blip r:embed="rId2"/>
          <a:stretch>
            <a:fillRect/>
          </a:stretch>
        </p:blipFill>
        <p:spPr>
          <a:xfrm>
            <a:off x="181199" y="132037"/>
            <a:ext cx="11765636" cy="6614902"/>
          </a:xfrm>
        </p:spPr>
      </p:pic>
    </p:spTree>
    <p:extLst>
      <p:ext uri="{BB962C8B-B14F-4D97-AF65-F5344CB8AC3E}">
        <p14:creationId xmlns:p14="http://schemas.microsoft.com/office/powerpoint/2010/main" val="3621390209"/>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4C1851-A195-EA8E-7B8C-279F182833F7}"/>
              </a:ext>
            </a:extLst>
          </p:cNvPr>
          <p:cNvSpPr>
            <a:spLocks noGrp="1"/>
          </p:cNvSpPr>
          <p:nvPr>
            <p:ph type="title"/>
          </p:nvPr>
        </p:nvSpPr>
        <p:spPr/>
        <p:txBody>
          <a:bodyPr/>
          <a:lstStyle/>
          <a:p>
            <a:endParaRPr lang="ru-RU"/>
          </a:p>
        </p:txBody>
      </p:sp>
      <p:pic>
        <p:nvPicPr>
          <p:cNvPr id="5" name="Объект 4" descr="Изображение выглядит как текст&#10;&#10;Автоматически созданное описание">
            <a:extLst>
              <a:ext uri="{FF2B5EF4-FFF2-40B4-BE49-F238E27FC236}">
                <a16:creationId xmlns:a16="http://schemas.microsoft.com/office/drawing/2014/main" id="{FEA5FA3E-3F51-385C-8C36-C925F8759EDE}"/>
              </a:ext>
            </a:extLst>
          </p:cNvPr>
          <p:cNvPicPr>
            <a:picLocks noGrp="1" noChangeAspect="1"/>
          </p:cNvPicPr>
          <p:nvPr>
            <p:ph idx="1"/>
          </p:nvPr>
        </p:nvPicPr>
        <p:blipFill>
          <a:blip r:embed="rId2"/>
          <a:stretch>
            <a:fillRect/>
          </a:stretch>
        </p:blipFill>
        <p:spPr>
          <a:xfrm>
            <a:off x="251910" y="138265"/>
            <a:ext cx="11615412" cy="6530443"/>
          </a:xfrm>
        </p:spPr>
      </p:pic>
    </p:spTree>
    <p:extLst>
      <p:ext uri="{BB962C8B-B14F-4D97-AF65-F5344CB8AC3E}">
        <p14:creationId xmlns:p14="http://schemas.microsoft.com/office/powerpoint/2010/main" val="2921292166"/>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b="1" dirty="0"/>
              <a:t>Пс.22:2</a:t>
            </a:r>
            <a:endParaRPr lang="ru-RU" sz="4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2"/>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29" y="2279018"/>
            <a:ext cx="5314543" cy="3375920"/>
          </a:xfrm>
        </p:spPr>
        <p:txBody>
          <a:bodyPr anchor="t">
            <a:normAutofit lnSpcReduction="10000"/>
          </a:bodyPr>
          <a:lstStyle/>
          <a:p>
            <a:r>
              <a:rPr lang="ru-RU" sz="4800" i="1" dirty="0">
                <a:effectLst/>
                <a:latin typeface="Calibri" panose="020F0502020204030204" pitchFamily="34" charset="0"/>
                <a:ea typeface="Calibri" panose="020F0502020204030204" pitchFamily="34" charset="0"/>
                <a:cs typeface="Times New Roman" panose="02020603050405020304" pitchFamily="18" charset="0"/>
              </a:rPr>
              <a:t>«Он покоит меня на злачных пажитях и водит меня к водам тихим» </a:t>
            </a:r>
          </a:p>
          <a:p>
            <a:endParaRPr lang="ru-RU" sz="5400" dirty="0"/>
          </a:p>
          <a:p>
            <a:endParaRPr lang="ru-RU" sz="1800" dirty="0"/>
          </a:p>
        </p:txBody>
      </p:sp>
    </p:spTree>
    <p:extLst>
      <p:ext uri="{BB962C8B-B14F-4D97-AF65-F5344CB8AC3E}">
        <p14:creationId xmlns:p14="http://schemas.microsoft.com/office/powerpoint/2010/main" val="3293784777"/>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7D659C-AD7E-E9F3-A4C6-515F06E6B644}"/>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9244B59C-CCE7-52B1-94C5-241114266917}"/>
              </a:ext>
            </a:extLst>
          </p:cNvPr>
          <p:cNvPicPr>
            <a:picLocks noGrp="1" noChangeAspect="1"/>
          </p:cNvPicPr>
          <p:nvPr>
            <p:ph idx="1"/>
          </p:nvPr>
        </p:nvPicPr>
        <p:blipFill>
          <a:blip r:embed="rId2"/>
          <a:stretch>
            <a:fillRect/>
          </a:stretch>
        </p:blipFill>
        <p:spPr>
          <a:xfrm>
            <a:off x="442912" y="365125"/>
            <a:ext cx="10910887" cy="6275670"/>
          </a:xfrm>
        </p:spPr>
      </p:pic>
      <p:sp>
        <p:nvSpPr>
          <p:cNvPr id="7" name="TextBox 6">
            <a:extLst>
              <a:ext uri="{FF2B5EF4-FFF2-40B4-BE49-F238E27FC236}">
                <a16:creationId xmlns:a16="http://schemas.microsoft.com/office/drawing/2014/main" id="{85B860EC-AEBC-CFB4-A6FC-00D914382334}"/>
              </a:ext>
            </a:extLst>
          </p:cNvPr>
          <p:cNvSpPr txBox="1"/>
          <p:nvPr/>
        </p:nvSpPr>
        <p:spPr>
          <a:xfrm rot="20592224">
            <a:off x="790174" y="1279857"/>
            <a:ext cx="6224263" cy="3108543"/>
          </a:xfrm>
          <a:prstGeom prst="rect">
            <a:avLst/>
          </a:prstGeom>
          <a:noFill/>
        </p:spPr>
        <p:txBody>
          <a:bodyPr wrap="square">
            <a:spAutoFit/>
          </a:bodyPr>
          <a:lstStyle/>
          <a:p>
            <a:r>
              <a:rPr lang="ru-RU" sz="2800" b="1" i="1" dirty="0">
                <a:solidFill>
                  <a:srgbClr val="C00000"/>
                </a:solidFill>
              </a:rPr>
              <a:t>БЕРЕЖНОСТЬ </a:t>
            </a:r>
            <a:r>
              <a:rPr lang="ru-RU" sz="2800" b="1" i="1" dirty="0">
                <a:solidFill>
                  <a:schemeClr val="accent1">
                    <a:lumMod val="50000"/>
                  </a:schemeClr>
                </a:solidFill>
              </a:rPr>
              <a:t>– это сила симпатии к другому на поддержание в себе способности правильно понимать происходящее, укрепиться в чистоте отношения, научиться сознавать  и отлагать в себе все разрушительные действия</a:t>
            </a:r>
          </a:p>
        </p:txBody>
      </p:sp>
    </p:spTree>
    <p:extLst>
      <p:ext uri="{BB962C8B-B14F-4D97-AF65-F5344CB8AC3E}">
        <p14:creationId xmlns:p14="http://schemas.microsoft.com/office/powerpoint/2010/main" val="110681891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F54DD-4255-E82A-55BF-36759336A71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866FEB3-9E36-6C32-FC17-00127431CC5C}"/>
              </a:ext>
            </a:extLst>
          </p:cNvPr>
          <p:cNvPicPr>
            <a:picLocks noGrp="1" noChangeAspect="1"/>
          </p:cNvPicPr>
          <p:nvPr>
            <p:ph idx="1"/>
          </p:nvPr>
        </p:nvPicPr>
        <p:blipFill>
          <a:blip r:embed="rId3"/>
          <a:stretch>
            <a:fillRect/>
          </a:stretch>
        </p:blipFill>
        <p:spPr>
          <a:xfrm>
            <a:off x="270933" y="118533"/>
            <a:ext cx="11768667" cy="6517504"/>
          </a:xfrm>
        </p:spPr>
      </p:pic>
      <p:sp>
        <p:nvSpPr>
          <p:cNvPr id="7" name="TextBox 6">
            <a:extLst>
              <a:ext uri="{FF2B5EF4-FFF2-40B4-BE49-F238E27FC236}">
                <a16:creationId xmlns:a16="http://schemas.microsoft.com/office/drawing/2014/main" id="{6E920A68-E762-49CB-DCE8-75C6AA572D98}"/>
              </a:ext>
            </a:extLst>
          </p:cNvPr>
          <p:cNvSpPr txBox="1"/>
          <p:nvPr/>
        </p:nvSpPr>
        <p:spPr>
          <a:xfrm>
            <a:off x="4133850" y="819149"/>
            <a:ext cx="7048500" cy="923330"/>
          </a:xfrm>
          <a:prstGeom prst="rect">
            <a:avLst/>
          </a:prstGeom>
          <a:noFill/>
        </p:spPr>
        <p:txBody>
          <a:bodyPr wrap="square">
            <a:spAutoFit/>
          </a:bodyPr>
          <a:lstStyle/>
          <a:p>
            <a:pPr marL="342900" indent="-342900">
              <a:buAutoNum type="arabicPeriod"/>
            </a:pPr>
            <a:endParaRPr lang="ru-RU" dirty="0"/>
          </a:p>
          <a:p>
            <a:pPr marL="342900" indent="-342900">
              <a:buAutoNum type="arabicPeriod"/>
            </a:pPr>
            <a:endParaRPr lang="ru-RU" dirty="0"/>
          </a:p>
          <a:p>
            <a:pPr marL="342900" indent="-342900">
              <a:buAutoNum type="arabicPeriod"/>
            </a:pPr>
            <a:endParaRPr lang="ru-RU" sz="1800" kern="1200" dirty="0">
              <a:solidFill>
                <a:schemeClr val="tx1"/>
              </a:solidFill>
              <a:effectLst/>
              <a:latin typeface="+mn-lt"/>
              <a:ea typeface="+mn-ea"/>
              <a:cs typeface="+mn-cs"/>
            </a:endParaRPr>
          </a:p>
        </p:txBody>
      </p:sp>
      <p:sp>
        <p:nvSpPr>
          <p:cNvPr id="4" name="TextBox 3">
            <a:extLst>
              <a:ext uri="{FF2B5EF4-FFF2-40B4-BE49-F238E27FC236}">
                <a16:creationId xmlns:a16="http://schemas.microsoft.com/office/drawing/2014/main" id="{9CBB493B-84CD-8E15-F2FB-24CCAEA460E7}"/>
              </a:ext>
            </a:extLst>
          </p:cNvPr>
          <p:cNvSpPr txBox="1"/>
          <p:nvPr/>
        </p:nvSpPr>
        <p:spPr>
          <a:xfrm>
            <a:off x="3816626" y="1037968"/>
            <a:ext cx="7537174" cy="501675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4000" i="1" dirty="0">
                <a:solidFill>
                  <a:srgbClr val="C00000"/>
                </a:solidFill>
                <a:effectLst/>
                <a:latin typeface="Apple Color Emoji" pitchFamily="2" charset="0"/>
                <a:ea typeface="Calibri" panose="020F0502020204030204" pitchFamily="34" charset="0"/>
                <a:cs typeface="Apple Color Emoji" pitchFamily="2" charset="0"/>
              </a:rPr>
              <a:t>🔇</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1.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Тишинa</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cпоcобствует</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регенеpации</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клетoк</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мoзгa</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4000" i="1" dirty="0">
                <a:solidFill>
                  <a:srgbClr val="C00000"/>
                </a:solidFill>
                <a:effectLst/>
                <a:latin typeface="Apple Color Emoji" pitchFamily="2" charset="0"/>
                <a:ea typeface="Calibri" panose="020F0502020204030204" pitchFamily="34" charset="0"/>
                <a:cs typeface="Apple Color Emoji" pitchFamily="2" charset="0"/>
              </a:rPr>
              <a:t>🔇</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2.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Тишинa</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развивает наши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твopчеcкие</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способности.</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4000" i="1" dirty="0">
                <a:solidFill>
                  <a:srgbClr val="C00000"/>
                </a:solidFill>
                <a:effectLst/>
                <a:latin typeface="Apple Color Emoji" pitchFamily="2" charset="0"/>
                <a:ea typeface="Calibri" panose="020F0502020204030204" pitchFamily="34" charset="0"/>
                <a:cs typeface="Apple Color Emoji" pitchFamily="2" charset="0"/>
              </a:rPr>
              <a:t>🔇</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3.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Тишинa</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снимает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стpеcc</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и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нaпpяжение</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4000" i="1" dirty="0">
                <a:solidFill>
                  <a:srgbClr val="C00000"/>
                </a:solidFill>
                <a:effectLst/>
                <a:latin typeface="Apple Color Emoji" pitchFamily="2" charset="0"/>
                <a:ea typeface="Calibri" panose="020F0502020204030204" pitchFamily="34" charset="0"/>
                <a:cs typeface="Apple Color Emoji" pitchFamily="2" charset="0"/>
              </a:rPr>
              <a:t>🔇</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4.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Тишинa</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воспoлняет</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нaши</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умcтвенные</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r>
              <a:rPr lang="ru-RU" sz="4000" i="1" dirty="0" err="1">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pеcуpcы</a:t>
            </a:r>
            <a:r>
              <a:rPr lang="ru-RU" sz="400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750922730"/>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D2B266D-3625-4584-A5C3-7D3F672CFF3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5D2A5D1-BA0D-47D3-B051-DA7743C46E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Объект 4" descr="Изображение выглядит как небо, вода, зонт, внешний&#10;&#10;Автоматически созданное описание">
            <a:extLst>
              <a:ext uri="{FF2B5EF4-FFF2-40B4-BE49-F238E27FC236}">
                <a16:creationId xmlns:a16="http://schemas.microsoft.com/office/drawing/2014/main" id="{E3D72E26-47C4-93EA-837D-14FC612B65C0}"/>
              </a:ext>
            </a:extLst>
          </p:cNvPr>
          <p:cNvPicPr>
            <a:picLocks noGrp="1" noChangeAspect="1"/>
          </p:cNvPicPr>
          <p:nvPr>
            <p:ph idx="1"/>
          </p:nvPr>
        </p:nvPicPr>
        <p:blipFill rotWithShape="1">
          <a:blip r:embed="rId3"/>
          <a:srcRect l="12445" r="9203" b="-2"/>
          <a:stretch/>
        </p:blipFill>
        <p:spPr>
          <a:xfrm>
            <a:off x="2383443" y="0"/>
            <a:ext cx="7865457" cy="4953000"/>
          </a:xfrm>
          <a:prstGeom prst="rect">
            <a:avLst/>
          </a:prstGeom>
        </p:spPr>
      </p:pic>
      <p:sp>
        <p:nvSpPr>
          <p:cNvPr id="6" name="TextBox 5">
            <a:extLst>
              <a:ext uri="{FF2B5EF4-FFF2-40B4-BE49-F238E27FC236}">
                <a16:creationId xmlns:a16="http://schemas.microsoft.com/office/drawing/2014/main" id="{A44A1FD8-C52F-F82E-39C4-070E770CB45C}"/>
              </a:ext>
            </a:extLst>
          </p:cNvPr>
          <p:cNvSpPr txBox="1"/>
          <p:nvPr/>
        </p:nvSpPr>
        <p:spPr>
          <a:xfrm>
            <a:off x="3608614" y="5208815"/>
            <a:ext cx="5486401" cy="769441"/>
          </a:xfrm>
          <a:prstGeom prst="rect">
            <a:avLst/>
          </a:prstGeom>
          <a:noFill/>
        </p:spPr>
        <p:txBody>
          <a:bodyPr wrap="square">
            <a:spAutoFit/>
          </a:bodyPr>
          <a:lstStyle/>
          <a:p>
            <a:r>
              <a:rPr lang="ru-RU" sz="4400" b="1" dirty="0">
                <a:solidFill>
                  <a:schemeClr val="accent1">
                    <a:lumMod val="50000"/>
                  </a:schemeClr>
                </a:solidFill>
              </a:rPr>
              <a:t>БЕРЕЖНО К ОТДЫХУ</a:t>
            </a:r>
          </a:p>
        </p:txBody>
      </p:sp>
    </p:spTree>
    <p:extLst>
      <p:ext uri="{BB962C8B-B14F-4D97-AF65-F5344CB8AC3E}">
        <p14:creationId xmlns:p14="http://schemas.microsoft.com/office/powerpoint/2010/main" val="109625794"/>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b="1" dirty="0"/>
              <a:t>Быт.2:2</a:t>
            </a:r>
            <a:endParaRPr lang="ru-RU" sz="4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3"/>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30" y="1902941"/>
            <a:ext cx="5314536" cy="4473145"/>
          </a:xfrm>
        </p:spPr>
        <p:txBody>
          <a:bodyPr anchor="t">
            <a:noAutofit/>
          </a:bodyPr>
          <a:lstStyle/>
          <a:p>
            <a:pPr marL="0" indent="0">
              <a:buNone/>
            </a:pPr>
            <a:r>
              <a:rPr lang="ru-RU" sz="4400" i="1" dirty="0">
                <a:effectLst/>
                <a:latin typeface="Calibri" panose="020F0502020204030204" pitchFamily="34" charset="0"/>
                <a:ea typeface="Calibri" panose="020F0502020204030204" pitchFamily="34" charset="0"/>
                <a:cs typeface="Times New Roman" panose="02020603050405020304" pitchFamily="18" charset="0"/>
              </a:rPr>
              <a:t>“К седьмому дню Бог закончил труд, который Он совершал, и на седьмой день Он отдыхал от всех Своих дел” </a:t>
            </a:r>
          </a:p>
        </p:txBody>
      </p:sp>
    </p:spTree>
    <p:extLst>
      <p:ext uri="{BB962C8B-B14F-4D97-AF65-F5344CB8AC3E}">
        <p14:creationId xmlns:p14="http://schemas.microsoft.com/office/powerpoint/2010/main" val="422373981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b="1" dirty="0"/>
              <a:t>Марк.6:31</a:t>
            </a:r>
            <a:endParaRPr lang="ru-RU" sz="4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3"/>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29" y="2279018"/>
            <a:ext cx="5314543" cy="3375920"/>
          </a:xfrm>
        </p:spPr>
        <p:txBody>
          <a:bodyPr anchor="t">
            <a:normAutofit fontScale="92500"/>
          </a:bodyPr>
          <a:lstStyle/>
          <a:p>
            <a:r>
              <a:rPr lang="ru-RU" sz="4800" i="1" dirty="0">
                <a:effectLst/>
                <a:latin typeface="Calibri" panose="020F0502020204030204" pitchFamily="34" charset="0"/>
                <a:ea typeface="Calibri" panose="020F0502020204030204" pitchFamily="34" charset="0"/>
                <a:cs typeface="Times New Roman" panose="02020603050405020304" pitchFamily="18" charset="0"/>
              </a:rPr>
              <a:t>«Он сказал им: пойдите вы одни в пустынное место и отдохните немного…»</a:t>
            </a:r>
          </a:p>
          <a:p>
            <a:endParaRPr lang="ru-RU" sz="5400" dirty="0"/>
          </a:p>
          <a:p>
            <a:endParaRPr lang="ru-RU" sz="1800" dirty="0"/>
          </a:p>
        </p:txBody>
      </p:sp>
    </p:spTree>
    <p:extLst>
      <p:ext uri="{BB962C8B-B14F-4D97-AF65-F5344CB8AC3E}">
        <p14:creationId xmlns:p14="http://schemas.microsoft.com/office/powerpoint/2010/main" val="3847314061"/>
      </p:ext>
    </p:extLst>
  </p:cSld>
  <p:clrMapOvr>
    <a:overrideClrMapping bg1="dk1" tx1="lt1" bg2="dk2" tx2="lt2" accent1="accent1" accent2="accent2" accent3="accent3" accent4="accent4" accent5="accent5" accent6="accent6" hlink="hlink" folHlink="folHlink"/>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alpha val="66626"/>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4DFFA7-38EE-77EE-1C40-0B13DEAFE26D}"/>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CB39C2A5-DBF0-573E-5BE8-F8925EED02E1}"/>
              </a:ext>
            </a:extLst>
          </p:cNvPr>
          <p:cNvPicPr>
            <a:picLocks noGrp="1" noChangeAspect="1"/>
          </p:cNvPicPr>
          <p:nvPr>
            <p:ph idx="1"/>
          </p:nvPr>
        </p:nvPicPr>
        <p:blipFill>
          <a:blip r:embed="rId3"/>
          <a:stretch>
            <a:fillRect/>
          </a:stretch>
        </p:blipFill>
        <p:spPr>
          <a:xfrm>
            <a:off x="296561" y="67363"/>
            <a:ext cx="11590639" cy="6536722"/>
          </a:xfrm>
        </p:spPr>
      </p:pic>
      <p:sp>
        <p:nvSpPr>
          <p:cNvPr id="4" name="TextBox 3">
            <a:extLst>
              <a:ext uri="{FF2B5EF4-FFF2-40B4-BE49-F238E27FC236}">
                <a16:creationId xmlns:a16="http://schemas.microsoft.com/office/drawing/2014/main" id="{EC41FB6A-1E3C-1FF6-6339-49B1146C7841}"/>
              </a:ext>
            </a:extLst>
          </p:cNvPr>
          <p:cNvSpPr txBox="1"/>
          <p:nvPr/>
        </p:nvSpPr>
        <p:spPr>
          <a:xfrm>
            <a:off x="838200" y="5412259"/>
            <a:ext cx="10515600" cy="1015663"/>
          </a:xfrm>
          <a:prstGeom prst="rect">
            <a:avLst/>
          </a:prstGeom>
          <a:noFill/>
        </p:spPr>
        <p:txBody>
          <a:bodyPr wrap="square">
            <a:spAutoFit/>
          </a:bodyPr>
          <a:lstStyle/>
          <a:p>
            <a:r>
              <a:rPr lang="ru-RU" sz="6000" b="1" i="1" dirty="0">
                <a:solidFill>
                  <a:srgbClr val="C00000"/>
                </a:solidFill>
              </a:rPr>
              <a:t>БЕРЕЖНОСТЬ К ДРУГИМ</a:t>
            </a:r>
          </a:p>
        </p:txBody>
      </p:sp>
    </p:spTree>
    <p:extLst>
      <p:ext uri="{BB962C8B-B14F-4D97-AF65-F5344CB8AC3E}">
        <p14:creationId xmlns:p14="http://schemas.microsoft.com/office/powerpoint/2010/main" val="2051925666"/>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3A8C17-83DC-6787-7EAF-81DF762F9C39}"/>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D125E874-5C76-5E79-B567-FF83E12C0759}"/>
              </a:ext>
            </a:extLst>
          </p:cNvPr>
          <p:cNvPicPr>
            <a:picLocks noGrp="1" noChangeAspect="1"/>
          </p:cNvPicPr>
          <p:nvPr>
            <p:ph idx="1"/>
          </p:nvPr>
        </p:nvPicPr>
        <p:blipFill>
          <a:blip r:embed="rId2"/>
          <a:stretch>
            <a:fillRect/>
          </a:stretch>
        </p:blipFill>
        <p:spPr>
          <a:xfrm>
            <a:off x="605477" y="134016"/>
            <a:ext cx="10748323" cy="6358859"/>
          </a:xfrm>
        </p:spPr>
      </p:pic>
    </p:spTree>
    <p:extLst>
      <p:ext uri="{BB962C8B-B14F-4D97-AF65-F5344CB8AC3E}">
        <p14:creationId xmlns:p14="http://schemas.microsoft.com/office/powerpoint/2010/main" val="1651825315"/>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6104B01-D5A0-417D-7500-FAB094956A7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490A738-65DD-BB08-83CC-0EE925A5D633}"/>
              </a:ext>
            </a:extLst>
          </p:cNvPr>
          <p:cNvPicPr>
            <a:picLocks noGrp="1" noChangeAspect="1"/>
          </p:cNvPicPr>
          <p:nvPr>
            <p:ph idx="1"/>
          </p:nvPr>
        </p:nvPicPr>
        <p:blipFill>
          <a:blip r:embed="rId2"/>
          <a:stretch>
            <a:fillRect/>
          </a:stretch>
        </p:blipFill>
        <p:spPr>
          <a:xfrm>
            <a:off x="838200" y="472947"/>
            <a:ext cx="10515600" cy="5912105"/>
          </a:xfrm>
        </p:spPr>
      </p:pic>
    </p:spTree>
    <p:extLst>
      <p:ext uri="{BB962C8B-B14F-4D97-AF65-F5344CB8AC3E}">
        <p14:creationId xmlns:p14="http://schemas.microsoft.com/office/powerpoint/2010/main" val="3185814857"/>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Объект 4" descr="Изображение выглядит как текст, вода, природа, берег&#10;&#10;Автоматически созданное описание">
            <a:extLst>
              <a:ext uri="{FF2B5EF4-FFF2-40B4-BE49-F238E27FC236}">
                <a16:creationId xmlns:a16="http://schemas.microsoft.com/office/drawing/2014/main" id="{76EBF276-3A15-20D5-23EA-52FC02D8B3BD}"/>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540180382"/>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23DCC-61B7-CB75-CDEE-0EE206A9982D}"/>
              </a:ext>
            </a:extLst>
          </p:cNvPr>
          <p:cNvSpPr>
            <a:spLocks noGrp="1"/>
          </p:cNvSpPr>
          <p:nvPr>
            <p:ph type="title"/>
          </p:nvPr>
        </p:nvSpPr>
        <p:spPr/>
        <p:txBody>
          <a:bodyPr/>
          <a:lstStyle/>
          <a:p>
            <a:endParaRPr lang="ru-RU"/>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5AD13183-05E2-36D0-E4E3-589561CC2D79}"/>
              </a:ext>
            </a:extLst>
          </p:cNvPr>
          <p:cNvPicPr>
            <a:picLocks noGrp="1" noChangeAspect="1"/>
          </p:cNvPicPr>
          <p:nvPr>
            <p:ph idx="1"/>
          </p:nvPr>
        </p:nvPicPr>
        <p:blipFill>
          <a:blip r:embed="rId2"/>
          <a:stretch>
            <a:fillRect/>
          </a:stretch>
        </p:blipFill>
        <p:spPr>
          <a:xfrm>
            <a:off x="429683" y="207433"/>
            <a:ext cx="11332634" cy="6443133"/>
          </a:xfrm>
        </p:spPr>
      </p:pic>
      <p:sp>
        <p:nvSpPr>
          <p:cNvPr id="4" name="TextBox 3">
            <a:extLst>
              <a:ext uri="{FF2B5EF4-FFF2-40B4-BE49-F238E27FC236}">
                <a16:creationId xmlns:a16="http://schemas.microsoft.com/office/drawing/2014/main" id="{D7264FC8-257C-50A3-F118-9FA5D3ABE531}"/>
              </a:ext>
            </a:extLst>
          </p:cNvPr>
          <p:cNvSpPr txBox="1"/>
          <p:nvPr/>
        </p:nvSpPr>
        <p:spPr>
          <a:xfrm>
            <a:off x="1645920" y="694152"/>
            <a:ext cx="9707880" cy="6186309"/>
          </a:xfrm>
          <a:prstGeom prst="rect">
            <a:avLst/>
          </a:prstGeom>
          <a:noFill/>
        </p:spPr>
        <p:txBody>
          <a:bodyPr wrap="square">
            <a:spAutoFit/>
          </a:bodyPr>
          <a:lstStyle/>
          <a:p>
            <a:pPr algn="l" fontAlgn="base"/>
            <a:r>
              <a:rPr lang="ru-RU" sz="3200" b="0" i="1" u="none" strike="noStrike" dirty="0">
                <a:solidFill>
                  <a:srgbClr val="414141"/>
                </a:solidFill>
                <a:effectLst/>
                <a:latin typeface="Georgia" panose="02040502050405020303" pitchFamily="18" charset="0"/>
              </a:rPr>
              <a:t> </a:t>
            </a:r>
            <a:r>
              <a:rPr lang="ru-RU" sz="3600" b="1" i="1" u="none" strike="noStrike" dirty="0">
                <a:solidFill>
                  <a:srgbClr val="414141"/>
                </a:solidFill>
                <a:effectLst/>
                <a:latin typeface="Georgia" panose="02040502050405020303" pitchFamily="18" charset="0"/>
              </a:rPr>
              <a:t>«Не храните алебастровые сосуды вашей любви и нежности запечатанными до тех пор, пока ваши друзья не умрут. Наполните сладостью их жизнь, пока они ещё живы. Говорите им слова утешения, пока их уши ещё могут услышать эти слова, и пока их сердца ещё могут взволноваться от ваших речей</a:t>
            </a:r>
            <a:r>
              <a:rPr lang="ru-RU" sz="3600" b="1" i="1" dirty="0">
                <a:solidFill>
                  <a:srgbClr val="414141"/>
                </a:solidFill>
                <a:latin typeface="Georgia" panose="02040502050405020303" pitchFamily="18" charset="0"/>
              </a:rPr>
              <a:t>»</a:t>
            </a:r>
            <a:endParaRPr lang="ru-RU" sz="3600" b="1" i="1" u="none" strike="noStrike" dirty="0">
              <a:solidFill>
                <a:srgbClr val="414141"/>
              </a:solidFill>
              <a:effectLst/>
              <a:latin typeface="Georgia" panose="02040502050405020303" pitchFamily="18" charset="0"/>
            </a:endParaRPr>
          </a:p>
          <a:p>
            <a:r>
              <a:rPr lang="ru-RU" dirty="0"/>
              <a:t>                                                     </a:t>
            </a:r>
            <a:r>
              <a:rPr lang="ru-RU" dirty="0" err="1"/>
              <a:t>Бичер,Генри</a:t>
            </a:r>
            <a:r>
              <a:rPr lang="ru-RU" dirty="0"/>
              <a:t> </a:t>
            </a:r>
            <a:r>
              <a:rPr lang="ru-RU" dirty="0" err="1"/>
              <a:t>Уор</a:t>
            </a:r>
            <a:r>
              <a:rPr lang="ru-RU" dirty="0"/>
              <a:t/>
            </a:r>
            <a:br>
              <a:rPr lang="ru-RU" dirty="0"/>
            </a:br>
            <a:endParaRPr lang="ru-RU" dirty="0"/>
          </a:p>
        </p:txBody>
      </p:sp>
    </p:spTree>
    <p:extLst>
      <p:ext uri="{BB962C8B-B14F-4D97-AF65-F5344CB8AC3E}">
        <p14:creationId xmlns:p14="http://schemas.microsoft.com/office/powerpoint/2010/main" val="4263742237"/>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DF0CDB-80B1-BD6D-52D3-2025E605BDC2}"/>
              </a:ext>
            </a:extLst>
          </p:cNvPr>
          <p:cNvSpPr>
            <a:spLocks noGrp="1"/>
          </p:cNvSpPr>
          <p:nvPr>
            <p:ph type="title"/>
          </p:nvPr>
        </p:nvSpPr>
        <p:spPr/>
        <p:txBody>
          <a:bodyPr/>
          <a:lstStyle/>
          <a:p>
            <a:endParaRPr lang="ru-RU"/>
          </a:p>
        </p:txBody>
      </p:sp>
      <p:pic>
        <p:nvPicPr>
          <p:cNvPr id="5" name="Объект 4" descr="Изображение выглядит как внешний, человек, трава, толпа&#10;&#10;Автоматически созданное описание">
            <a:extLst>
              <a:ext uri="{FF2B5EF4-FFF2-40B4-BE49-F238E27FC236}">
                <a16:creationId xmlns:a16="http://schemas.microsoft.com/office/drawing/2014/main" id="{BB220BD7-16CF-48A2-5D4E-0985ED7E8929}"/>
              </a:ext>
            </a:extLst>
          </p:cNvPr>
          <p:cNvPicPr>
            <a:picLocks noGrp="1" noChangeAspect="1"/>
          </p:cNvPicPr>
          <p:nvPr>
            <p:ph idx="1"/>
          </p:nvPr>
        </p:nvPicPr>
        <p:blipFill>
          <a:blip r:embed="rId3"/>
          <a:stretch>
            <a:fillRect/>
          </a:stretch>
        </p:blipFill>
        <p:spPr>
          <a:xfrm>
            <a:off x="222422" y="0"/>
            <a:ext cx="11873555" cy="6858000"/>
          </a:xfrm>
        </p:spPr>
      </p:pic>
      <p:sp>
        <p:nvSpPr>
          <p:cNvPr id="7" name="TextBox 6">
            <a:extLst>
              <a:ext uri="{FF2B5EF4-FFF2-40B4-BE49-F238E27FC236}">
                <a16:creationId xmlns:a16="http://schemas.microsoft.com/office/drawing/2014/main" id="{8517F669-1132-DC9D-B8F8-FB1E8EFD90A9}"/>
              </a:ext>
            </a:extLst>
          </p:cNvPr>
          <p:cNvSpPr txBox="1"/>
          <p:nvPr/>
        </p:nvSpPr>
        <p:spPr>
          <a:xfrm rot="10800000" flipV="1">
            <a:off x="4176582" y="4935609"/>
            <a:ext cx="6598509" cy="769441"/>
          </a:xfrm>
          <a:prstGeom prst="rect">
            <a:avLst/>
          </a:prstGeom>
          <a:noFill/>
        </p:spPr>
        <p:txBody>
          <a:bodyPr wrap="square">
            <a:spAutoFit/>
          </a:bodyPr>
          <a:lstStyle/>
          <a:p>
            <a:r>
              <a:rPr lang="ru-RU" sz="4400" b="1" dirty="0">
                <a:solidFill>
                  <a:schemeClr val="accent2">
                    <a:lumMod val="50000"/>
                  </a:schemeClr>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rPr>
              <a:t>ИСЦЕЛЯЮЩИЕ ОБЪЯТИЯ </a:t>
            </a:r>
            <a:endParaRPr lang="ru-RU" sz="4400" dirty="0">
              <a:solidFill>
                <a:schemeClr val="accent2">
                  <a:lumMod val="50000"/>
                </a:schemeClr>
              </a:solidFill>
              <a:effectLst/>
              <a:highlight>
                <a:srgbClr val="C0C0C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353309"/>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7CD782-F285-142D-1DAC-F4F9071B56F6}"/>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4A1F392-4EDA-326F-990B-2A99E2B2282A}"/>
              </a:ext>
            </a:extLst>
          </p:cNvPr>
          <p:cNvPicPr>
            <a:picLocks noGrp="1" noChangeAspect="1"/>
          </p:cNvPicPr>
          <p:nvPr>
            <p:ph idx="1"/>
          </p:nvPr>
        </p:nvPicPr>
        <p:blipFill>
          <a:blip r:embed="rId2"/>
          <a:stretch>
            <a:fillRect/>
          </a:stretch>
        </p:blipFill>
        <p:spPr>
          <a:xfrm>
            <a:off x="838200" y="97168"/>
            <a:ext cx="10648950" cy="6629405"/>
          </a:xfrm>
        </p:spPr>
      </p:pic>
    </p:spTree>
    <p:extLst>
      <p:ext uri="{BB962C8B-B14F-4D97-AF65-F5344CB8AC3E}">
        <p14:creationId xmlns:p14="http://schemas.microsoft.com/office/powerpoint/2010/main" val="2896883794"/>
      </p:ext>
    </p:extLst>
  </p:cSld>
  <p:clrMapOvr>
    <a:masterClrMapping/>
  </p:clrMapOvr>
  <p:transition spd="slow">
    <p:wipe/>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b="1" dirty="0"/>
              <a:t>Пс.90:4</a:t>
            </a:r>
            <a:endParaRPr lang="ru-RU" sz="4800"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3"/>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30" y="2570204"/>
            <a:ext cx="5314536" cy="3805881"/>
          </a:xfrm>
        </p:spPr>
        <p:txBody>
          <a:bodyPr anchor="t">
            <a:noAutofit/>
          </a:bodyPr>
          <a:lstStyle/>
          <a:p>
            <a:pPr marL="0" indent="0">
              <a:buNone/>
            </a:pPr>
            <a:r>
              <a:rPr lang="ru-RU" sz="4800" i="1" dirty="0">
                <a:effectLst/>
                <a:latin typeface="Calibri" panose="020F0502020204030204" pitchFamily="34" charset="0"/>
                <a:ea typeface="Calibri" panose="020F0502020204030204" pitchFamily="34" charset="0"/>
                <a:cs typeface="Times New Roman" panose="02020603050405020304" pitchFamily="18" charset="0"/>
              </a:rPr>
              <a:t>«Перьями Своими осенит тебя, и под крыльями Его будешь безопасен» </a:t>
            </a:r>
          </a:p>
          <a:p>
            <a:pPr marL="0" indent="0">
              <a:buNone/>
            </a:pPr>
            <a:endParaRPr lang="ru-RU" sz="4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36058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Объект 4" descr="Изображение выглядит как трава, дерево, внешний, путь&#10;&#10;Автоматически созданное описание">
            <a:extLst>
              <a:ext uri="{FF2B5EF4-FFF2-40B4-BE49-F238E27FC236}">
                <a16:creationId xmlns:a16="http://schemas.microsoft.com/office/drawing/2014/main" id="{ED0A3DB5-0033-CF45-5D9B-0971EF0ABF18}"/>
              </a:ext>
            </a:extLst>
          </p:cNvPr>
          <p:cNvPicPr>
            <a:picLocks noGrp="1" noChangeAspect="1"/>
          </p:cNvPicPr>
          <p:nvPr>
            <p:ph idx="1"/>
          </p:nvPr>
        </p:nvPicPr>
        <p:blipFill rotWithShape="1">
          <a:blip r:embed="rId3"/>
          <a:srcRect b="1211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297B18B7-7A6C-085D-3699-5B763515EC61}"/>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ru-RU" sz="4000" b="1" dirty="0">
                <a:solidFill>
                  <a:schemeClr val="tx1">
                    <a:lumMod val="85000"/>
                    <a:lumOff val="15000"/>
                  </a:schemeClr>
                </a:solidFill>
              </a:rPr>
              <a:t>УВИДЕТЬ МИР ГЛАЗАМИ ДРУГОГО</a:t>
            </a:r>
            <a:endParaRPr lang="en-US" sz="4000" b="1" dirty="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2621362"/>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5939646" y="481915"/>
            <a:ext cx="5609220" cy="798246"/>
          </a:xfrm>
        </p:spPr>
        <p:txBody>
          <a:bodyPr>
            <a:normAutofit/>
          </a:bodyPr>
          <a:lstStyle/>
          <a:p>
            <a:r>
              <a:rPr lang="ru-RU" sz="4800" dirty="0"/>
              <a:t>Марк.14:6,8</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2"/>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5939646" y="1280162"/>
            <a:ext cx="5609220" cy="5095924"/>
          </a:xfrm>
        </p:spPr>
        <p:txBody>
          <a:bodyPr anchor="t">
            <a:noAutofit/>
          </a:bodyPr>
          <a:lstStyle/>
          <a:p>
            <a:pPr marL="0" indent="0">
              <a:buNone/>
            </a:pPr>
            <a:r>
              <a:rPr lang="ru-RU" sz="4000" i="1" dirty="0">
                <a:effectLst/>
                <a:latin typeface="Calibri" panose="020F0502020204030204" pitchFamily="34" charset="0"/>
                <a:ea typeface="Calibri" panose="020F0502020204030204" pitchFamily="34" charset="0"/>
                <a:cs typeface="Times New Roman" panose="02020603050405020304" pitchFamily="18" charset="0"/>
              </a:rPr>
              <a:t>«Но Иисус сказал: оставьте ее; что ее смущаете? Она доброе дело сделала дл</a:t>
            </a:r>
            <a:r>
              <a:rPr lang="ru-RU" sz="4000" i="1" dirty="0">
                <a:latin typeface="Calibri" panose="020F0502020204030204" pitchFamily="34" charset="0"/>
                <a:ea typeface="Calibri" panose="020F0502020204030204" pitchFamily="34" charset="0"/>
                <a:cs typeface="Times New Roman" panose="02020603050405020304" pitchFamily="18" charset="0"/>
              </a:rPr>
              <a:t>я Меня. Она сделала что могла: предварила помазать тело Мое к погребению»</a:t>
            </a:r>
            <a:endParaRPr lang="ru-RU" sz="40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287404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Объект 4" descr="Изображение выглядит как текст, земля, внешний, человек&#10;&#10;Автоматически созданное описание">
            <a:extLst>
              <a:ext uri="{FF2B5EF4-FFF2-40B4-BE49-F238E27FC236}">
                <a16:creationId xmlns:a16="http://schemas.microsoft.com/office/drawing/2014/main" id="{6EFA6849-13DB-62B3-D26C-64C0FDBE1640}"/>
              </a:ext>
            </a:extLst>
          </p:cNvPr>
          <p:cNvPicPr>
            <a:picLocks noGrp="1" noChangeAspect="1"/>
          </p:cNvPicPr>
          <p:nvPr>
            <p:ph idx="1"/>
          </p:nvPr>
        </p:nvPicPr>
        <p:blipFill rotWithShape="1">
          <a:blip r:embed="rId3"/>
          <a:srcRect t="15110"/>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622A402A-DFFF-1664-B53E-72C570F4C158}"/>
              </a:ext>
            </a:extLst>
          </p:cNvPr>
          <p:cNvSpPr txBox="1"/>
          <p:nvPr/>
        </p:nvSpPr>
        <p:spPr>
          <a:xfrm>
            <a:off x="2125362" y="1680519"/>
            <a:ext cx="7115432" cy="1292662"/>
          </a:xfrm>
          <a:prstGeom prst="rect">
            <a:avLst/>
          </a:prstGeom>
          <a:noFill/>
        </p:spPr>
        <p:txBody>
          <a:bodyPr wrap="square">
            <a:spAutoFit/>
          </a:bodyPr>
          <a:lstStyle/>
          <a:p>
            <a:r>
              <a:rPr lang="ru-RU" sz="1800" dirty="0">
                <a:effectLst/>
                <a:latin typeface="Calibri" panose="020F0502020204030204" pitchFamily="34" charset="0"/>
                <a:ea typeface="Calibri" panose="020F0502020204030204" pitchFamily="34" charset="0"/>
                <a:cs typeface="Times New Roman" panose="02020603050405020304" pitchFamily="18" charset="0"/>
              </a:rPr>
              <a:t> </a:t>
            </a:r>
          </a:p>
          <a:p>
            <a:r>
              <a:rPr lang="ru-RU" sz="6000" b="1" dirty="0">
                <a:effectLst/>
                <a:latin typeface="Calibri" panose="020F0502020204030204" pitchFamily="34" charset="0"/>
                <a:ea typeface="Calibri" panose="020F0502020204030204" pitchFamily="34" charset="0"/>
                <a:cs typeface="Times New Roman" panose="02020603050405020304" pitchFamily="18" charset="0"/>
              </a:rPr>
              <a:t>УМЕТЬ НЕ МЕШАТЬ</a:t>
            </a:r>
          </a:p>
        </p:txBody>
      </p:sp>
    </p:spTree>
    <p:extLst>
      <p:ext uri="{BB962C8B-B14F-4D97-AF65-F5344CB8AC3E}">
        <p14:creationId xmlns:p14="http://schemas.microsoft.com/office/powerpoint/2010/main" val="611094538"/>
      </p:ext>
    </p:extLst>
  </p:cSld>
  <p:clrMapOvr>
    <a:masterClrMapping/>
  </p:clrMapOvr>
  <p:transition spd="slow">
    <p:wipe/>
  </p:transition>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Объект 4" descr="Изображение выглядит как текст, млекопитающее, внутренний, домашняя кошка&#10;&#10;Автоматически созданное описание">
            <a:extLst>
              <a:ext uri="{FF2B5EF4-FFF2-40B4-BE49-F238E27FC236}">
                <a16:creationId xmlns:a16="http://schemas.microsoft.com/office/drawing/2014/main" id="{8F10153E-D5CD-285B-919C-E0D2E1CB60F8}"/>
              </a:ext>
            </a:extLst>
          </p:cNvPr>
          <p:cNvPicPr>
            <a:picLocks noGrp="1" noChangeAspect="1"/>
          </p:cNvPicPr>
          <p:nvPr>
            <p:ph idx="1"/>
          </p:nvPr>
        </p:nvPicPr>
        <p:blipFill rotWithShape="1">
          <a:blip r:embed="rId3"/>
          <a:srcRect t="18924" b="6090"/>
          <a:stretch/>
        </p:blipFill>
        <p:spPr>
          <a:xfrm>
            <a:off x="20" y="1282"/>
            <a:ext cx="12191980" cy="6856718"/>
          </a:xfrm>
          <a:prstGeom prst="rect">
            <a:avLst/>
          </a:prstGeom>
        </p:spPr>
      </p:pic>
    </p:spTree>
    <p:extLst>
      <p:ext uri="{BB962C8B-B14F-4D97-AF65-F5344CB8AC3E}">
        <p14:creationId xmlns:p14="http://schemas.microsoft.com/office/powerpoint/2010/main" val="3970200066"/>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sz="4800" dirty="0"/>
              <a:t>Лук.15:20</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2"/>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30" y="2570204"/>
            <a:ext cx="5314536" cy="3805881"/>
          </a:xfrm>
        </p:spPr>
        <p:txBody>
          <a:bodyPr anchor="t">
            <a:noAutofit/>
          </a:bodyPr>
          <a:lstStyle/>
          <a:p>
            <a:pPr marL="0" indent="0">
              <a:buNone/>
            </a:pPr>
            <a:r>
              <a:rPr lang="ru-RU" sz="4400" i="1" dirty="0">
                <a:effectLst/>
                <a:latin typeface="Calibri" panose="020F0502020204030204" pitchFamily="34" charset="0"/>
                <a:ea typeface="Calibri" panose="020F0502020204030204" pitchFamily="34" charset="0"/>
                <a:cs typeface="Times New Roman" panose="02020603050405020304" pitchFamily="18" charset="0"/>
              </a:rPr>
              <a:t>«… и когда он был еще далеко, увидел его отец его и сжалился; и побежав пал ему на шею и целовал его».</a:t>
            </a:r>
          </a:p>
        </p:txBody>
      </p:sp>
    </p:spTree>
    <p:extLst>
      <p:ext uri="{BB962C8B-B14F-4D97-AF65-F5344CB8AC3E}">
        <p14:creationId xmlns:p14="http://schemas.microsoft.com/office/powerpoint/2010/main" val="734107780"/>
      </p:ext>
    </p:extLst>
  </p:cSld>
  <p:clrMapOvr>
    <a:overrideClrMapping bg1="dk1" tx1="lt1" bg2="dk2" tx2="lt2" accent1="accent1" accent2="accent2" accent3="accent3" accent4="accent4" accent5="accent5" accent6="accent6" hlink="hlink" folHlink="folHlink"/>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E8FF-0AFF-2A94-E101-FAA25D5EE03C}"/>
              </a:ext>
            </a:extLst>
          </p:cNvPr>
          <p:cNvSpPr>
            <a:spLocks noGrp="1"/>
          </p:cNvSpPr>
          <p:nvPr>
            <p:ph type="title"/>
          </p:nvPr>
        </p:nvSpPr>
        <p:spPr/>
        <p:txBody>
          <a:bodyPr/>
          <a:lstStyle/>
          <a:p>
            <a:endParaRPr lang="ru-RU"/>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611BEAD6-A715-3251-72F8-138A23E3A33B}"/>
              </a:ext>
            </a:extLst>
          </p:cNvPr>
          <p:cNvPicPr>
            <a:picLocks noGrp="1" noChangeAspect="1"/>
          </p:cNvPicPr>
          <p:nvPr>
            <p:ph idx="1"/>
          </p:nvPr>
        </p:nvPicPr>
        <p:blipFill>
          <a:blip r:embed="rId2"/>
          <a:stretch>
            <a:fillRect/>
          </a:stretch>
        </p:blipFill>
        <p:spPr>
          <a:xfrm>
            <a:off x="448325" y="169333"/>
            <a:ext cx="11405007" cy="6519333"/>
          </a:xfrm>
        </p:spPr>
      </p:pic>
      <p:sp>
        <p:nvSpPr>
          <p:cNvPr id="4" name="TextBox 3">
            <a:extLst>
              <a:ext uri="{FF2B5EF4-FFF2-40B4-BE49-F238E27FC236}">
                <a16:creationId xmlns:a16="http://schemas.microsoft.com/office/drawing/2014/main" id="{85162783-79DB-3886-7F94-6A7241D473AE}"/>
              </a:ext>
            </a:extLst>
          </p:cNvPr>
          <p:cNvSpPr txBox="1"/>
          <p:nvPr/>
        </p:nvSpPr>
        <p:spPr>
          <a:xfrm>
            <a:off x="2072640" y="1097279"/>
            <a:ext cx="8564880" cy="4524315"/>
          </a:xfrm>
          <a:prstGeom prst="rect">
            <a:avLst/>
          </a:prstGeom>
          <a:noFill/>
        </p:spPr>
        <p:txBody>
          <a:bodyPr wrap="square">
            <a:spAutoFit/>
          </a:bodyPr>
          <a:lstStyle/>
          <a:p>
            <a:r>
              <a:rPr lang="ru-RU" sz="3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Иногда в представлениях людей БЕРЕЖНОСТЬ предстает как боязнь прикосновения к хрупкому. На самом же деле ничего общего ни с какой боязнью, ни с каким страхом за другого оно не имеет. </a:t>
            </a:r>
          </a:p>
          <a:p>
            <a:r>
              <a:rPr lang="ru-RU" sz="3200" i="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ru-RU" sz="3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Боязнь и страх рождаются неуверенностью за устойчивость, например, тонкой вазы, к которой мы прикасаемся. </a:t>
            </a:r>
            <a:endParaRPr lang="ru-RU" sz="32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180491"/>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81B7FD-92CF-F8E5-3B08-C0BAD9666DB1}"/>
              </a:ext>
            </a:extLst>
          </p:cNvPr>
          <p:cNvSpPr>
            <a:spLocks noGrp="1"/>
          </p:cNvSpPr>
          <p:nvPr>
            <p:ph type="title"/>
          </p:nvPr>
        </p:nvSpPr>
        <p:spPr/>
        <p:txBody>
          <a:bodyPr/>
          <a:lstStyle/>
          <a:p>
            <a:endParaRPr lang="ru-RU"/>
          </a:p>
        </p:txBody>
      </p:sp>
      <p:pic>
        <p:nvPicPr>
          <p:cNvPr id="5" name="Объект 4" descr="Изображение выглядит как человек, стол, внутренний&#10;&#10;Автоматически созданное описание">
            <a:extLst>
              <a:ext uri="{FF2B5EF4-FFF2-40B4-BE49-F238E27FC236}">
                <a16:creationId xmlns:a16="http://schemas.microsoft.com/office/drawing/2014/main" id="{6A4FD31A-85B3-D0FE-1F02-AB922E69583D}"/>
              </a:ext>
            </a:extLst>
          </p:cNvPr>
          <p:cNvPicPr>
            <a:picLocks noGrp="1" noChangeAspect="1"/>
          </p:cNvPicPr>
          <p:nvPr>
            <p:ph idx="1"/>
          </p:nvPr>
        </p:nvPicPr>
        <p:blipFill>
          <a:blip r:embed="rId2"/>
          <a:stretch>
            <a:fillRect/>
          </a:stretch>
        </p:blipFill>
        <p:spPr>
          <a:xfrm>
            <a:off x="255373" y="3213961"/>
            <a:ext cx="5436974" cy="3080001"/>
          </a:xfrm>
        </p:spPr>
      </p:pic>
      <p:sp>
        <p:nvSpPr>
          <p:cNvPr id="7" name="TextBox 6">
            <a:extLst>
              <a:ext uri="{FF2B5EF4-FFF2-40B4-BE49-F238E27FC236}">
                <a16:creationId xmlns:a16="http://schemas.microsoft.com/office/drawing/2014/main" id="{AB463419-E290-46F2-6AD9-3D42C9AB47E7}"/>
              </a:ext>
            </a:extLst>
          </p:cNvPr>
          <p:cNvSpPr txBox="1"/>
          <p:nvPr/>
        </p:nvSpPr>
        <p:spPr>
          <a:xfrm>
            <a:off x="255373" y="365125"/>
            <a:ext cx="11681254" cy="2932306"/>
          </a:xfrm>
          <a:prstGeom prst="rect">
            <a:avLst/>
          </a:prstGeom>
          <a:noFill/>
        </p:spPr>
        <p:txBody>
          <a:bodyPr wrap="square">
            <a:spAutoFit/>
          </a:bodyPr>
          <a:lstStyle/>
          <a:p>
            <a:r>
              <a:rPr lang="ru-RU" sz="28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u-RU" sz="2800" i="1"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Не боязнь прикосновения, а наоборот, глубокое вхождение в происходящее в другом, вхождение в со-страдании, в со-радости, в сотрудничестве, в со-любви. Боязнь и страх рождают пассивность. Бережность активна. Первые ведут к осторожности, вторая — к взаимо-действию. Бережность оказывает честь другому….</a:t>
            </a:r>
            <a:endParaRPr lang="ru-RU" sz="2800"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ru-RU"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C4C6D211-0F0B-D618-8290-FB2487F52E37}"/>
              </a:ext>
            </a:extLst>
          </p:cNvPr>
          <p:cNvSpPr txBox="1"/>
          <p:nvPr/>
        </p:nvSpPr>
        <p:spPr>
          <a:xfrm>
            <a:off x="6096000" y="3016827"/>
            <a:ext cx="5436974" cy="3474270"/>
          </a:xfrm>
          <a:prstGeom prst="rect">
            <a:avLst/>
          </a:prstGeom>
          <a:noFill/>
        </p:spPr>
        <p:txBody>
          <a:bodyPr wrap="square">
            <a:spAutoFit/>
          </a:bodyPr>
          <a:lstStyle/>
          <a:p>
            <a:r>
              <a:rPr lang="ru-RU" sz="3600" b="1" i="1" dirty="0">
                <a:solidFill>
                  <a:srgbClr val="C00000"/>
                </a:solidFill>
                <a:effectLst/>
                <a:latin typeface="Arial" panose="020B0604020202020204" pitchFamily="34" charset="0"/>
                <a:ea typeface="Calibri" panose="020F0502020204030204" pitchFamily="34" charset="0"/>
                <a:cs typeface="Times New Roman" panose="02020603050405020304" pitchFamily="18" charset="0"/>
              </a:rPr>
              <a:t>Если же в человеке живет бережность, она рождает в нем движение созидания, а не разрушения отношений. </a:t>
            </a:r>
            <a:endParaRPr lang="ru-RU" sz="3600" b="1"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919871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CFE8FF-0AFF-2A94-E101-FAA25D5EE03C}"/>
              </a:ext>
            </a:extLst>
          </p:cNvPr>
          <p:cNvSpPr>
            <a:spLocks noGrp="1"/>
          </p:cNvSpPr>
          <p:nvPr>
            <p:ph type="title"/>
          </p:nvPr>
        </p:nvSpPr>
        <p:spPr/>
        <p:txBody>
          <a:bodyPr/>
          <a:lstStyle/>
          <a:p>
            <a:endParaRPr lang="ru-RU"/>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611BEAD6-A715-3251-72F8-138A23E3A33B}"/>
              </a:ext>
            </a:extLst>
          </p:cNvPr>
          <p:cNvPicPr>
            <a:picLocks noGrp="1" noChangeAspect="1"/>
          </p:cNvPicPr>
          <p:nvPr>
            <p:ph idx="1"/>
          </p:nvPr>
        </p:nvPicPr>
        <p:blipFill>
          <a:blip r:embed="rId2"/>
          <a:stretch>
            <a:fillRect/>
          </a:stretch>
        </p:blipFill>
        <p:spPr>
          <a:xfrm>
            <a:off x="448325" y="169333"/>
            <a:ext cx="11405007" cy="6519333"/>
          </a:xfrm>
        </p:spPr>
      </p:pic>
      <p:sp>
        <p:nvSpPr>
          <p:cNvPr id="4" name="TextBox 3">
            <a:extLst>
              <a:ext uri="{FF2B5EF4-FFF2-40B4-BE49-F238E27FC236}">
                <a16:creationId xmlns:a16="http://schemas.microsoft.com/office/drawing/2014/main" id="{C186C6A9-A4A4-D61B-97A1-EDC3CB61FE0C}"/>
              </a:ext>
            </a:extLst>
          </p:cNvPr>
          <p:cNvSpPr txBox="1"/>
          <p:nvPr/>
        </p:nvSpPr>
        <p:spPr>
          <a:xfrm>
            <a:off x="1878228" y="642551"/>
            <a:ext cx="8946292" cy="5650265"/>
          </a:xfrm>
          <a:prstGeom prst="rect">
            <a:avLst/>
          </a:prstGeom>
          <a:noFill/>
        </p:spPr>
        <p:txBody>
          <a:bodyPr wrap="square">
            <a:spAutoFit/>
          </a:bodyPr>
          <a:lstStyle/>
          <a:p>
            <a:pPr>
              <a:spcBef>
                <a:spcPts val="1125"/>
              </a:spcBef>
              <a:spcAft>
                <a:spcPts val="1125"/>
              </a:spcAft>
            </a:pPr>
            <a:r>
              <a:rPr lang="ru-RU" sz="1800" dirty="0">
                <a:solidFill>
                  <a:srgbClr val="000000"/>
                </a:solidFill>
                <a:effectLst/>
                <a:latin typeface="Arial" panose="020B0604020202020204" pitchFamily="34" charset="0"/>
                <a:ea typeface="Times New Roman" panose="02020603050405020304" pitchFamily="18" charset="0"/>
              </a:rPr>
              <a:t>  </a:t>
            </a:r>
            <a:r>
              <a:rPr lang="ru-RU" sz="3200" i="1" dirty="0">
                <a:solidFill>
                  <a:srgbClr val="000000"/>
                </a:solidFill>
                <a:effectLst/>
                <a:latin typeface="Arial" panose="020B0604020202020204" pitchFamily="34" charset="0"/>
                <a:ea typeface="Times New Roman" panose="02020603050405020304" pitchFamily="18" charset="0"/>
              </a:rPr>
              <a:t>Бережность переводит акцент размышлений </a:t>
            </a:r>
            <a:r>
              <a:rPr lang="ru-RU" sz="3200" b="1" i="1" dirty="0">
                <a:solidFill>
                  <a:schemeClr val="accent1">
                    <a:lumMod val="50000"/>
                  </a:schemeClr>
                </a:solidFill>
                <a:effectLst/>
                <a:latin typeface="Arial" panose="020B0604020202020204" pitchFamily="34" charset="0"/>
                <a:ea typeface="Times New Roman" panose="02020603050405020304" pitchFamily="18" charset="0"/>
              </a:rPr>
              <a:t>с заботы о себе на заботу о другом</a:t>
            </a:r>
            <a:r>
              <a:rPr lang="ru-RU" sz="3200" i="1" dirty="0">
                <a:solidFill>
                  <a:srgbClr val="000000"/>
                </a:solidFill>
                <a:effectLst/>
                <a:latin typeface="Arial" panose="020B0604020202020204" pitchFamily="34" charset="0"/>
                <a:ea typeface="Times New Roman" panose="02020603050405020304" pitchFamily="18" charset="0"/>
              </a:rPr>
              <a:t>. Еще одно свойство бережности — оберегать человека от упреков в адрес другого. Попрекать другого его недостатками — значит допускать в себе тонкое, разрушительное движение души. </a:t>
            </a:r>
            <a:endParaRPr lang="ru-RU" sz="3200" i="1" dirty="0">
              <a:effectLst/>
              <a:latin typeface="Times New Roman" panose="02020603050405020304" pitchFamily="18" charset="0"/>
              <a:ea typeface="Times New Roman" panose="02020603050405020304" pitchFamily="18" charset="0"/>
            </a:endParaRPr>
          </a:p>
          <a:p>
            <a:r>
              <a:rPr lang="ru-RU" sz="3200"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ru-RU" sz="3200" b="1" i="1" dirty="0">
                <a:solidFill>
                  <a:schemeClr val="accent1">
                    <a:lumMod val="50000"/>
                  </a:schemeClr>
                </a:solidFill>
                <a:effectLst/>
                <a:latin typeface="Arial" panose="020B0604020202020204" pitchFamily="34" charset="0"/>
                <a:ea typeface="Calibri" panose="020F0502020204030204" pitchFamily="34" charset="0"/>
                <a:cs typeface="Times New Roman" panose="02020603050405020304" pitchFamily="18" charset="0"/>
              </a:rPr>
              <a:t>Самым, пожалуй, удивительным свойством бережности является бережное отношение к явным и кажущимся недостаткам другого.</a:t>
            </a:r>
            <a:endParaRPr lang="ru-RU" sz="3200" b="1" i="1"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8406537"/>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E1CA9-37A0-4858-5F05-7E4DF0366FB3}"/>
              </a:ext>
            </a:extLst>
          </p:cNvPr>
          <p:cNvSpPr>
            <a:spLocks noGrp="1"/>
          </p:cNvSpPr>
          <p:nvPr>
            <p:ph type="title"/>
          </p:nvPr>
        </p:nvSpPr>
        <p:spPr/>
        <p:txBody>
          <a:bodyPr/>
          <a:lstStyle/>
          <a:p>
            <a:endParaRPr lang="ru-RU"/>
          </a:p>
        </p:txBody>
      </p:sp>
      <p:pic>
        <p:nvPicPr>
          <p:cNvPr id="5" name="Объект 4" descr="Изображение выглядит как человек, внутренний&#10;&#10;Автоматически созданное описание">
            <a:extLst>
              <a:ext uri="{FF2B5EF4-FFF2-40B4-BE49-F238E27FC236}">
                <a16:creationId xmlns:a16="http://schemas.microsoft.com/office/drawing/2014/main" id="{4AF02E5B-A660-A6E8-BC55-91BDEC1D260C}"/>
              </a:ext>
            </a:extLst>
          </p:cNvPr>
          <p:cNvPicPr>
            <a:picLocks noGrp="1" noChangeAspect="1"/>
          </p:cNvPicPr>
          <p:nvPr>
            <p:ph idx="1"/>
          </p:nvPr>
        </p:nvPicPr>
        <p:blipFill>
          <a:blip r:embed="rId3"/>
          <a:stretch>
            <a:fillRect/>
          </a:stretch>
        </p:blipFill>
        <p:spPr>
          <a:xfrm>
            <a:off x="577685" y="365125"/>
            <a:ext cx="5570838" cy="3521034"/>
          </a:xfrm>
        </p:spPr>
      </p:pic>
      <p:sp>
        <p:nvSpPr>
          <p:cNvPr id="4" name="TextBox 3">
            <a:extLst>
              <a:ext uri="{FF2B5EF4-FFF2-40B4-BE49-F238E27FC236}">
                <a16:creationId xmlns:a16="http://schemas.microsoft.com/office/drawing/2014/main" id="{70B729A4-5C90-E8C4-8AA8-4837E3283A73}"/>
              </a:ext>
            </a:extLst>
          </p:cNvPr>
          <p:cNvSpPr txBox="1"/>
          <p:nvPr/>
        </p:nvSpPr>
        <p:spPr>
          <a:xfrm flipH="1">
            <a:off x="1977081" y="4596714"/>
            <a:ext cx="8377881" cy="1569660"/>
          </a:xfrm>
          <a:prstGeom prst="rect">
            <a:avLst/>
          </a:prstGeom>
          <a:noFill/>
        </p:spPr>
        <p:txBody>
          <a:bodyPr wrap="square">
            <a:spAutoFit/>
          </a:bodyPr>
          <a:lstStyle/>
          <a:p>
            <a:r>
              <a:rPr lang="ru-RU" sz="4000" b="1" dirty="0">
                <a:solidFill>
                  <a:srgbClr val="000000"/>
                </a:solidFill>
                <a:effectLst/>
                <a:latin typeface="Arial" panose="020B0604020202020204" pitchFamily="34" charset="0"/>
                <a:ea typeface="Calibri" panose="020F0502020204030204" pitchFamily="34" charset="0"/>
              </a:rPr>
              <a:t>   </a:t>
            </a:r>
            <a:r>
              <a:rPr lang="ru-RU" sz="4800" b="1" dirty="0">
                <a:solidFill>
                  <a:schemeClr val="accent6">
                    <a:lumMod val="50000"/>
                  </a:schemeClr>
                </a:solidFill>
                <a:effectLst/>
                <a:latin typeface="Arial" panose="020B0604020202020204" pitchFamily="34" charset="0"/>
                <a:ea typeface="Calibri" panose="020F0502020204030204" pitchFamily="34" charset="0"/>
              </a:rPr>
              <a:t>Бережность не знает требований взаимности.</a:t>
            </a:r>
            <a:r>
              <a:rPr lang="ru-RU" sz="4800" dirty="0">
                <a:solidFill>
                  <a:schemeClr val="accent6">
                    <a:lumMod val="50000"/>
                  </a:schemeClr>
                </a:solidFill>
                <a:effectLst/>
                <a:latin typeface="Arial" panose="020B0604020202020204" pitchFamily="34" charset="0"/>
                <a:ea typeface="Calibri" panose="020F0502020204030204" pitchFamily="34" charset="0"/>
              </a:rPr>
              <a:t> </a:t>
            </a:r>
            <a:endParaRPr lang="ru-RU" sz="4800" dirty="0">
              <a:solidFill>
                <a:schemeClr val="accent6">
                  <a:lumMod val="50000"/>
                </a:schemeClr>
              </a:solidFill>
            </a:endParaRPr>
          </a:p>
        </p:txBody>
      </p:sp>
      <p:pic>
        <p:nvPicPr>
          <p:cNvPr id="6" name="Объект 6" descr="Изображение выглядит как трава, человек, внешний, рука&#10;&#10;Автоматически созданное описание">
            <a:extLst>
              <a:ext uri="{FF2B5EF4-FFF2-40B4-BE49-F238E27FC236}">
                <a16:creationId xmlns:a16="http://schemas.microsoft.com/office/drawing/2014/main" id="{3CFD0FF6-D998-1408-830D-D1B5AEA8EC0F}"/>
              </a:ext>
            </a:extLst>
          </p:cNvPr>
          <p:cNvPicPr>
            <a:picLocks noGrp="1" noChangeAspect="1"/>
          </p:cNvPicPr>
          <p:nvPr>
            <p:ph idx="1"/>
          </p:nvPr>
        </p:nvPicPr>
        <p:blipFill>
          <a:blip r:embed="rId4"/>
          <a:stretch>
            <a:fillRect/>
          </a:stretch>
        </p:blipFill>
        <p:spPr>
          <a:xfrm>
            <a:off x="6654634" y="402196"/>
            <a:ext cx="5205277" cy="3470184"/>
          </a:xfrm>
        </p:spPr>
      </p:pic>
    </p:spTree>
    <p:extLst>
      <p:ext uri="{BB962C8B-B14F-4D97-AF65-F5344CB8AC3E}">
        <p14:creationId xmlns:p14="http://schemas.microsoft.com/office/powerpoint/2010/main" val="2989690332"/>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91B8A47-1B36-5031-23E8-50505FE79300}"/>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D4519103-7EDF-D0A1-8F50-C80658FFACB1}"/>
              </a:ext>
            </a:extLst>
          </p:cNvPr>
          <p:cNvPicPr>
            <a:picLocks noGrp="1" noChangeAspect="1"/>
          </p:cNvPicPr>
          <p:nvPr>
            <p:ph idx="1"/>
          </p:nvPr>
        </p:nvPicPr>
        <p:blipFill>
          <a:blip r:embed="rId3"/>
          <a:stretch>
            <a:fillRect/>
          </a:stretch>
        </p:blipFill>
        <p:spPr>
          <a:xfrm>
            <a:off x="432382" y="365125"/>
            <a:ext cx="5750528" cy="6127750"/>
          </a:xfrm>
        </p:spPr>
      </p:pic>
      <p:pic>
        <p:nvPicPr>
          <p:cNvPr id="3" name="Объект 4" descr="Изображение выглядит как текст, трава, внешний, растение&#10;&#10;Автоматически созданное описание">
            <a:extLst>
              <a:ext uri="{FF2B5EF4-FFF2-40B4-BE49-F238E27FC236}">
                <a16:creationId xmlns:a16="http://schemas.microsoft.com/office/drawing/2014/main" id="{CCEDC739-DB99-41D8-6BFD-1271C3B593C0}"/>
              </a:ext>
            </a:extLst>
          </p:cNvPr>
          <p:cNvPicPr>
            <a:picLocks noChangeAspect="1"/>
          </p:cNvPicPr>
          <p:nvPr/>
        </p:nvPicPr>
        <p:blipFill>
          <a:blip r:embed="rId4"/>
          <a:stretch>
            <a:fillRect/>
          </a:stretch>
        </p:blipFill>
        <p:spPr>
          <a:xfrm>
            <a:off x="6588728" y="319672"/>
            <a:ext cx="4833446" cy="6476546"/>
          </a:xfrm>
          <a:prstGeom prst="rect">
            <a:avLst/>
          </a:prstGeom>
        </p:spPr>
      </p:pic>
    </p:spTree>
    <p:extLst>
      <p:ext uri="{BB962C8B-B14F-4D97-AF65-F5344CB8AC3E}">
        <p14:creationId xmlns:p14="http://schemas.microsoft.com/office/powerpoint/2010/main" val="1007981574"/>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23DCC-61B7-CB75-CDEE-0EE206A9982D}"/>
              </a:ext>
            </a:extLst>
          </p:cNvPr>
          <p:cNvSpPr>
            <a:spLocks noGrp="1"/>
          </p:cNvSpPr>
          <p:nvPr>
            <p:ph type="title"/>
          </p:nvPr>
        </p:nvSpPr>
        <p:spPr/>
        <p:txBody>
          <a:bodyPr/>
          <a:lstStyle/>
          <a:p>
            <a:endParaRPr lang="ru-RU"/>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5AD13183-05E2-36D0-E4E3-589561CC2D79}"/>
              </a:ext>
            </a:extLst>
          </p:cNvPr>
          <p:cNvPicPr>
            <a:picLocks noGrp="1" noChangeAspect="1"/>
          </p:cNvPicPr>
          <p:nvPr>
            <p:ph idx="1"/>
          </p:nvPr>
        </p:nvPicPr>
        <p:blipFill>
          <a:blip r:embed="rId2"/>
          <a:stretch>
            <a:fillRect/>
          </a:stretch>
        </p:blipFill>
        <p:spPr>
          <a:xfrm>
            <a:off x="429683" y="207433"/>
            <a:ext cx="11332634" cy="6443133"/>
          </a:xfrm>
        </p:spPr>
      </p:pic>
      <p:sp>
        <p:nvSpPr>
          <p:cNvPr id="4" name="TextBox 3">
            <a:extLst>
              <a:ext uri="{FF2B5EF4-FFF2-40B4-BE49-F238E27FC236}">
                <a16:creationId xmlns:a16="http://schemas.microsoft.com/office/drawing/2014/main" id="{53F79727-064B-41C6-A310-DD63C26BB62E}"/>
              </a:ext>
            </a:extLst>
          </p:cNvPr>
          <p:cNvSpPr txBox="1"/>
          <p:nvPr/>
        </p:nvSpPr>
        <p:spPr>
          <a:xfrm>
            <a:off x="1645920" y="944879"/>
            <a:ext cx="8961120" cy="4524315"/>
          </a:xfrm>
          <a:prstGeom prst="rect">
            <a:avLst/>
          </a:prstGeom>
          <a:noFill/>
        </p:spPr>
        <p:txBody>
          <a:bodyPr wrap="square">
            <a:spAutoFit/>
          </a:bodyPr>
          <a:lstStyle/>
          <a:p>
            <a:pPr>
              <a:spcBef>
                <a:spcPts val="1125"/>
              </a:spcBef>
              <a:spcAft>
                <a:spcPts val="1125"/>
              </a:spcAft>
            </a:pPr>
            <a:r>
              <a:rPr lang="ru-RU" sz="3200" i="1" dirty="0">
                <a:solidFill>
                  <a:srgbClr val="000000"/>
                </a:solidFill>
                <a:effectLst/>
                <a:latin typeface="Arial" panose="020B0604020202020204" pitchFamily="34" charset="0"/>
                <a:ea typeface="Times New Roman" panose="02020603050405020304" pitchFamily="18" charset="0"/>
              </a:rPr>
              <a:t> Бережность к другому — это и есть одновременно бережное отношение к себе. В глубине движения, которое рождается в душе человека, это одно и тоже. Но есть здесь одна удивительная тонкость. </a:t>
            </a:r>
            <a:r>
              <a:rPr lang="ru-RU" sz="3200" b="1" i="1" dirty="0">
                <a:solidFill>
                  <a:srgbClr val="000000"/>
                </a:solidFill>
                <a:effectLst/>
                <a:latin typeface="Arial" panose="020B0604020202020204" pitchFamily="34" charset="0"/>
                <a:ea typeface="Times New Roman" panose="02020603050405020304" pitchFamily="18" charset="0"/>
              </a:rPr>
              <a:t>Невозможно прийти к бережности, если начать проявление бережности с себя. Такое оберегание так и останется в пределах одного человека. </a:t>
            </a:r>
            <a:endParaRPr lang="ru-RU" sz="3200" b="1"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5609738"/>
      </p:ext>
    </p:extLst>
  </p:cSld>
  <p:clrMapOvr>
    <a:masterClrMapping/>
  </p:clrMapOvr>
  <p:transition spd="slow">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23DCC-61B7-CB75-CDEE-0EE206A9982D}"/>
              </a:ext>
            </a:extLst>
          </p:cNvPr>
          <p:cNvSpPr>
            <a:spLocks noGrp="1"/>
          </p:cNvSpPr>
          <p:nvPr>
            <p:ph type="title"/>
          </p:nvPr>
        </p:nvSpPr>
        <p:spPr/>
        <p:txBody>
          <a:bodyPr/>
          <a:lstStyle/>
          <a:p>
            <a:endParaRPr lang="ru-RU"/>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5AD13183-05E2-36D0-E4E3-589561CC2D79}"/>
              </a:ext>
            </a:extLst>
          </p:cNvPr>
          <p:cNvPicPr>
            <a:picLocks noGrp="1" noChangeAspect="1"/>
          </p:cNvPicPr>
          <p:nvPr>
            <p:ph idx="1"/>
          </p:nvPr>
        </p:nvPicPr>
        <p:blipFill>
          <a:blip r:embed="rId2"/>
          <a:stretch>
            <a:fillRect/>
          </a:stretch>
        </p:blipFill>
        <p:spPr>
          <a:xfrm>
            <a:off x="429683" y="207433"/>
            <a:ext cx="11332634" cy="6443133"/>
          </a:xfrm>
        </p:spPr>
      </p:pic>
      <p:sp>
        <p:nvSpPr>
          <p:cNvPr id="4" name="TextBox 3">
            <a:extLst>
              <a:ext uri="{FF2B5EF4-FFF2-40B4-BE49-F238E27FC236}">
                <a16:creationId xmlns:a16="http://schemas.microsoft.com/office/drawing/2014/main" id="{9878C0EA-604A-A262-2C8A-62DA7D16ACCA}"/>
              </a:ext>
            </a:extLst>
          </p:cNvPr>
          <p:cNvSpPr txBox="1"/>
          <p:nvPr/>
        </p:nvSpPr>
        <p:spPr>
          <a:xfrm>
            <a:off x="1859280" y="944880"/>
            <a:ext cx="8503920" cy="5219378"/>
          </a:xfrm>
          <a:prstGeom prst="rect">
            <a:avLst/>
          </a:prstGeom>
          <a:noFill/>
        </p:spPr>
        <p:txBody>
          <a:bodyPr wrap="square">
            <a:spAutoFit/>
          </a:bodyPr>
          <a:lstStyle/>
          <a:p>
            <a:pPr>
              <a:spcBef>
                <a:spcPts val="1125"/>
              </a:spcBef>
              <a:spcAft>
                <a:spcPts val="1125"/>
              </a:spcAft>
            </a:pPr>
            <a:r>
              <a:rPr lang="ru-RU" sz="3600" dirty="0">
                <a:solidFill>
                  <a:srgbClr val="000000"/>
                </a:solidFill>
                <a:effectLst/>
                <a:latin typeface="Arial" panose="020B0604020202020204" pitchFamily="34" charset="0"/>
                <a:ea typeface="Times New Roman" panose="02020603050405020304" pitchFamily="18" charset="0"/>
              </a:rPr>
              <a:t>  Бережность к другому подобно солнцу, от которого непрерывно льется в окружающий мир жизненное тепло. </a:t>
            </a:r>
            <a:endParaRPr lang="ru-RU" sz="3600" dirty="0">
              <a:effectLst/>
              <a:latin typeface="Times New Roman" panose="02020603050405020304" pitchFamily="18" charset="0"/>
              <a:ea typeface="Times New Roman" panose="02020603050405020304" pitchFamily="18" charset="0"/>
            </a:endParaRPr>
          </a:p>
          <a:p>
            <a:r>
              <a:rPr lang="ru-RU" sz="3600" dirty="0">
                <a:solidFill>
                  <a:srgbClr val="000000"/>
                </a:solidFill>
                <a:effectLst/>
                <a:latin typeface="Arial" panose="020B0604020202020204" pitchFamily="34" charset="0"/>
                <a:ea typeface="Calibri" panose="020F0502020204030204" pitchFamily="34" charset="0"/>
              </a:rPr>
              <a:t>  </a:t>
            </a:r>
            <a:r>
              <a:rPr lang="ru-RU" sz="3600" b="1" i="1" dirty="0">
                <a:solidFill>
                  <a:srgbClr val="000000"/>
                </a:solidFill>
                <a:effectLst/>
                <a:latin typeface="Arial" panose="020B0604020202020204" pitchFamily="34" charset="0"/>
                <a:ea typeface="Calibri" panose="020F0502020204030204" pitchFamily="34" charset="0"/>
              </a:rPr>
              <a:t>Тончайшее душевное свойство человека — бережность — наполняет тем же теплом и того, кто излучает этот невидимый свет. </a:t>
            </a:r>
            <a:endParaRPr lang="ru-RU" sz="3600" b="1" i="1" dirty="0"/>
          </a:p>
        </p:txBody>
      </p:sp>
    </p:spTree>
    <p:extLst>
      <p:ext uri="{BB962C8B-B14F-4D97-AF65-F5344CB8AC3E}">
        <p14:creationId xmlns:p14="http://schemas.microsoft.com/office/powerpoint/2010/main" val="98427819"/>
      </p:ext>
    </p:extLst>
  </p:cSld>
  <p:clrMapOvr>
    <a:masterClrMapping/>
  </p:clrMapOvr>
  <p:transition spd="slow">
    <p:wipe/>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5939646" y="1"/>
            <a:ext cx="5609220" cy="1493519"/>
          </a:xfrm>
        </p:spPr>
        <p:txBody>
          <a:bodyPr>
            <a:normAutofit/>
          </a:bodyPr>
          <a:lstStyle/>
          <a:p>
            <a:r>
              <a:rPr lang="ru-RU" sz="4800" dirty="0"/>
              <a:t>1Петр.3:8-9</a:t>
            </a:r>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2"/>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5609220" y="1280160"/>
            <a:ext cx="5939646" cy="5095925"/>
          </a:xfrm>
        </p:spPr>
        <p:txBody>
          <a:bodyPr anchor="t">
            <a:noAutofit/>
          </a:bodyPr>
          <a:lstStyle/>
          <a:p>
            <a:pPr marL="0" indent="0">
              <a:buNone/>
            </a:pPr>
            <a:r>
              <a:rPr lang="ru-RU" sz="3200" i="1" dirty="0">
                <a:effectLst/>
                <a:latin typeface="Arial" panose="020B0604020202020204" pitchFamily="34" charset="0"/>
                <a:ea typeface="Times New Roman" panose="02020603050405020304" pitchFamily="18" charset="0"/>
              </a:rPr>
              <a:t>"Будьте все единомысленны, сострадательны, братолюбивы, милосерды, дружелюбны, смиренномудры; не воздавайте злом за зло, или ругательством за ругательство; напротив, благословляйте, зная, что вы к тому призваны, чтобы наследовать благословение». </a:t>
            </a:r>
            <a:endParaRPr lang="ru-RU" sz="3200" i="1" dirty="0">
              <a:effectLst/>
              <a:latin typeface="Times New Roman" panose="02020603050405020304" pitchFamily="18" charset="0"/>
              <a:ea typeface="Times New Roman" panose="02020603050405020304" pitchFamily="18" charset="0"/>
            </a:endParaRPr>
          </a:p>
          <a:p>
            <a:pPr marL="0" indent="0">
              <a:buNone/>
            </a:pPr>
            <a:endParaRPr lang="ru-RU" sz="44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7393253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823DCC-61B7-CB75-CDEE-0EE206A9982D}"/>
              </a:ext>
            </a:extLst>
          </p:cNvPr>
          <p:cNvSpPr>
            <a:spLocks noGrp="1"/>
          </p:cNvSpPr>
          <p:nvPr>
            <p:ph type="title"/>
          </p:nvPr>
        </p:nvSpPr>
        <p:spPr/>
        <p:txBody>
          <a:bodyPr/>
          <a:lstStyle/>
          <a:p>
            <a:endParaRPr lang="ru-RU"/>
          </a:p>
        </p:txBody>
      </p:sp>
      <p:pic>
        <p:nvPicPr>
          <p:cNvPr id="5" name="Объект 4" descr="Изображение выглядит как текст, доска&#10;&#10;Автоматически созданное описание">
            <a:extLst>
              <a:ext uri="{FF2B5EF4-FFF2-40B4-BE49-F238E27FC236}">
                <a16:creationId xmlns:a16="http://schemas.microsoft.com/office/drawing/2014/main" id="{5AD13183-05E2-36D0-E4E3-589561CC2D79}"/>
              </a:ext>
            </a:extLst>
          </p:cNvPr>
          <p:cNvPicPr>
            <a:picLocks noGrp="1" noChangeAspect="1"/>
          </p:cNvPicPr>
          <p:nvPr>
            <p:ph idx="1"/>
          </p:nvPr>
        </p:nvPicPr>
        <p:blipFill>
          <a:blip r:embed="rId2"/>
          <a:stretch>
            <a:fillRect/>
          </a:stretch>
        </p:blipFill>
        <p:spPr>
          <a:xfrm>
            <a:off x="429683" y="207433"/>
            <a:ext cx="11332634" cy="6443133"/>
          </a:xfrm>
        </p:spPr>
      </p:pic>
      <p:sp>
        <p:nvSpPr>
          <p:cNvPr id="4" name="TextBox 3">
            <a:extLst>
              <a:ext uri="{FF2B5EF4-FFF2-40B4-BE49-F238E27FC236}">
                <a16:creationId xmlns:a16="http://schemas.microsoft.com/office/drawing/2014/main" id="{3B8C8631-1831-1703-9AA0-40A11E8FB4B8}"/>
              </a:ext>
            </a:extLst>
          </p:cNvPr>
          <p:cNvSpPr txBox="1"/>
          <p:nvPr/>
        </p:nvSpPr>
        <p:spPr>
          <a:xfrm>
            <a:off x="1493520" y="670560"/>
            <a:ext cx="9631680" cy="5360442"/>
          </a:xfrm>
          <a:prstGeom prst="rect">
            <a:avLst/>
          </a:prstGeom>
          <a:noFill/>
        </p:spPr>
        <p:txBody>
          <a:bodyPr wrap="square">
            <a:spAutoFit/>
          </a:bodyPr>
          <a:lstStyle/>
          <a:p>
            <a:pPr>
              <a:spcBef>
                <a:spcPts val="1125"/>
              </a:spcBef>
              <a:spcAft>
                <a:spcPts val="1125"/>
              </a:spcAft>
            </a:pPr>
            <a:r>
              <a:rPr lang="ru-RU" sz="3600" dirty="0">
                <a:solidFill>
                  <a:srgbClr val="000000"/>
                </a:solidFill>
                <a:effectLst/>
                <a:latin typeface="Arial" panose="020B0604020202020204" pitchFamily="34" charset="0"/>
                <a:ea typeface="Times New Roman" panose="02020603050405020304" pitchFamily="18" charset="0"/>
              </a:rPr>
              <a:t>   Опережающая одновременность бережности, веры, любви к человеку — так парадоксально звучит закон сердечности. </a:t>
            </a:r>
          </a:p>
          <a:p>
            <a:pPr>
              <a:spcBef>
                <a:spcPts val="1125"/>
              </a:spcBef>
              <a:spcAft>
                <a:spcPts val="1125"/>
              </a:spcAft>
            </a:pPr>
            <a:r>
              <a:rPr lang="ru-RU" sz="3600" dirty="0">
                <a:solidFill>
                  <a:srgbClr val="000000"/>
                </a:solidFill>
                <a:latin typeface="Arial" panose="020B0604020202020204" pitchFamily="34" charset="0"/>
                <a:ea typeface="Times New Roman" panose="02020603050405020304" pitchFamily="18" charset="0"/>
              </a:rPr>
              <a:t>   </a:t>
            </a:r>
            <a:r>
              <a:rPr lang="ru-RU" sz="3600" b="1" dirty="0">
                <a:solidFill>
                  <a:srgbClr val="000000"/>
                </a:solidFill>
                <a:effectLst/>
                <a:latin typeface="Arial" panose="020B0604020202020204" pitchFamily="34" charset="0"/>
                <a:ea typeface="Times New Roman" panose="02020603050405020304" pitchFamily="18" charset="0"/>
              </a:rPr>
              <a:t>Основное в нем — опережение. Из бережности отношения к другому прежде, чем к себе, рождается подобное же отношение к себе. Но не наоборот. В этом центральный смысл закона, бережности.</a:t>
            </a:r>
            <a:endParaRPr lang="ru-RU"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78997711"/>
      </p:ext>
    </p:extLst>
  </p:cSld>
  <p:clrMapOvr>
    <a:masterClrMapping/>
  </p:clrMapOvr>
  <p:transition spd="slow">
    <p:wipe/>
  </p:transition>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2B783EE-0239-4717-BBEA-8C9EAC61C8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17F86B93-A611-761F-861F-C82486391B80}"/>
              </a:ext>
            </a:extLst>
          </p:cNvPr>
          <p:cNvSpPr>
            <a:spLocks noGrp="1"/>
          </p:cNvSpPr>
          <p:nvPr>
            <p:ph idx="1"/>
          </p:nvPr>
        </p:nvSpPr>
        <p:spPr>
          <a:xfrm>
            <a:off x="1" y="335280"/>
            <a:ext cx="7873864" cy="6858000"/>
          </a:xfrm>
        </p:spPr>
        <p:txBody>
          <a:bodyPr>
            <a:normAutofit/>
          </a:bodyPr>
          <a:lstStyle/>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КАЖДАЯ СЕКУНДА МОЖЕТ СТАТЬ ЛЮБОВЬЮ!</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МОЖЕТ СТАТЬ УПРЁКОМ И ДУШЕВНОЙ БОЛЬЮ.</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МОЖЕТ СТАТЬ СТРОКОЮ, МОЖЕТ СТАТЬ НАДЕЖДОЙ!</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КТО ЖЕ ШЬЁТ СЕКУНДАМ РАЗНЫЕ ОДЕЖДЫ?</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КАЖДАЯ СЕКУНДА МОЖЕТ СТАТЬ МЕЧТОЮ!</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РАДОСТЬЮ ОБЩЕНЬЯ, НЕБА КРАСОТОЮ!</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МОЖЕТ СТАТЬ СТРАДАНЬЕМ, ЗЛОБОЙ, НЕДОВОЛЬСТВОМ.</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КТО ЖЕ УПРАВЛЯЕТ ЭТИМ ПРОИЗВОДСТВОМ?</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 </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КАЖДАЯ СЕКУНДА К НАМ НЕ ВОЗВРАТИТСЯ,</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НО ЕЩЁ ЕСТЬ ВРЕМЯ, ЧТОБЫ В ЖИЗНЬ ВЛЮБИТЬСЯ!</a:t>
            </a:r>
          </a:p>
          <a:p>
            <a:r>
              <a:rPr lang="ru-RU"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НО ЕЩЁ ЕСТЬ ВРЕМЯ, ЧТОБ СКАЗАТЬ ОДНАЖДЫ:</a:t>
            </a:r>
          </a:p>
          <a:p>
            <a:pPr>
              <a:spcBef>
                <a:spcPts val="1125"/>
              </a:spcBef>
              <a:spcAft>
                <a:spcPts val="1125"/>
              </a:spcAft>
            </a:pPr>
            <a:r>
              <a:rPr lang="ru-RU" sz="2000" b="1" dirty="0">
                <a:solidFill>
                  <a:srgbClr val="C00000"/>
                </a:solidFill>
                <a:effectLst/>
                <a:latin typeface="Times New Roman" panose="02020603050405020304" pitchFamily="18" charset="0"/>
                <a:ea typeface="Times New Roman" panose="02020603050405020304" pitchFamily="18" charset="0"/>
              </a:rPr>
              <a:t>КАЖДАЯ СЕКУНДА МОЕЙ ЖИЗНИ — СЧАСТЬЕ!</a:t>
            </a:r>
          </a:p>
          <a:p>
            <a:endParaRPr lang="en-US" dirty="0"/>
          </a:p>
        </p:txBody>
      </p:sp>
      <p:sp>
        <p:nvSpPr>
          <p:cNvPr id="15" name="Oval 14">
            <a:extLst>
              <a:ext uri="{FF2B5EF4-FFF2-40B4-BE49-F238E27FC236}">
                <a16:creationId xmlns:a16="http://schemas.microsoft.com/office/drawing/2014/main"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Объект 4" descr="Изображение выглядит как человек&#10;&#10;Автоматически созданное описание">
            <a:extLst>
              <a:ext uri="{FF2B5EF4-FFF2-40B4-BE49-F238E27FC236}">
                <a16:creationId xmlns:a16="http://schemas.microsoft.com/office/drawing/2014/main" id="{16DA12D2-14BE-7130-B647-846891354F48}"/>
              </a:ext>
            </a:extLst>
          </p:cNvPr>
          <p:cNvPicPr>
            <a:picLocks noChangeAspect="1"/>
          </p:cNvPicPr>
          <p:nvPr/>
        </p:nvPicPr>
        <p:blipFill rotWithShape="1">
          <a:blip r:embed="rId2"/>
          <a:srcRect l="18038" r="10540"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7" name="Arc 16">
            <a:extLst>
              <a:ext uri="{FF2B5EF4-FFF2-40B4-BE49-F238E27FC236}">
                <a16:creationId xmlns:a16="http://schemas.microsoft.com/office/drawing/2014/main"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Объект 4" descr="Изображение выглядит как текст, конверт, визитка&#10;&#10;Автоматически созданное описание">
            <a:extLst>
              <a:ext uri="{FF2B5EF4-FFF2-40B4-BE49-F238E27FC236}">
                <a16:creationId xmlns:a16="http://schemas.microsoft.com/office/drawing/2014/main" id="{EA7FDD82-5D66-2F5E-7779-207D9A9F0470}"/>
              </a:ext>
            </a:extLst>
          </p:cNvPr>
          <p:cNvPicPr>
            <a:picLocks noChangeAspect="1"/>
          </p:cNvPicPr>
          <p:nvPr/>
        </p:nvPicPr>
        <p:blipFill rotWithShape="1">
          <a:blip r:embed="rId3"/>
          <a:srcRect l="21900" r="4" b="4"/>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1574947576"/>
      </p:ext>
    </p:extLst>
  </p:cSld>
  <p:clrMapOvr>
    <a:masterClrMapping/>
  </p:clrMapOvr>
  <p:transition spd="slow">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2E36B24-DE70-8ABE-7A25-43A272A8C5B3}"/>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720D0D-73CD-1552-4F95-36D0D16F8873}"/>
              </a:ext>
            </a:extLst>
          </p:cNvPr>
          <p:cNvSpPr>
            <a:spLocks noGrp="1"/>
          </p:cNvSpPr>
          <p:nvPr>
            <p:ph idx="1"/>
          </p:nvPr>
        </p:nvSpPr>
        <p:spPr/>
        <p:txBody>
          <a:bodyPr/>
          <a:lstStyle/>
          <a:p>
            <a:endParaRPr lang="ru-RU"/>
          </a:p>
        </p:txBody>
      </p:sp>
      <p:sp>
        <p:nvSpPr>
          <p:cNvPr id="5" name="TextBox 4">
            <a:extLst>
              <a:ext uri="{FF2B5EF4-FFF2-40B4-BE49-F238E27FC236}">
                <a16:creationId xmlns:a16="http://schemas.microsoft.com/office/drawing/2014/main" id="{8323A6B1-3923-B4EE-4521-25C907BDF198}"/>
              </a:ext>
            </a:extLst>
          </p:cNvPr>
          <p:cNvSpPr txBox="1"/>
          <p:nvPr/>
        </p:nvSpPr>
        <p:spPr>
          <a:xfrm>
            <a:off x="6096000" y="483097"/>
            <a:ext cx="5488301" cy="5693866"/>
          </a:xfrm>
          <a:prstGeom prst="rect">
            <a:avLst/>
          </a:prstGeom>
          <a:noFill/>
        </p:spPr>
        <p:txBody>
          <a:bodyPr wrap="square">
            <a:spAutoFit/>
          </a:bodyPr>
          <a:lstStyle/>
          <a:p>
            <a:r>
              <a:rPr lang="ru-RU" sz="2800" i="1" dirty="0">
                <a:solidFill>
                  <a:schemeClr val="accent4">
                    <a:lumMod val="50000"/>
                  </a:schemeClr>
                </a:solidFill>
              </a:rPr>
              <a:t>На что мы тратим жизнь!</a:t>
            </a:r>
          </a:p>
          <a:p>
            <a:r>
              <a:rPr lang="ru-RU" sz="2800" i="1" dirty="0">
                <a:solidFill>
                  <a:schemeClr val="accent4">
                    <a:lumMod val="50000"/>
                  </a:schemeClr>
                </a:solidFill>
              </a:rPr>
              <a:t>На мелочные ссоры,</a:t>
            </a:r>
          </a:p>
          <a:p>
            <a:r>
              <a:rPr lang="ru-RU" sz="2800" i="1" dirty="0">
                <a:solidFill>
                  <a:schemeClr val="accent4">
                    <a:lumMod val="50000"/>
                  </a:schemeClr>
                </a:solidFill>
              </a:rPr>
              <a:t>На глупые слова, пустые разговоры,</a:t>
            </a:r>
          </a:p>
          <a:p>
            <a:r>
              <a:rPr lang="ru-RU" sz="2800" i="1" dirty="0">
                <a:solidFill>
                  <a:schemeClr val="accent4">
                    <a:lumMod val="50000"/>
                  </a:schemeClr>
                </a:solidFill>
              </a:rPr>
              <a:t>На суету обид, на злобу- вновь и вновь.</a:t>
            </a:r>
          </a:p>
          <a:p>
            <a:r>
              <a:rPr lang="ru-RU" sz="2800" i="1" dirty="0">
                <a:solidFill>
                  <a:schemeClr val="accent4">
                    <a:lumMod val="50000"/>
                  </a:schemeClr>
                </a:solidFill>
              </a:rPr>
              <a:t>На что мы тратим жизнь?</a:t>
            </a:r>
          </a:p>
          <a:p>
            <a:r>
              <a:rPr lang="ru-RU" sz="2800" i="1" dirty="0">
                <a:solidFill>
                  <a:schemeClr val="accent2">
                    <a:lumMod val="75000"/>
                  </a:schemeClr>
                </a:solidFill>
              </a:rPr>
              <a:t>⠀.   </a:t>
            </a:r>
            <a:r>
              <a:rPr lang="ru-RU" sz="2800" b="1" i="1" dirty="0">
                <a:solidFill>
                  <a:schemeClr val="accent2">
                    <a:lumMod val="75000"/>
                  </a:schemeClr>
                </a:solidFill>
              </a:rPr>
              <a:t>А надо б на любовь.</a:t>
            </a:r>
          </a:p>
          <a:p>
            <a:r>
              <a:rPr lang="ru-RU" sz="2800" b="1" i="1" dirty="0">
                <a:solidFill>
                  <a:schemeClr val="accent2">
                    <a:lumMod val="75000"/>
                  </a:schemeClr>
                </a:solidFill>
              </a:rPr>
              <a:t>⠀.     А надо бы на ласки.</a:t>
            </a:r>
          </a:p>
          <a:p>
            <a:r>
              <a:rPr lang="ru-RU" sz="2800" b="1" i="1" dirty="0">
                <a:solidFill>
                  <a:schemeClr val="accent2">
                    <a:lumMod val="75000"/>
                  </a:schemeClr>
                </a:solidFill>
              </a:rPr>
              <a:t>⠀.      А нужно бы на дружбу</a:t>
            </a:r>
          </a:p>
          <a:p>
            <a:r>
              <a:rPr lang="ru-RU" sz="2800" b="1" i="1" dirty="0">
                <a:solidFill>
                  <a:schemeClr val="accent2">
                    <a:lumMod val="75000"/>
                  </a:schemeClr>
                </a:solidFill>
              </a:rPr>
              <a:t>            А надо б на добро.</a:t>
            </a:r>
          </a:p>
          <a:p>
            <a:r>
              <a:rPr lang="ru-RU" sz="2800" b="1" i="1" dirty="0">
                <a:solidFill>
                  <a:schemeClr val="accent2">
                    <a:lumMod val="75000"/>
                  </a:schemeClr>
                </a:solidFill>
              </a:rPr>
              <a:t>⠀.          А надо б на мечту.</a:t>
            </a:r>
          </a:p>
          <a:p>
            <a:r>
              <a:rPr lang="ru-RU" sz="2800" b="1" i="1" dirty="0">
                <a:solidFill>
                  <a:schemeClr val="accent2">
                    <a:lumMod val="75000"/>
                  </a:schemeClr>
                </a:solidFill>
              </a:rPr>
              <a:t>⠀     А надо просто жить!</a:t>
            </a:r>
          </a:p>
        </p:txBody>
      </p:sp>
      <p:pic>
        <p:nvPicPr>
          <p:cNvPr id="6" name="Объект 6" descr="Изображение выглядит как человек, готовится&#10;&#10;Автоматически созданное описание">
            <a:extLst>
              <a:ext uri="{FF2B5EF4-FFF2-40B4-BE49-F238E27FC236}">
                <a16:creationId xmlns:a16="http://schemas.microsoft.com/office/drawing/2014/main" id="{81CE90B0-CCCB-F9C7-CD65-D4CC376F6DE0}"/>
              </a:ext>
            </a:extLst>
          </p:cNvPr>
          <p:cNvPicPr>
            <a:picLocks noChangeAspect="1"/>
          </p:cNvPicPr>
          <p:nvPr/>
        </p:nvPicPr>
        <p:blipFill rotWithShape="1">
          <a:blip r:embed="rId2"/>
          <a:srcRect r="21000" b="9091"/>
          <a:stretch/>
        </p:blipFill>
        <p:spPr>
          <a:xfrm>
            <a:off x="370379" y="681037"/>
            <a:ext cx="5332099" cy="5241781"/>
          </a:xfrm>
          <a:prstGeom prst="rect">
            <a:avLst/>
          </a:prstGeom>
        </p:spPr>
      </p:pic>
    </p:spTree>
    <p:extLst>
      <p:ext uri="{BB962C8B-B14F-4D97-AF65-F5344CB8AC3E}">
        <p14:creationId xmlns:p14="http://schemas.microsoft.com/office/powerpoint/2010/main" val="1312240693"/>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9BB35BC-D5C2-4C8B-A22A-A71E619191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id="{633EC900-F316-C4A0-46E0-07465340F4BC}"/>
              </a:ext>
            </a:extLst>
          </p:cNvPr>
          <p:cNvSpPr>
            <a:spLocks noGrp="1"/>
          </p:cNvSpPr>
          <p:nvPr>
            <p:ph type="title"/>
          </p:nvPr>
        </p:nvSpPr>
        <p:spPr>
          <a:xfrm rot="10800000" flipV="1">
            <a:off x="6868579" y="681037"/>
            <a:ext cx="4872316" cy="1311023"/>
          </a:xfrm>
        </p:spPr>
        <p:txBody>
          <a:bodyPr>
            <a:normAutofit/>
          </a:bodyPr>
          <a:lstStyle/>
          <a:p>
            <a:r>
              <a:rPr lang="ru-RU" sz="6000" b="1" i="1" dirty="0">
                <a:solidFill>
                  <a:schemeClr val="accent6">
                    <a:lumMod val="50000"/>
                  </a:schemeClr>
                </a:solidFill>
              </a:rPr>
              <a:t>БЕРЕЖНОСТЬ</a:t>
            </a:r>
          </a:p>
        </p:txBody>
      </p:sp>
      <p:pic>
        <p:nvPicPr>
          <p:cNvPr id="5" name="Объект 4" descr="Изображение выглядит как внешний, человек, трава, небо&#10;&#10;Автоматически созданное описание">
            <a:extLst>
              <a:ext uri="{FF2B5EF4-FFF2-40B4-BE49-F238E27FC236}">
                <a16:creationId xmlns:a16="http://schemas.microsoft.com/office/drawing/2014/main" id="{57D74201-818D-D757-70EE-D2DC3F8DEC05}"/>
              </a:ext>
            </a:extLst>
          </p:cNvPr>
          <p:cNvPicPr>
            <a:picLocks noChangeAspect="1"/>
          </p:cNvPicPr>
          <p:nvPr/>
        </p:nvPicPr>
        <p:blipFill rotWithShape="1">
          <a:blip r:embed="rId2"/>
          <a:srcRect t="2585" r="-1" b="7716"/>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9" name="Content Placeholder 8">
            <a:extLst>
              <a:ext uri="{FF2B5EF4-FFF2-40B4-BE49-F238E27FC236}">
                <a16:creationId xmlns:a16="http://schemas.microsoft.com/office/drawing/2014/main" id="{CCFC7EA8-92EA-1963-2CA8-AEB4DABE89E7}"/>
              </a:ext>
            </a:extLst>
          </p:cNvPr>
          <p:cNvSpPr>
            <a:spLocks noGrp="1"/>
          </p:cNvSpPr>
          <p:nvPr>
            <p:ph idx="1"/>
          </p:nvPr>
        </p:nvSpPr>
        <p:spPr>
          <a:xfrm>
            <a:off x="6116569" y="2673098"/>
            <a:ext cx="5624326" cy="3503865"/>
          </a:xfrm>
        </p:spPr>
        <p:txBody>
          <a:bodyPr>
            <a:noAutofit/>
          </a:bodyPr>
          <a:lstStyle/>
          <a:p>
            <a:pPr>
              <a:buFontTx/>
              <a:buChar char="-"/>
            </a:pPr>
            <a:r>
              <a:rPr lang="ru-RU" sz="4800" dirty="0"/>
              <a:t>К СЕБЕ</a:t>
            </a:r>
          </a:p>
          <a:p>
            <a:pPr>
              <a:buFontTx/>
              <a:buChar char="-"/>
            </a:pPr>
            <a:r>
              <a:rPr lang="ru-RU" sz="4800" dirty="0"/>
              <a:t>КО ВСЕМУ ОКРУЖАЮЩЕМУ</a:t>
            </a:r>
          </a:p>
          <a:p>
            <a:pPr>
              <a:buFontTx/>
              <a:buChar char="-"/>
            </a:pPr>
            <a:r>
              <a:rPr lang="ru-RU" sz="4800" dirty="0"/>
              <a:t>К ДРУГИМ ЛЮДЯМ</a:t>
            </a:r>
            <a:endParaRPr lang="en-US" sz="4800" dirty="0"/>
          </a:p>
        </p:txBody>
      </p:sp>
    </p:spTree>
    <p:extLst>
      <p:ext uri="{BB962C8B-B14F-4D97-AF65-F5344CB8AC3E}">
        <p14:creationId xmlns:p14="http://schemas.microsoft.com/office/powerpoint/2010/main" val="86010870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124198-44BD-5ECB-F454-D08C81191D12}"/>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A6FAD88D-66C9-033A-5DDA-2C3F10BF0CE2}"/>
              </a:ext>
            </a:extLst>
          </p:cNvPr>
          <p:cNvPicPr>
            <a:picLocks noGrp="1" noChangeAspect="1"/>
          </p:cNvPicPr>
          <p:nvPr>
            <p:ph idx="1"/>
          </p:nvPr>
        </p:nvPicPr>
        <p:blipFill>
          <a:blip r:embed="rId3"/>
          <a:stretch>
            <a:fillRect/>
          </a:stretch>
        </p:blipFill>
        <p:spPr>
          <a:xfrm>
            <a:off x="1998663" y="138538"/>
            <a:ext cx="6669088" cy="6490862"/>
          </a:xfrm>
        </p:spPr>
      </p:pic>
    </p:spTree>
    <p:extLst>
      <p:ext uri="{BB962C8B-B14F-4D97-AF65-F5344CB8AC3E}">
        <p14:creationId xmlns:p14="http://schemas.microsoft.com/office/powerpoint/2010/main" val="314669984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EFCED6-D5A5-2D08-55F2-CCC35D1F5A5C}"/>
              </a:ext>
            </a:extLst>
          </p:cNvPr>
          <p:cNvSpPr>
            <a:spLocks noGrp="1"/>
          </p:cNvSpPr>
          <p:nvPr>
            <p:ph type="title"/>
          </p:nvPr>
        </p:nvSpPr>
        <p:spPr>
          <a:xfrm>
            <a:off x="6234330" y="803325"/>
            <a:ext cx="5314536" cy="1325563"/>
          </a:xfrm>
        </p:spPr>
        <p:txBody>
          <a:bodyPr>
            <a:normAutofit/>
          </a:bodyPr>
          <a:lstStyle/>
          <a:p>
            <a:r>
              <a:rPr lang="ru-RU" b="1" dirty="0"/>
              <a:t>Пс.138:13-14</a:t>
            </a:r>
            <a:endParaRPr lang="ru-RU" dirty="0"/>
          </a:p>
        </p:txBody>
      </p:sp>
      <p:sp>
        <p:nvSpPr>
          <p:cNvPr id="9"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Объект 4" descr="Изображение выглядит как текст, природа, закат&#10;&#10;Автоматически созданное описание">
            <a:extLst>
              <a:ext uri="{FF2B5EF4-FFF2-40B4-BE49-F238E27FC236}">
                <a16:creationId xmlns:a16="http://schemas.microsoft.com/office/drawing/2014/main" id="{7194BE4F-C968-894F-C547-22C938072BF5}"/>
              </a:ext>
            </a:extLst>
          </p:cNvPr>
          <p:cNvPicPr>
            <a:picLocks noChangeAspect="1"/>
          </p:cNvPicPr>
          <p:nvPr/>
        </p:nvPicPr>
        <p:blipFill rotWithShape="1">
          <a:blip r:embed="rId3"/>
          <a:srcRect l="14777" r="14970" b="1"/>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3" name="Объект 2">
            <a:extLst>
              <a:ext uri="{FF2B5EF4-FFF2-40B4-BE49-F238E27FC236}">
                <a16:creationId xmlns:a16="http://schemas.microsoft.com/office/drawing/2014/main" id="{49FC89FB-BCB3-81F9-B3E9-932DA5495F68}"/>
              </a:ext>
            </a:extLst>
          </p:cNvPr>
          <p:cNvSpPr>
            <a:spLocks noGrp="1"/>
          </p:cNvSpPr>
          <p:nvPr>
            <p:ph idx="1"/>
          </p:nvPr>
        </p:nvSpPr>
        <p:spPr>
          <a:xfrm>
            <a:off x="6234329" y="2279018"/>
            <a:ext cx="5314543" cy="3375920"/>
          </a:xfrm>
        </p:spPr>
        <p:txBody>
          <a:bodyPr anchor="t">
            <a:normAutofit lnSpcReduction="10000"/>
          </a:bodyPr>
          <a:lstStyle/>
          <a:p>
            <a:r>
              <a:rPr lang="ru-RU" sz="3200" i="1" dirty="0"/>
              <a:t>«Ибо Ты устроил внутренности мои и соткал меня во чреве матери моей. Славлю Тебя, потому что я дивно устроен. Дивны дела Твои, и душа моя вполне сознает это» </a:t>
            </a:r>
          </a:p>
          <a:p>
            <a:endParaRPr lang="ru-RU" sz="1800" dirty="0"/>
          </a:p>
        </p:txBody>
      </p:sp>
    </p:spTree>
    <p:extLst>
      <p:ext uri="{BB962C8B-B14F-4D97-AF65-F5344CB8AC3E}">
        <p14:creationId xmlns:p14="http://schemas.microsoft.com/office/powerpoint/2010/main" val="427886279"/>
      </p:ext>
    </p:extLst>
  </p:cSld>
  <p:clrMapOvr>
    <a:overrideClrMapping bg1="dk1" tx1="lt1" bg2="dk2" tx2="lt2" accent1="accent1" accent2="accent2" accent3="accent3" accent4="accent4" accent5="accent5" accent6="accent6" hlink="hlink" folHlink="folHlink"/>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2F54DD-4255-E82A-55BF-36759336A713}"/>
              </a:ext>
            </a:extLst>
          </p:cNvPr>
          <p:cNvSpPr>
            <a:spLocks noGrp="1"/>
          </p:cNvSpPr>
          <p:nvPr>
            <p:ph type="title"/>
          </p:nvPr>
        </p:nvSpPr>
        <p:spPr/>
        <p:txBody>
          <a:bodyPr/>
          <a:lstStyle/>
          <a:p>
            <a:endParaRPr lang="ru-RU"/>
          </a:p>
        </p:txBody>
      </p:sp>
      <p:pic>
        <p:nvPicPr>
          <p:cNvPr id="5" name="Объект 4">
            <a:extLst>
              <a:ext uri="{FF2B5EF4-FFF2-40B4-BE49-F238E27FC236}">
                <a16:creationId xmlns:a16="http://schemas.microsoft.com/office/drawing/2014/main" id="{E866FEB3-9E36-6C32-FC17-00127431CC5C}"/>
              </a:ext>
            </a:extLst>
          </p:cNvPr>
          <p:cNvPicPr>
            <a:picLocks noGrp="1" noChangeAspect="1"/>
          </p:cNvPicPr>
          <p:nvPr>
            <p:ph idx="1"/>
          </p:nvPr>
        </p:nvPicPr>
        <p:blipFill>
          <a:blip r:embed="rId3"/>
          <a:stretch>
            <a:fillRect/>
          </a:stretch>
        </p:blipFill>
        <p:spPr>
          <a:xfrm>
            <a:off x="270933" y="118533"/>
            <a:ext cx="11768667" cy="6517504"/>
          </a:xfrm>
        </p:spPr>
      </p:pic>
      <p:sp>
        <p:nvSpPr>
          <p:cNvPr id="7" name="TextBox 6">
            <a:extLst>
              <a:ext uri="{FF2B5EF4-FFF2-40B4-BE49-F238E27FC236}">
                <a16:creationId xmlns:a16="http://schemas.microsoft.com/office/drawing/2014/main" id="{6E920A68-E762-49CB-DCE8-75C6AA572D98}"/>
              </a:ext>
            </a:extLst>
          </p:cNvPr>
          <p:cNvSpPr txBox="1"/>
          <p:nvPr/>
        </p:nvSpPr>
        <p:spPr>
          <a:xfrm>
            <a:off x="4133850" y="819149"/>
            <a:ext cx="7048500" cy="5909309"/>
          </a:xfrm>
          <a:prstGeom prst="rect">
            <a:avLst/>
          </a:prstGeom>
          <a:noFill/>
        </p:spPr>
        <p:txBody>
          <a:bodyPr wrap="square">
            <a:spAutoFit/>
          </a:bodyPr>
          <a:lstStyle/>
          <a:p>
            <a:r>
              <a:rPr lang="ru-RU" sz="1800" kern="1200" dirty="0">
                <a:solidFill>
                  <a:schemeClr val="tx1"/>
                </a:solidFill>
                <a:effectLst/>
                <a:latin typeface="+mn-lt"/>
                <a:ea typeface="+mn-ea"/>
                <a:cs typeface="+mn-cs"/>
              </a:rPr>
              <a:t>﻿</a:t>
            </a:r>
            <a:r>
              <a:rPr lang="ru-RU" sz="3600" kern="1200" dirty="0">
                <a:solidFill>
                  <a:schemeClr val="tx1"/>
                </a:solidFill>
                <a:effectLst/>
                <a:latin typeface="+mn-lt"/>
                <a:ea typeface="+mn-ea"/>
                <a:cs typeface="+mn-cs"/>
              </a:rPr>
              <a:t>❤</a:t>
            </a:r>
            <a:r>
              <a:rPr lang="ru-RU" sz="3600" kern="1200" dirty="0">
                <a:solidFill>
                  <a:srgbClr val="C00000"/>
                </a:solidFill>
                <a:effectLst/>
                <a:latin typeface="+mn-lt"/>
                <a:ea typeface="+mn-ea"/>
                <a:cs typeface="+mn-cs"/>
              </a:rPr>
              <a:t>*Как полюбить себя*❤</a:t>
            </a:r>
          </a:p>
          <a:p>
            <a:endParaRPr lang="ru-RU" sz="3600" dirty="0">
              <a:solidFill>
                <a:srgbClr val="C00000"/>
              </a:solidFill>
            </a:endParaRPr>
          </a:p>
          <a:p>
            <a:pPr marL="342900" indent="-342900">
              <a:buAutoNum type="arabicPeriod"/>
            </a:pPr>
            <a:r>
              <a:rPr lang="ru-RU" sz="3600" kern="1200" dirty="0">
                <a:solidFill>
                  <a:srgbClr val="C00000"/>
                </a:solidFill>
                <a:effectLst/>
                <a:latin typeface="+mn-lt"/>
                <a:ea typeface="+mn-ea"/>
                <a:cs typeface="+mn-cs"/>
              </a:rPr>
              <a:t>Прекратите критиковать</a:t>
            </a:r>
          </a:p>
          <a:p>
            <a:pPr marL="342900" indent="-342900">
              <a:buAutoNum type="arabicPeriod"/>
            </a:pPr>
            <a:r>
              <a:rPr lang="ru-RU" sz="3600" dirty="0">
                <a:solidFill>
                  <a:srgbClr val="C00000"/>
                </a:solidFill>
              </a:rPr>
              <a:t>Будьте великодушны, добры и терпеливы</a:t>
            </a:r>
          </a:p>
          <a:p>
            <a:pPr marL="342900" indent="-342900">
              <a:buAutoNum type="arabicPeriod"/>
            </a:pPr>
            <a:r>
              <a:rPr lang="ru-RU" sz="3600" dirty="0">
                <a:solidFill>
                  <a:srgbClr val="C00000"/>
                </a:solidFill>
              </a:rPr>
              <a:t>Поддерживайте себя</a:t>
            </a:r>
          </a:p>
          <a:p>
            <a:pPr marL="342900" indent="-342900">
              <a:buAutoNum type="arabicPeriod"/>
            </a:pPr>
            <a:r>
              <a:rPr lang="ru-RU" sz="3600" dirty="0">
                <a:solidFill>
                  <a:srgbClr val="C00000"/>
                </a:solidFill>
              </a:rPr>
              <a:t>Заботьтесь о своем теле</a:t>
            </a:r>
          </a:p>
          <a:p>
            <a:pPr marL="342900" indent="-342900">
              <a:buAutoNum type="arabicPeriod"/>
            </a:pPr>
            <a:r>
              <a:rPr lang="ru-RU" sz="3600" dirty="0">
                <a:solidFill>
                  <a:srgbClr val="C00000"/>
                </a:solidFill>
              </a:rPr>
              <a:t>Работайте с зеркалом</a:t>
            </a:r>
          </a:p>
          <a:p>
            <a:pPr marL="342900" indent="-342900">
              <a:buAutoNum type="arabicPeriod"/>
            </a:pPr>
            <a:r>
              <a:rPr lang="ru-RU" sz="3600" dirty="0">
                <a:solidFill>
                  <a:srgbClr val="C00000"/>
                </a:solidFill>
              </a:rPr>
              <a:t>Делайте это прямо сейчас</a:t>
            </a:r>
          </a:p>
          <a:p>
            <a:pPr marL="342900" indent="-342900">
              <a:buAutoNum type="arabicPeriod"/>
            </a:pPr>
            <a:endParaRPr lang="ru-RU" dirty="0"/>
          </a:p>
          <a:p>
            <a:pPr marL="342900" indent="-342900">
              <a:buAutoNum type="arabicPeriod"/>
            </a:pPr>
            <a:endParaRPr lang="ru-RU" dirty="0"/>
          </a:p>
          <a:p>
            <a:pPr marL="342900" indent="-342900">
              <a:buAutoNum type="arabicPeriod"/>
            </a:pPr>
            <a:endParaRPr lang="ru-RU" sz="18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35105133"/>
      </p:ext>
    </p:extLst>
  </p:cSld>
  <p:clrMapOvr>
    <a:masterClrMapping/>
  </p:clrMapOvr>
  <p:transition spd="slow">
    <p:wipe/>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3073</TotalTime>
  <Words>3854</Words>
  <Application>Microsoft Office PowerPoint</Application>
  <PresentationFormat>Широкоэкранный</PresentationFormat>
  <Paragraphs>262</Paragraphs>
  <Slides>55</Slides>
  <Notes>25</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55</vt:i4>
      </vt:variant>
    </vt:vector>
  </HeadingPairs>
  <TitlesOfParts>
    <vt:vector size="65" baseType="lpstr">
      <vt:lpstr>MS Gothic</vt:lpstr>
      <vt:lpstr>Apple Color Emoji</vt:lpstr>
      <vt:lpstr>-apple-system</vt:lpstr>
      <vt:lpstr>Arial</vt:lpstr>
      <vt:lpstr>Calibri</vt:lpstr>
      <vt:lpstr>Calibri Light</vt:lpstr>
      <vt:lpstr>Cochocib Script Latin Pro</vt:lpstr>
      <vt:lpstr>Georgia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БЕРЕЖНОСТЬ</vt:lpstr>
      <vt:lpstr>Презентация PowerPoint</vt:lpstr>
      <vt:lpstr>Пс.138:13-14</vt:lpstr>
      <vt:lpstr>Презентация PowerPoint</vt:lpstr>
      <vt:lpstr>Презентация PowerPoint</vt:lpstr>
      <vt:lpstr>Презентация PowerPoint</vt:lpstr>
      <vt:lpstr>Презентация PowerPoint</vt:lpstr>
      <vt:lpstr>Презентация PowerPoint</vt:lpstr>
      <vt:lpstr>Еф.5:16</vt:lpstr>
      <vt:lpstr>Презентация PowerPoint</vt:lpstr>
      <vt:lpstr>Презентация PowerPoint</vt:lpstr>
      <vt:lpstr>Презентация PowerPoint</vt:lpstr>
      <vt:lpstr>Презентация PowerPoint</vt:lpstr>
      <vt:lpstr>Презентация PowerPoint</vt:lpstr>
      <vt:lpstr>БЕРЕЖНОСТЬ: ОТНОШЕНИЕ К РАБОТЕ</vt:lpstr>
      <vt:lpstr>Деян.20:24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Пс.22:2</vt:lpstr>
      <vt:lpstr>Презентация PowerPoint</vt:lpstr>
      <vt:lpstr>Презентация PowerPoint</vt:lpstr>
      <vt:lpstr>Быт.2:2</vt:lpstr>
      <vt:lpstr>Марк.6:31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Пс.90:4</vt:lpstr>
      <vt:lpstr>УВИДЕТЬ МИР ГЛАЗАМИ ДРУГОГО</vt:lpstr>
      <vt:lpstr>Марк.14:6,8</vt:lpstr>
      <vt:lpstr>Презентация PowerPoint</vt:lpstr>
      <vt:lpstr>Презентация PowerPoint</vt:lpstr>
      <vt:lpstr>Лук.15:20</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1Петр.3:8-9</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Ирина Козева</dc:creator>
  <cp:lastModifiedBy>Julia Lisovaya</cp:lastModifiedBy>
  <cp:revision>7</cp:revision>
  <dcterms:created xsi:type="dcterms:W3CDTF">2022-09-12T11:31:01Z</dcterms:created>
  <dcterms:modified xsi:type="dcterms:W3CDTF">2022-11-07T08:35:36Z</dcterms:modified>
</cp:coreProperties>
</file>