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3" r:id="rId4"/>
    <p:sldId id="257" r:id="rId5"/>
    <p:sldId id="268" r:id="rId6"/>
    <p:sldId id="258" r:id="rId7"/>
    <p:sldId id="259" r:id="rId8"/>
    <p:sldId id="260" r:id="rId9"/>
    <p:sldId id="276" r:id="rId10"/>
    <p:sldId id="261" r:id="rId11"/>
    <p:sldId id="262" r:id="rId12"/>
    <p:sldId id="269" r:id="rId13"/>
    <p:sldId id="264" r:id="rId14"/>
    <p:sldId id="277" r:id="rId15"/>
    <p:sldId id="265" r:id="rId16"/>
    <p:sldId id="270" r:id="rId17"/>
    <p:sldId id="267" r:id="rId18"/>
    <p:sldId id="271" r:id="rId19"/>
    <p:sldId id="272" r:id="rId20"/>
    <p:sldId id="273" r:id="rId21"/>
    <p:sldId id="266" r:id="rId22"/>
    <p:sldId id="274" r:id="rId23"/>
    <p:sldId id="280" r:id="rId24"/>
    <p:sldId id="275" r:id="rId25"/>
    <p:sldId id="281" r:id="rId26"/>
    <p:sldId id="282" r:id="rId27"/>
    <p:sldId id="27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9504" y="40466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Не кричите на меня!</a:t>
            </a:r>
          </a:p>
          <a:p>
            <a:pPr algn="r"/>
            <a:r>
              <a:rPr lang="ru-RU" b="1" dirty="0" smtClean="0">
                <a:solidFill>
                  <a:srgbClr val="FF0000"/>
                </a:solidFill>
              </a:rPr>
              <a:t>Подготовила рук-ль ОДС КСМ Сахарова Т.Ф.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623202" cy="441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2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2879" y="410761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Что значит наш крик?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140320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Мы очень устали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У нас проблемы</a:t>
            </a:r>
            <a:r>
              <a:rPr lang="ru-RU" sz="2400" dirty="0" smtClean="0"/>
              <a:t>(на работе, с людьми, в семье, финансовые и др.)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Признание в нашем бессилии в вопросах воспитания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Привычка всё решать криком\Мы переняли данный вид «воспитания» от своих родителей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У нас внутренние психологические проблемы, травмы, которые мы не решаем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Мы боимся, что ребенок вырастет плохим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Не умеем или не считаем нужным контролировать эмоции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У нас явный </a:t>
            </a:r>
            <a:r>
              <a:rPr lang="ru-RU" sz="2400" dirty="0" err="1" smtClean="0">
                <a:solidFill>
                  <a:srgbClr val="FF0000"/>
                </a:solidFill>
              </a:rPr>
              <a:t>перфекционизм</a:t>
            </a:r>
            <a:r>
              <a:rPr lang="ru-RU" sz="2400" dirty="0" smtClean="0">
                <a:solidFill>
                  <a:srgbClr val="FF0000"/>
                </a:solidFill>
              </a:rPr>
              <a:t> (мой ребенок должен быть лучшим и я этого добьюсь)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32656"/>
            <a:ext cx="65527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Как воспринимает наш крик ребенок: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«Я плохой, поэтому на меня кричат»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«Я не нужен папе\маме»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«Меня не любят»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«Не буду обращать внимания и скоро крик закончиться» (если ребенок привык к частым крикам)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«Значит я тоже могу кричать, когда мне что-то не нравится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«Значит, я победил!»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674" y="476672"/>
            <a:ext cx="67687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«Проявлять </a:t>
            </a:r>
            <a:r>
              <a:rPr lang="ru-RU" sz="3600" b="1" dirty="0">
                <a:solidFill>
                  <a:srgbClr val="FF0000"/>
                </a:solidFill>
              </a:rPr>
              <a:t>раздражение к </a:t>
            </a:r>
            <a:r>
              <a:rPr lang="ru-RU" sz="3600" b="1" dirty="0" smtClean="0">
                <a:solidFill>
                  <a:srgbClr val="FF0000"/>
                </a:solidFill>
              </a:rPr>
              <a:t>ошибающемуся </a:t>
            </a:r>
            <a:r>
              <a:rPr lang="ru-RU" sz="3600" b="1" dirty="0">
                <a:solidFill>
                  <a:srgbClr val="FF0000"/>
                </a:solidFill>
              </a:rPr>
              <a:t>ребенку - значит увеличивать зло. </a:t>
            </a:r>
            <a:r>
              <a:rPr lang="ru-RU" sz="3200" dirty="0">
                <a:solidFill>
                  <a:srgbClr val="FF0000"/>
                </a:solidFill>
              </a:rPr>
              <a:t>Подобное отношение вызывает в ребенке худшие страсти и </a:t>
            </a:r>
            <a:r>
              <a:rPr lang="ru-RU" sz="3200" b="1" dirty="0">
                <a:solidFill>
                  <a:srgbClr val="FF0000"/>
                </a:solidFill>
              </a:rPr>
              <a:t>побуждает его чувствовать, что вы о нем не заботитесь. </a:t>
            </a:r>
            <a:r>
              <a:rPr lang="ru-RU" sz="3200" i="1" dirty="0">
                <a:solidFill>
                  <a:srgbClr val="FF0000"/>
                </a:solidFill>
              </a:rPr>
              <a:t>Он говорит сам себе, что вы не поступили бы с ним так, если бы по-настоящему заботились о </a:t>
            </a:r>
            <a:r>
              <a:rPr lang="ru-RU" sz="3200" i="1" dirty="0" smtClean="0">
                <a:solidFill>
                  <a:srgbClr val="FF0000"/>
                </a:solidFill>
              </a:rPr>
              <a:t>нем»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3200" dirty="0" smtClean="0">
                <a:solidFill>
                  <a:srgbClr val="FF0000"/>
                </a:solidFill>
              </a:rPr>
              <a:t>    44 глава «Воспитание детей» </a:t>
            </a:r>
            <a:r>
              <a:rPr lang="ru-RU" sz="3200" dirty="0" err="1" smtClean="0">
                <a:solidFill>
                  <a:srgbClr val="FF0000"/>
                </a:solidFill>
              </a:rPr>
              <a:t>Е.Уайт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47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799288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Как воспринимает наш крик подросток: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«Лучше молчать и все пройдет»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«На зло им буду молчать/ делать все наоборот»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«Значит и я могу кричать»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«Не хочу больше жить здесь, когда уже ч вырасту!»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«Думают, что лучше меня? Да они сами не умеют себя вести»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«Если </a:t>
            </a:r>
            <a:r>
              <a:rPr lang="ru-RU" sz="3000" dirty="0" smtClean="0">
                <a:solidFill>
                  <a:srgbClr val="FF0000"/>
                </a:solidFill>
              </a:rPr>
              <a:t>злится </a:t>
            </a:r>
            <a:r>
              <a:rPr lang="ru-RU" sz="3000" dirty="0" smtClean="0">
                <a:solidFill>
                  <a:srgbClr val="FF0000"/>
                </a:solidFill>
              </a:rPr>
              <a:t>– значит слаб»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«Сбегу из дому»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FF0000"/>
                </a:solidFill>
              </a:rPr>
              <a:t>«Порежу себе вены»</a:t>
            </a:r>
            <a:endParaRPr lang="ru-R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30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548680"/>
            <a:ext cx="63367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«Секрет </a:t>
            </a:r>
            <a:r>
              <a:rPr lang="ru-RU" sz="3200" b="1" dirty="0">
                <a:solidFill>
                  <a:srgbClr val="FF0000"/>
                </a:solidFill>
              </a:rPr>
              <a:t>спасения ваших детей </a:t>
            </a:r>
            <a:r>
              <a:rPr lang="ru-RU" sz="2800" dirty="0">
                <a:solidFill>
                  <a:srgbClr val="FF0000"/>
                </a:solidFill>
              </a:rPr>
              <a:t>кроется в том, чтобы вы </a:t>
            </a:r>
            <a:r>
              <a:rPr lang="ru-RU" sz="2800" b="1" dirty="0">
                <a:solidFill>
                  <a:srgbClr val="FF0000"/>
                </a:solidFill>
              </a:rPr>
              <a:t>сделали свой дом уютным и привлекательным. </a:t>
            </a:r>
            <a:r>
              <a:rPr lang="ru-RU" sz="2800" dirty="0">
                <a:solidFill>
                  <a:srgbClr val="FF0000"/>
                </a:solidFill>
              </a:rPr>
              <a:t>Вседозволенность со стороны родителей не привяжет детей к дому. </a:t>
            </a:r>
            <a:r>
              <a:rPr lang="ru-RU" sz="2800" b="1" dirty="0">
                <a:solidFill>
                  <a:srgbClr val="FF0000"/>
                </a:solidFill>
              </a:rPr>
              <a:t>Ободряйте их и находите стимулы</a:t>
            </a:r>
            <a:r>
              <a:rPr lang="ru-RU" sz="2800" dirty="0">
                <a:solidFill>
                  <a:srgbClr val="FF0000"/>
                </a:solidFill>
              </a:rPr>
              <a:t>, которые бы притягивали детей к домашнему очагу и помогали им понять, что родители заботятся о них.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Что я могу предложить своим детям для здорового отдыха</a:t>
            </a:r>
            <a:r>
              <a:rPr lang="ru-RU" sz="2800" b="1" dirty="0" smtClean="0">
                <a:solidFill>
                  <a:srgbClr val="FF0000"/>
                </a:solidFill>
              </a:rPr>
              <a:t>?»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37 глава, Секреты счастливой семьи, </a:t>
            </a:r>
            <a:r>
              <a:rPr lang="ru-RU" sz="2800" dirty="0" err="1" smtClean="0">
                <a:solidFill>
                  <a:srgbClr val="FF0000"/>
                </a:solidFill>
              </a:rPr>
              <a:t>Е.Уайт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066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35292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Как отражается наш крик: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Дети замыкаются/начинают нас бояться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Дети учатся подстраиваться под настроение родителей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Дети чаще болеют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Имеют проблемы в построении отношений с окружающими людьми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Хуже учатся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Дети отвечают агрессией на агрессию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Появляются пагубные привычки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Вовлекаются в плохие компании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Отвергают Бога как своего Спасителя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686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76672"/>
            <a:ext cx="741682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«Иногда </a:t>
            </a:r>
            <a:r>
              <a:rPr lang="ru-RU" sz="2400" dirty="0">
                <a:solidFill>
                  <a:srgbClr val="FF0000"/>
                </a:solidFill>
              </a:rPr>
              <a:t>кажется, что все </a:t>
            </a:r>
            <a:r>
              <a:rPr lang="ru-RU" sz="2800" b="1" dirty="0">
                <a:solidFill>
                  <a:srgbClr val="FF0000"/>
                </a:solidFill>
              </a:rPr>
              <a:t>в семье идет наперекосяк</a:t>
            </a:r>
            <a:r>
              <a:rPr lang="ru-RU" sz="2400" dirty="0">
                <a:solidFill>
                  <a:srgbClr val="FF0000"/>
                </a:solidFill>
              </a:rPr>
              <a:t>. Со всех сторон слышны раздражительные слова, все кажутся жалкими и несчастными. </a:t>
            </a:r>
            <a:r>
              <a:rPr lang="ru-RU" sz="2400" b="1" dirty="0">
                <a:solidFill>
                  <a:srgbClr val="FF0000"/>
                </a:solidFill>
              </a:rPr>
              <a:t>Родители возлагают вину на своих неразумных детей и думают, что они непослушны, недисциплинированны</a:t>
            </a:r>
            <a:r>
              <a:rPr lang="ru-RU" sz="2400" dirty="0">
                <a:solidFill>
                  <a:srgbClr val="FF0000"/>
                </a:solidFill>
              </a:rPr>
              <a:t>, что они вообще самые плохие дети на свете, в то время как </a:t>
            </a:r>
            <a:r>
              <a:rPr lang="ru-RU" sz="2800" b="1" dirty="0">
                <a:solidFill>
                  <a:srgbClr val="FF0000"/>
                </a:solidFill>
              </a:rPr>
              <a:t>причина беспокойства заключается в них самих. </a:t>
            </a:r>
            <a:r>
              <a:rPr lang="ru-RU" sz="2400" dirty="0">
                <a:solidFill>
                  <a:srgbClr val="FF0000"/>
                </a:solidFill>
              </a:rPr>
              <a:t>Бог требует от родителей самообладания. Отцы и матери должны сознавать, что, становясь нетерпеливыми и раздражительными, они заставляют страдать окружающих. </a:t>
            </a:r>
            <a:r>
              <a:rPr lang="ru-RU" sz="2800" b="1" dirty="0">
                <a:solidFill>
                  <a:srgbClr val="FF0000"/>
                </a:solidFill>
              </a:rPr>
              <a:t>На детей влияет проявляемый родителями дух, и если они в свою очередь поступают так же, зло </a:t>
            </a:r>
            <a:r>
              <a:rPr lang="ru-RU" sz="2800" b="1" dirty="0" smtClean="0">
                <a:solidFill>
                  <a:srgbClr val="FF0000"/>
                </a:solidFill>
              </a:rPr>
              <a:t>возрастает«».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44 глава «Воспитание детей» </a:t>
            </a:r>
            <a:r>
              <a:rPr lang="ru-RU" sz="2400" dirty="0" err="1" smtClean="0">
                <a:solidFill>
                  <a:srgbClr val="FF0000"/>
                </a:solidFill>
              </a:rPr>
              <a:t>Е.Уайт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81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74168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«Никогда </a:t>
            </a:r>
            <a:r>
              <a:rPr lang="ru-RU" sz="3200" b="1" dirty="0">
                <a:solidFill>
                  <a:srgbClr val="FF0000"/>
                </a:solidFill>
              </a:rPr>
              <a:t>не теряйте контроль над собой</a:t>
            </a:r>
            <a:r>
              <a:rPr lang="ru-RU" sz="2800" dirty="0">
                <a:solidFill>
                  <a:srgbClr val="FF0000"/>
                </a:solidFill>
              </a:rPr>
              <a:t>. - Мы никогда не должны терять самообладания. Будем всегда подражать Христу, Образцу совершенства. </a:t>
            </a:r>
            <a:r>
              <a:rPr lang="ru-RU" sz="2800" b="1" dirty="0">
                <a:solidFill>
                  <a:srgbClr val="FF0000"/>
                </a:solidFill>
              </a:rPr>
              <a:t>Грешно говорить нетерпеливым, раздражительным тоном или испытывать гнев - пусть даже не высказанный. </a:t>
            </a:r>
            <a:r>
              <a:rPr lang="ru-RU" sz="2800" dirty="0">
                <a:solidFill>
                  <a:srgbClr val="FF0000"/>
                </a:solidFill>
              </a:rPr>
              <a:t>Мы должны жить достойно, представляя Христа в правильном свете. </a:t>
            </a:r>
            <a:r>
              <a:rPr lang="ru-RU" sz="2800" b="1" dirty="0">
                <a:solidFill>
                  <a:srgbClr val="FF0000"/>
                </a:solidFill>
              </a:rPr>
              <a:t>Произносить гневные слова - это все равно, что бить кремнем о кремень: от искр непременно воспламенятся яростные </a:t>
            </a:r>
            <a:r>
              <a:rPr lang="ru-RU" sz="2800" b="1" dirty="0" smtClean="0">
                <a:solidFill>
                  <a:srgbClr val="FF0000"/>
                </a:solidFill>
              </a:rPr>
              <a:t>чувства».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13 глава «Воспитание детей» </a:t>
            </a:r>
            <a:r>
              <a:rPr lang="ru-RU" sz="2800" dirty="0" err="1" smtClean="0">
                <a:solidFill>
                  <a:srgbClr val="FF0000"/>
                </a:solidFill>
              </a:rPr>
              <a:t>Е.Уайт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8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32656"/>
            <a:ext cx="77048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Что же делать?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Учить/убеждать/молиться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«Вначале </a:t>
            </a:r>
            <a:r>
              <a:rPr lang="ru-RU" sz="2800" dirty="0">
                <a:solidFill>
                  <a:srgbClr val="FF0000"/>
                </a:solidFill>
              </a:rPr>
              <a:t>используйте убеждение и молитву. - Вначале </a:t>
            </a:r>
            <a:r>
              <a:rPr lang="ru-RU" sz="2800" b="1" dirty="0">
                <a:solidFill>
                  <a:srgbClr val="FF0000"/>
                </a:solidFill>
              </a:rPr>
              <a:t>убедите ваших детей, ясно укажите им на их неправоту и дайте понять, что они согрешили не только против вас, но и против Бога. </a:t>
            </a:r>
            <a:r>
              <a:rPr lang="ru-RU" sz="2800" dirty="0">
                <a:solidFill>
                  <a:srgbClr val="FF0000"/>
                </a:solidFill>
              </a:rPr>
              <a:t>С сердцем, полным сострадания и печали к вашим заблуждающимся детям, </a:t>
            </a:r>
            <a:r>
              <a:rPr lang="ru-RU" sz="2800" b="1" dirty="0">
                <a:solidFill>
                  <a:srgbClr val="FF0000"/>
                </a:solidFill>
              </a:rPr>
              <a:t>молитесь с ними, прежде чем их исправлять. </a:t>
            </a:r>
            <a:r>
              <a:rPr lang="ru-RU" sz="2800" dirty="0">
                <a:solidFill>
                  <a:srgbClr val="FF0000"/>
                </a:solidFill>
              </a:rPr>
              <a:t>Тогда они увидят, что вы наказываете их не потому, что они причинили вам [253] беспокойство и вы хотите сорвать на них свое недовольство, а из чувства долга, и они будут любить и уважать </a:t>
            </a:r>
            <a:r>
              <a:rPr lang="ru-RU" sz="2800" dirty="0" smtClean="0">
                <a:solidFill>
                  <a:srgbClr val="FF0000"/>
                </a:solidFill>
              </a:rPr>
              <a:t>вас27».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44 глава «Воспитание детей» </a:t>
            </a:r>
            <a:r>
              <a:rPr lang="ru-RU" sz="2800" dirty="0" err="1" smtClean="0">
                <a:solidFill>
                  <a:srgbClr val="FF0000"/>
                </a:solidFill>
              </a:rPr>
              <a:t>Е.Уайт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91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058" y="404664"/>
            <a:ext cx="736634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Успокойтесь/помолитесь/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</a:rPr>
              <a:t>			дисциплинируйте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«Когда </a:t>
            </a:r>
            <a:r>
              <a:rPr lang="ru-RU" sz="2400" dirty="0">
                <a:solidFill>
                  <a:srgbClr val="FF0000"/>
                </a:solidFill>
              </a:rPr>
              <a:t>я чувствовала себя раздраженной и была близка к тому, чтобы высказать слова, за которые мне впоследствии стало бы стыдно, </a:t>
            </a:r>
            <a:r>
              <a:rPr lang="ru-RU" sz="2400" b="1" dirty="0">
                <a:solidFill>
                  <a:srgbClr val="FF0000"/>
                </a:solidFill>
              </a:rPr>
              <a:t>я замолкала, выходила из [255] комнаты и просила Бога дать мне терпение для воспитания детей</a:t>
            </a:r>
            <a:r>
              <a:rPr lang="ru-RU" sz="2400" dirty="0">
                <a:solidFill>
                  <a:srgbClr val="FF0000"/>
                </a:solidFill>
              </a:rPr>
              <a:t>. Затем я </a:t>
            </a:r>
            <a:r>
              <a:rPr lang="ru-RU" sz="2400" b="1" dirty="0">
                <a:solidFill>
                  <a:srgbClr val="FF0000"/>
                </a:solidFill>
              </a:rPr>
              <a:t>возвращалась, говорила с ними и внушала</a:t>
            </a:r>
            <a:r>
              <a:rPr lang="ru-RU" sz="2400" dirty="0">
                <a:solidFill>
                  <a:srgbClr val="FF0000"/>
                </a:solidFill>
              </a:rPr>
              <a:t>, что они не должны вновь плохо себя вести. Мы можем занять такую позицию, которая не спровоцирует у детей гнев. Мы должны </a:t>
            </a:r>
            <a:r>
              <a:rPr lang="ru-RU" sz="2400" b="1" dirty="0">
                <a:solidFill>
                  <a:srgbClr val="FF0000"/>
                </a:solidFill>
              </a:rPr>
              <a:t>разговаривать с ними по-доброму, терпеливо, все время помня, какими своенравными были мы и как мы хотим, чтобы наш Небесный Отец обращался с нами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44 </a:t>
            </a:r>
            <a:r>
              <a:rPr lang="ru-RU" sz="2400" dirty="0" smtClean="0">
                <a:solidFill>
                  <a:srgbClr val="FF0000"/>
                </a:solidFill>
              </a:rPr>
              <a:t>глава «</a:t>
            </a:r>
            <a:r>
              <a:rPr lang="ru-RU" sz="2400" dirty="0">
                <a:solidFill>
                  <a:srgbClr val="FF0000"/>
                </a:solidFill>
              </a:rPr>
              <a:t>Воспитание детей» </a:t>
            </a:r>
            <a:r>
              <a:rPr lang="ru-RU" sz="2400" dirty="0" err="1">
                <a:solidFill>
                  <a:srgbClr val="FF0000"/>
                </a:solidFill>
              </a:rPr>
              <a:t>Е.Уайт</a:t>
            </a:r>
            <a:endParaRPr lang="ru-RU" sz="2400" dirty="0">
              <a:solidFill>
                <a:srgbClr val="FF0000"/>
              </a:solidFill>
            </a:endParaRPr>
          </a:p>
          <a:p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30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052736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КРИК – это…</a:t>
            </a:r>
          </a:p>
          <a:p>
            <a:endParaRPr lang="ru-RU" sz="2800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FF0000"/>
                </a:solidFill>
              </a:rPr>
              <a:t>Громкий</a:t>
            </a:r>
            <a:r>
              <a:rPr lang="ru-RU" sz="2800" dirty="0">
                <a:solidFill>
                  <a:srgbClr val="FF0000"/>
                </a:solidFill>
              </a:rPr>
              <a:t>, резкий звук голоса, громкое восклицание. 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2</a:t>
            </a:r>
            <a:r>
              <a:rPr lang="ru-RU" sz="2800" dirty="0">
                <a:solidFill>
                  <a:srgbClr val="FF0000"/>
                </a:solidFill>
              </a:rPr>
              <a:t>. </a:t>
            </a:r>
            <a:r>
              <a:rPr lang="ru-RU" sz="2800" dirty="0" smtClean="0">
                <a:solidFill>
                  <a:srgbClr val="FF0000"/>
                </a:solidFill>
              </a:rPr>
              <a:t>  Упреки</a:t>
            </a:r>
            <a:r>
              <a:rPr lang="ru-RU" sz="2800" dirty="0">
                <a:solidFill>
                  <a:srgbClr val="FF0000"/>
                </a:solidFill>
              </a:rPr>
              <a:t>, нападки в повышенном тоне.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3. </a:t>
            </a:r>
            <a:r>
              <a:rPr lang="ru-RU" sz="2800" dirty="0" smtClean="0">
                <a:solidFill>
                  <a:srgbClr val="FF0000"/>
                </a:solidFill>
              </a:rPr>
              <a:t>  Выражение </a:t>
            </a:r>
            <a:r>
              <a:rPr lang="ru-RU" sz="2800" dirty="0">
                <a:solidFill>
                  <a:srgbClr val="FF0000"/>
                </a:solidFill>
              </a:rPr>
              <a:t>сильного чувства, переживания. </a:t>
            </a:r>
          </a:p>
          <a:p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124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7687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Твердость/ободрение/любовь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«Будьте </a:t>
            </a:r>
            <a:r>
              <a:rPr lang="ru-RU" sz="3200" dirty="0">
                <a:solidFill>
                  <a:srgbClr val="FF0000"/>
                </a:solidFill>
              </a:rPr>
              <a:t>приятными в обращении, никогда не говорите громким раздраженным тоном. Обуздывая [261] и дисциплинируя ваших детей, будьте </a:t>
            </a:r>
            <a:r>
              <a:rPr lang="ru-RU" sz="3200" b="1" dirty="0">
                <a:solidFill>
                  <a:srgbClr val="FF0000"/>
                </a:solidFill>
              </a:rPr>
              <a:t>тверды, но добры</a:t>
            </a:r>
            <a:r>
              <a:rPr lang="ru-RU" sz="3200" dirty="0">
                <a:solidFill>
                  <a:srgbClr val="FF0000"/>
                </a:solidFill>
              </a:rPr>
              <a:t>. Как членов единого семейства </a:t>
            </a:r>
            <a:r>
              <a:rPr lang="ru-RU" sz="3200" b="1" dirty="0">
                <a:solidFill>
                  <a:srgbClr val="FF0000"/>
                </a:solidFill>
              </a:rPr>
              <a:t>ободряйте их </a:t>
            </a:r>
            <a:r>
              <a:rPr lang="ru-RU" sz="3200" dirty="0">
                <a:solidFill>
                  <a:srgbClr val="FF0000"/>
                </a:solidFill>
              </a:rPr>
              <a:t>выполнять возложенный на них долг. </a:t>
            </a:r>
            <a:r>
              <a:rPr lang="ru-RU" sz="3200" b="1" dirty="0">
                <a:solidFill>
                  <a:srgbClr val="FF0000"/>
                </a:solidFill>
              </a:rPr>
              <a:t>Оцените по достоинству усилия</a:t>
            </a:r>
            <a:r>
              <a:rPr lang="ru-RU" sz="3200" dirty="0">
                <a:solidFill>
                  <a:srgbClr val="FF0000"/>
                </a:solidFill>
              </a:rPr>
              <a:t>, которые они прилагают, чтобы не поддаваться влечениям к </a:t>
            </a:r>
            <a:r>
              <a:rPr lang="ru-RU" sz="3200" dirty="0" smtClean="0">
                <a:solidFill>
                  <a:srgbClr val="FF0000"/>
                </a:solidFill>
              </a:rPr>
              <a:t>злу».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44 глава «Воспитание детей» </a:t>
            </a:r>
            <a:r>
              <a:rPr lang="ru-RU" sz="3200" dirty="0" err="1" smtClean="0">
                <a:solidFill>
                  <a:srgbClr val="FF0000"/>
                </a:solidFill>
              </a:rPr>
              <a:t>Е.Уайт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59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548680"/>
            <a:ext cx="691276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FF0000"/>
                </a:solidFill>
              </a:rPr>
              <a:t>Предотвращать непослушания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«В </a:t>
            </a:r>
            <a:r>
              <a:rPr lang="ru-RU" sz="3200" dirty="0">
                <a:solidFill>
                  <a:srgbClr val="FF0000"/>
                </a:solidFill>
              </a:rPr>
              <a:t>силе Господа родители должны подняться и осуществлять управление в своей семье. Им следует научиться твердо, но без раздражения и приступов гнева подавлять зло. Они </a:t>
            </a:r>
            <a:r>
              <a:rPr lang="ru-RU" sz="3200" b="1" dirty="0">
                <a:solidFill>
                  <a:srgbClr val="FF0000"/>
                </a:solidFill>
              </a:rPr>
              <a:t>не вправе оставлять своих детей в сомнении относительно того, что именно правильно, но обязаны ясно показать им верный путь и научить их ходить по </a:t>
            </a:r>
            <a:r>
              <a:rPr lang="ru-RU" sz="3200" b="1" dirty="0" smtClean="0">
                <a:solidFill>
                  <a:srgbClr val="FF0000"/>
                </a:solidFill>
              </a:rPr>
              <a:t>нему».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12 глава «Воспитание детей» </a:t>
            </a:r>
            <a:r>
              <a:rPr lang="ru-RU" sz="3200" dirty="0" err="1" smtClean="0">
                <a:solidFill>
                  <a:srgbClr val="FF0000"/>
                </a:solidFill>
              </a:rPr>
              <a:t>Е.Уайт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30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32656"/>
            <a:ext cx="698477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FF0000"/>
                </a:solidFill>
              </a:rPr>
              <a:t>Изучайте Слово Божие дома все вместе!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«В </a:t>
            </a:r>
            <a:r>
              <a:rPr lang="ru-RU" sz="2400" dirty="0">
                <a:solidFill>
                  <a:srgbClr val="FF0000"/>
                </a:solidFill>
              </a:rPr>
              <a:t>изучении Своего Слова Господь предлагает нам богатый пир. Питание Его Словом приносит много благ, представленных Им как Его плоть и кровь, Его Дух и жизнь. Через приобщение к Слову наша духовная [506] сила увеличивается, мы возрастаем в благодати и познании истины. Формируются и укрепляются привычки самообладания. </a:t>
            </a:r>
            <a:r>
              <a:rPr lang="ru-RU" sz="2400" b="1" dirty="0">
                <a:solidFill>
                  <a:srgbClr val="FF0000"/>
                </a:solidFill>
              </a:rPr>
              <a:t>Детские слабости - раздражительность, своенравность, эгоизм, резкие слова, необдуманные поступки - исчезают, а на их месте воцаряются благословенные качества христианской зрелости3.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Прекрасные </a:t>
            </a:r>
            <a:r>
              <a:rPr lang="ru-RU" sz="2400" dirty="0">
                <a:solidFill>
                  <a:srgbClr val="FF0000"/>
                </a:solidFill>
              </a:rPr>
              <a:t>поучения из библейских повествований и притч, чистые, простые наставления Слова Божьего - </a:t>
            </a:r>
            <a:r>
              <a:rPr lang="ru-RU" sz="2400" b="1" dirty="0">
                <a:solidFill>
                  <a:srgbClr val="FF0000"/>
                </a:solidFill>
              </a:rPr>
              <a:t>вот духовная пища для вас и ваших </a:t>
            </a:r>
            <a:r>
              <a:rPr lang="ru-RU" sz="2400" b="1" dirty="0" smtClean="0">
                <a:solidFill>
                  <a:srgbClr val="FF0000"/>
                </a:solidFill>
              </a:rPr>
              <a:t>детей».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77 глава «Воспитание детей» </a:t>
            </a:r>
            <a:r>
              <a:rPr lang="ru-RU" sz="2400" dirty="0" err="1" smtClean="0">
                <a:solidFill>
                  <a:srgbClr val="FF0000"/>
                </a:solidFill>
              </a:rPr>
              <a:t>Е.Уайт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8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6328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Если вы используете крик, возможно вы чувствуете: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Вину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Стыд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Раздражение </a:t>
            </a:r>
            <a:endParaRPr lang="ru-RU" sz="2800" dirty="0">
              <a:solidFill>
                <a:srgbClr val="FF0000"/>
              </a:solidFill>
            </a:endParaRPr>
          </a:p>
          <a:p>
            <a:r>
              <a:rPr lang="ru-RU" sz="3200" b="1" dirty="0" smtClean="0">
                <a:solidFill>
                  <a:srgbClr val="FF0000"/>
                </a:solidFill>
              </a:rPr>
              <a:t>Что может помочь: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Ищите истинную причину вашего раздражения и разберитесь с ним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Попросите прощение у Бога и простите себя за крик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Примите решение больше этого не делать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Попросите прощение у ребенка за крик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Читайте\молитесь\ищите </a:t>
            </a:r>
            <a:r>
              <a:rPr lang="ru-RU" sz="2800" dirty="0" err="1" smtClean="0">
                <a:solidFill>
                  <a:srgbClr val="FF0000"/>
                </a:solidFill>
              </a:rPr>
              <a:t>поддрежки</a:t>
            </a:r>
            <a:r>
              <a:rPr lang="ru-RU" sz="2800" dirty="0" smtClean="0">
                <a:solidFill>
                  <a:srgbClr val="FF0000"/>
                </a:solidFill>
              </a:rPr>
              <a:t> у Бога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Обратитесь за помощью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84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84887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Вспоминать себя в их возрасте!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</a:rPr>
              <a:t>Родителям </a:t>
            </a:r>
            <a:r>
              <a:rPr lang="ru-RU" sz="2400" b="1" dirty="0">
                <a:solidFill>
                  <a:srgbClr val="FF0000"/>
                </a:solidFill>
              </a:rPr>
              <a:t>не следует забывать свои детские годы, — как страстно они жаждали сочувствия и любви, какими несчастными чувствовали себя, когда взрослые ругали и наказывали их в порыве раздражения.</a:t>
            </a:r>
            <a:r>
              <a:rPr lang="ru-RU" sz="2400" dirty="0">
                <a:solidFill>
                  <a:srgbClr val="FF0000"/>
                </a:solidFill>
              </a:rPr>
              <a:t> Они должны возродить в душе свои детские ощущения и снизойти до уровня детского мышления, чтобы понять потребности детей. </a:t>
            </a:r>
            <a:r>
              <a:rPr lang="ru-RU" sz="2400" b="1" dirty="0" smtClean="0">
                <a:solidFill>
                  <a:srgbClr val="FF0000"/>
                </a:solidFill>
              </a:rPr>
              <a:t>Дети </a:t>
            </a:r>
            <a:r>
              <a:rPr lang="ru-RU" sz="2400" b="1" dirty="0">
                <a:solidFill>
                  <a:srgbClr val="FF0000"/>
                </a:solidFill>
              </a:rPr>
              <a:t>нуждаются в </a:t>
            </a:r>
            <a:r>
              <a:rPr lang="ru-RU" sz="2400" b="1" i="1" dirty="0">
                <a:solidFill>
                  <a:srgbClr val="FF0000"/>
                </a:solidFill>
              </a:rPr>
              <a:t>добрых, ободряющих словах</a:t>
            </a:r>
            <a:r>
              <a:rPr lang="ru-RU" sz="2400" b="1" dirty="0">
                <a:solidFill>
                  <a:srgbClr val="FF0000"/>
                </a:solidFill>
              </a:rPr>
              <a:t>. Как просто сказать сердечные, искренние слова, которые зажгут солнечный луч в сердцах малышей и помогут им забыть все беды!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Родители, любите своих детей: любите их в младенческие годы, любите их в детстве, любите их в юности. </a:t>
            </a:r>
            <a:r>
              <a:rPr lang="ru-RU" sz="2400" dirty="0">
                <a:solidFill>
                  <a:srgbClr val="FF0000"/>
                </a:solidFill>
              </a:rPr>
              <a:t>Не хмурьте брови в их присутствии, но всегда будьте </a:t>
            </a:r>
            <a:r>
              <a:rPr lang="ru-RU" sz="2400" dirty="0" smtClean="0">
                <a:solidFill>
                  <a:srgbClr val="FF0000"/>
                </a:solidFill>
              </a:rPr>
              <a:t>радостны».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Секреты счастливой жизни, 12 глава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20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будет </a:t>
            </a:r>
            <a:r>
              <a:rPr lang="ru-RU" sz="3200" b="1" dirty="0">
                <a:solidFill>
                  <a:srgbClr val="FF0000"/>
                </a:solidFill>
              </a:rPr>
              <a:t>происходить, когда вы перестанете кричать: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Дети </a:t>
            </a:r>
            <a:r>
              <a:rPr lang="ru-RU" sz="2400" dirty="0">
                <a:solidFill>
                  <a:srgbClr val="FF0000"/>
                </a:solidFill>
              </a:rPr>
              <a:t>будут чувствовать себя с вами в безопасности, и не будут бояться вас;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будут чувствовать, что вы держите всё под контролем, что вы более сильная и ответственная фигура, чем они;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научатся множеству способов реагирования в ситуациях, когда кто-то устал, злится, истощен и пр.;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научатся ответственности и привыкнут искать способы решения проблемы, а не только способы спуска эмоций для облегчения;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научатся тому, что для решения проблемы иногда бывает нужно поменять своё поведение, а не только переждать скандал;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будут слушать вас не только тогда, когда вы говорите на повышенных тонах; и в принципе, будут больше вас слушать;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Дети не будут кричать на других, в </a:t>
            </a:r>
            <a:r>
              <a:rPr lang="ru-RU" sz="2400" dirty="0" err="1">
                <a:solidFill>
                  <a:srgbClr val="FF0000"/>
                </a:solidFill>
              </a:rPr>
              <a:t>т.ч</a:t>
            </a:r>
            <a:r>
              <a:rPr lang="ru-RU" sz="2400" dirty="0">
                <a:solidFill>
                  <a:srgbClr val="FF0000"/>
                </a:solidFill>
              </a:rPr>
              <a:t>. потом на своих детей.</a:t>
            </a:r>
          </a:p>
        </p:txBody>
      </p:sp>
    </p:spTree>
    <p:extLst>
      <p:ext uri="{BB962C8B-B14F-4D97-AF65-F5344CB8AC3E}">
        <p14:creationId xmlns:p14="http://schemas.microsoft.com/office/powerpoint/2010/main" val="2577792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Пс.126:3 Вот наследие от </a:t>
            </a:r>
            <a:r>
              <a:rPr lang="ru-RU" sz="3600" b="1" dirty="0" smtClean="0">
                <a:solidFill>
                  <a:srgbClr val="FF0000"/>
                </a:solidFill>
              </a:rPr>
              <a:t>Господа</a:t>
            </a:r>
            <a:r>
              <a:rPr lang="ru-RU" sz="3600" b="1" dirty="0">
                <a:solidFill>
                  <a:srgbClr val="FF0000"/>
                </a:solidFill>
              </a:rPr>
              <a:t>: дети; награда от Него </a:t>
            </a:r>
            <a:r>
              <a:rPr lang="ru-RU" sz="3600" b="1" dirty="0" smtClean="0">
                <a:solidFill>
                  <a:srgbClr val="FF0000"/>
                </a:solidFill>
              </a:rPr>
              <a:t>-плод </a:t>
            </a:r>
            <a:r>
              <a:rPr lang="ru-RU" sz="3600" b="1" dirty="0">
                <a:solidFill>
                  <a:srgbClr val="FF0000"/>
                </a:solidFill>
              </a:rPr>
              <a:t>чрева.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9144000" cy="36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70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14935"/>
            <a:ext cx="4709691" cy="67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4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8"/>
            <a:ext cx="69847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Крик </a:t>
            </a:r>
            <a:r>
              <a:rPr lang="ru-RU" sz="2400" b="1" dirty="0">
                <a:solidFill>
                  <a:srgbClr val="FF0000"/>
                </a:solidFill>
              </a:rPr>
              <a:t>- психологическое насилие</a:t>
            </a:r>
            <a:r>
              <a:rPr lang="ru-RU" sz="2400" dirty="0">
                <a:solidFill>
                  <a:srgbClr val="FF0000"/>
                </a:solidFill>
              </a:rPr>
              <a:t>, которое наносит серьёзный удар по неокрепшей детской психике. Ещё хуже, если крик сопровождается унижением ребёнка. </a:t>
            </a:r>
            <a:r>
              <a:rPr lang="ru-RU" sz="2400" b="1" dirty="0">
                <a:solidFill>
                  <a:srgbClr val="FF0000"/>
                </a:solidFill>
              </a:rPr>
              <a:t>Родители для детей - главный авторитет, оскорбления он воспринимает как утверждение и в дальнейшем начинает вести себя в соответствии с этой «программой». </a:t>
            </a:r>
            <a:r>
              <a:rPr lang="ru-RU" sz="2400" dirty="0">
                <a:solidFill>
                  <a:srgbClr val="FF0000"/>
                </a:solidFill>
              </a:rPr>
              <a:t>Ребёнок родителей, которые воспитывают криком, </a:t>
            </a:r>
            <a:r>
              <a:rPr lang="ru-RU" sz="2400" b="1" dirty="0">
                <a:solidFill>
                  <a:srgbClr val="FF0000"/>
                </a:solidFill>
              </a:rPr>
              <a:t>живёт в состоянии хронического стресса.</a:t>
            </a:r>
            <a:r>
              <a:rPr lang="ru-RU" sz="2400" dirty="0">
                <a:solidFill>
                  <a:srgbClr val="FF0000"/>
                </a:solidFill>
              </a:rPr>
              <a:t> Защитной реакцией организма </a:t>
            </a:r>
            <a:r>
              <a:rPr lang="ru-RU" sz="2400" b="1" dirty="0">
                <a:solidFill>
                  <a:srgbClr val="FF0000"/>
                </a:solidFill>
              </a:rPr>
              <a:t>могут стать частые болезни, нарушение обмена веществ, неврозы и агрессия</a:t>
            </a:r>
            <a:r>
              <a:rPr lang="ru-RU" sz="2400" dirty="0">
                <a:solidFill>
                  <a:srgbClr val="FF0000"/>
                </a:solidFill>
              </a:rPr>
              <a:t>. Помимо этого ребёнок </a:t>
            </a:r>
            <a:r>
              <a:rPr lang="ru-RU" sz="2400" b="1" dirty="0">
                <a:solidFill>
                  <a:srgbClr val="FF0000"/>
                </a:solidFill>
              </a:rPr>
              <a:t>усвоит вашу манеру поведения и, повзрослев, так же будет общаться не только с окружающими, но и с вами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>
                <a:solidFill>
                  <a:srgbClr val="FF0000"/>
                </a:solidFill>
              </a:rPr>
              <a:t> Светлана Шишкова, </a:t>
            </a:r>
            <a:r>
              <a:rPr lang="ru-RU" sz="2400" dirty="0" err="1">
                <a:solidFill>
                  <a:srgbClr val="FF0000"/>
                </a:solidFill>
              </a:rPr>
              <a:t>нейропсихолог</a:t>
            </a:r>
            <a:r>
              <a:rPr lang="ru-RU" sz="2400" dirty="0">
                <a:solidFill>
                  <a:srgbClr val="FF0000"/>
                </a:solidFill>
              </a:rPr>
              <a:t>, кандидат психологических </a:t>
            </a:r>
            <a:r>
              <a:rPr lang="ru-RU" sz="2400" dirty="0" smtClean="0">
                <a:solidFill>
                  <a:srgbClr val="FF0000"/>
                </a:solidFill>
              </a:rPr>
              <a:t>наук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764704"/>
            <a:ext cx="69847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«Родители</a:t>
            </a:r>
            <a:r>
              <a:rPr lang="ru-RU" sz="3600" b="1" dirty="0">
                <a:solidFill>
                  <a:srgbClr val="FF0000"/>
                </a:solidFill>
              </a:rPr>
              <a:t>, помните</a:t>
            </a:r>
            <a:r>
              <a:rPr lang="ru-RU" sz="2800" dirty="0">
                <a:solidFill>
                  <a:srgbClr val="FF0000"/>
                </a:solidFill>
              </a:rPr>
              <a:t>, что </a:t>
            </a:r>
            <a:r>
              <a:rPr lang="ru-RU" sz="2800" b="1" dirty="0">
                <a:solidFill>
                  <a:srgbClr val="FF0000"/>
                </a:solidFill>
              </a:rPr>
              <a:t>ваш дом - это школа, в которой дети готовятся к небесным обителям. </a:t>
            </a:r>
            <a:r>
              <a:rPr lang="ru-RU" sz="2800" dirty="0">
                <a:solidFill>
                  <a:srgbClr val="FF0000"/>
                </a:solidFill>
              </a:rPr>
              <a:t>Отказывайте им в чем угодно, только не в воспитании, ибо они должны получить его в ранние годы. </a:t>
            </a:r>
            <a:r>
              <a:rPr lang="ru-RU" sz="2800" b="1" dirty="0">
                <a:solidFill>
                  <a:srgbClr val="FF0000"/>
                </a:solidFill>
              </a:rPr>
              <a:t>Не позволяйте себе ни слова раздражения. </a:t>
            </a:r>
            <a:r>
              <a:rPr lang="ru-RU" sz="2800" dirty="0">
                <a:solidFill>
                  <a:srgbClr val="FF0000"/>
                </a:solidFill>
              </a:rPr>
              <a:t>Учите ваших детей быть добрыми, терпеливыми </a:t>
            </a:r>
            <a:r>
              <a:rPr lang="ru-RU" sz="2800" dirty="0" smtClean="0">
                <a:solidFill>
                  <a:srgbClr val="FF0000"/>
                </a:solidFill>
              </a:rPr>
              <a:t>и </a:t>
            </a:r>
            <a:r>
              <a:rPr lang="ru-RU" sz="2800" dirty="0">
                <a:solidFill>
                  <a:srgbClr val="FF0000"/>
                </a:solidFill>
              </a:rPr>
              <a:t>внимательными к ближним. Таким образом вы приготовите их к более высокому, духовному </a:t>
            </a:r>
            <a:r>
              <a:rPr lang="ru-RU" sz="2800" dirty="0" smtClean="0">
                <a:solidFill>
                  <a:srgbClr val="FF0000"/>
                </a:solidFill>
              </a:rPr>
              <a:t>служению».</a:t>
            </a:r>
          </a:p>
          <a:p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i="1" dirty="0" smtClean="0">
                <a:solidFill>
                  <a:srgbClr val="FF0000"/>
                </a:solidFill>
              </a:rPr>
              <a:t>1 глава «Воспитание детей» Е. Уайт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2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7768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Первые впечатления редко забываются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«Совсем </a:t>
            </a:r>
            <a:r>
              <a:rPr lang="ru-RU" sz="3200" dirty="0">
                <a:solidFill>
                  <a:srgbClr val="FF0000"/>
                </a:solidFill>
              </a:rPr>
              <a:t>маленькие дети и дети постарше </a:t>
            </a:r>
            <a:r>
              <a:rPr lang="ru-RU" sz="3200" b="1" i="1" dirty="0">
                <a:solidFill>
                  <a:srgbClr val="FF0000"/>
                </a:solidFill>
              </a:rPr>
              <a:t>не должны слышать от отца, матери </a:t>
            </a:r>
            <a:r>
              <a:rPr lang="ru-RU" sz="3200" dirty="0">
                <a:solidFill>
                  <a:srgbClr val="FF0000"/>
                </a:solidFill>
              </a:rPr>
              <a:t>или других членов семьи </a:t>
            </a:r>
            <a:r>
              <a:rPr lang="ru-RU" sz="3200" b="1" dirty="0">
                <a:solidFill>
                  <a:srgbClr val="FF0000"/>
                </a:solidFill>
              </a:rPr>
              <a:t>ни одного раздражительного слова</a:t>
            </a:r>
            <a:r>
              <a:rPr lang="ru-RU" sz="3200" dirty="0">
                <a:solidFill>
                  <a:srgbClr val="FF0000"/>
                </a:solidFill>
              </a:rPr>
              <a:t>, потому что </a:t>
            </a:r>
            <a:r>
              <a:rPr lang="ru-RU" sz="3200" b="1" dirty="0">
                <a:solidFill>
                  <a:srgbClr val="FF0000"/>
                </a:solidFill>
              </a:rPr>
              <a:t>дети очень впечатлительны в раннем возрасте</a:t>
            </a:r>
            <a:r>
              <a:rPr lang="ru-RU" sz="3200" dirty="0">
                <a:solidFill>
                  <a:srgbClr val="FF0000"/>
                </a:solidFill>
              </a:rPr>
              <a:t>, и какими родители делают их сегодня, такими они станут завтра, послезавтра и в дальнейшем. </a:t>
            </a:r>
            <a:r>
              <a:rPr lang="ru-RU" sz="3200" b="1" dirty="0">
                <a:solidFill>
                  <a:srgbClr val="FF0000"/>
                </a:solidFill>
              </a:rPr>
              <a:t>Первые уроки, воспринятые людьми в детстве, редко </a:t>
            </a:r>
            <a:r>
              <a:rPr lang="ru-RU" sz="3200" b="1" dirty="0" smtClean="0">
                <a:solidFill>
                  <a:srgbClr val="FF0000"/>
                </a:solidFill>
              </a:rPr>
              <a:t>забываются»...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36 глава «Воспитание детей» </a:t>
            </a:r>
            <a:r>
              <a:rPr lang="ru-RU" sz="3200" dirty="0" err="1" smtClean="0">
                <a:solidFill>
                  <a:srgbClr val="FF0000"/>
                </a:solidFill>
              </a:rPr>
              <a:t>Е.Уайт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0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64087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Мальчики </a:t>
            </a:r>
            <a:r>
              <a:rPr lang="ru-RU" sz="2800" dirty="0">
                <a:solidFill>
                  <a:srgbClr val="FF0000"/>
                </a:solidFill>
              </a:rPr>
              <a:t>должны учиться выдержке, мужественности и терпению своих отцов. </a:t>
            </a:r>
            <a:r>
              <a:rPr lang="ru-RU" sz="2800" b="1" dirty="0">
                <a:solidFill>
                  <a:srgbClr val="FF0000"/>
                </a:solidFill>
              </a:rPr>
              <a:t>Если отец будет сохранять спокойствие </a:t>
            </a:r>
            <a:r>
              <a:rPr lang="ru-RU" sz="2800" dirty="0">
                <a:solidFill>
                  <a:srgbClr val="FF0000"/>
                </a:solidFill>
              </a:rPr>
              <a:t>и хладнокровие в любой ситуации, то и сын будет перенимать его поведение и </a:t>
            </a:r>
            <a:r>
              <a:rPr lang="ru-RU" sz="2800" b="1" dirty="0">
                <a:solidFill>
                  <a:srgbClr val="FF0000"/>
                </a:solidFill>
              </a:rPr>
              <a:t>вырастет таким же достойным человеком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616403"/>
            <a:ext cx="6948264" cy="312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267" y="418609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Не повышайте голос на девочку</a:t>
            </a:r>
            <a:r>
              <a:rPr lang="ru-RU" sz="2800" dirty="0">
                <a:solidFill>
                  <a:srgbClr val="FF0000"/>
                </a:solidFill>
              </a:rPr>
              <a:t>, чтобы она не стала в будущем агрессивным, закомплексованным, неуверенным человеком. </a:t>
            </a:r>
            <a:r>
              <a:rPr lang="ru-RU" sz="2800" b="1" dirty="0">
                <a:solidFill>
                  <a:srgbClr val="FF0000"/>
                </a:solidFill>
              </a:rPr>
              <a:t>Девочке особенно нужны ласка, похвала, участие в ее жизненных проблемах.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096265"/>
            <a:ext cx="5565998" cy="369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332656"/>
            <a:ext cx="7200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В каких случаях мы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повышаем голос?</a:t>
            </a:r>
          </a:p>
          <a:p>
            <a:endParaRPr lang="ru-RU" sz="3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Ребенок не слушается\Плохо учится\обижает\и т.д.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Ставит под сомнение наш авторитет как родителя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Мы и так на взводе, а тут ребенок попадает «под горячую руку»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</a:rPr>
              <a:t>Не соответствует нашим представлениям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23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7768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«Не </a:t>
            </a:r>
            <a:r>
              <a:rPr lang="ru-RU" sz="2400" b="1" dirty="0">
                <a:solidFill>
                  <a:srgbClr val="FF0000"/>
                </a:solidFill>
              </a:rPr>
              <a:t>позволяйте, чтобы трудности и повседневные заботы омрачали вашу жизнь</a:t>
            </a:r>
            <a:r>
              <a:rPr lang="ru-RU" sz="2400" dirty="0">
                <a:solidFill>
                  <a:srgbClr val="FF0000"/>
                </a:solidFill>
              </a:rPr>
              <a:t>. Всегда найдется что-то, что будет сердить и раздражать вас. Наша жизнь такова, какой мы ее делаем, и мы обретаем то, к чему стремимся. Если мы видим в жизни только печали и тревоги, если склонны преувеличивать незначительные трудности, то мы столкнемся со множеством проблем, о которых будем без конца думать и говорить. Не стоит предаваться размышлениям о скорбном и неприятном. Эмоциональная угнетенность приносит большой вред здоровью. Горе и страх не помогут исправить зло. </a:t>
            </a:r>
            <a:r>
              <a:rPr lang="ru-RU" sz="2400" b="1" dirty="0">
                <a:solidFill>
                  <a:srgbClr val="FF0000"/>
                </a:solidFill>
              </a:rPr>
              <a:t>Но если мы больше обращаем внимание на светлую сторону жизни, то в достаточной степени обретем то, что сделает нас радостными и счастливыми. «Веселое сердце благотворно, как </a:t>
            </a:r>
            <a:r>
              <a:rPr lang="ru-RU" sz="2400" b="1" dirty="0" err="1">
                <a:solidFill>
                  <a:srgbClr val="FF0000"/>
                </a:solidFill>
              </a:rPr>
              <a:t>врачевство</a:t>
            </a:r>
            <a:r>
              <a:rPr lang="ru-RU" sz="2400" b="1" dirty="0">
                <a:solidFill>
                  <a:srgbClr val="FF0000"/>
                </a:solidFill>
              </a:rPr>
              <a:t>, а унылый дух сушит кости» </a:t>
            </a:r>
            <a:r>
              <a:rPr lang="ru-RU" sz="2400" dirty="0">
                <a:solidFill>
                  <a:srgbClr val="FF0000"/>
                </a:solidFill>
              </a:rPr>
              <a:t>(Притч. 17:22</a:t>
            </a:r>
            <a:r>
              <a:rPr lang="ru-RU" sz="2400" dirty="0" smtClean="0">
                <a:solidFill>
                  <a:srgbClr val="FF0000"/>
                </a:solidFill>
              </a:rPr>
              <a:t>)».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34 глава, «Секреты счастливой семьи» Е. Уайт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161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1856</Words>
  <Application>Microsoft Office PowerPoint</Application>
  <PresentationFormat>Экран (4:3)</PresentationFormat>
  <Paragraphs>114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</dc:creator>
  <cp:lastModifiedBy>Татьяна Сахарова</cp:lastModifiedBy>
  <cp:revision>63</cp:revision>
  <dcterms:created xsi:type="dcterms:W3CDTF">2018-03-21T06:46:59Z</dcterms:created>
  <dcterms:modified xsi:type="dcterms:W3CDTF">2018-11-05T12:20:40Z</dcterms:modified>
</cp:coreProperties>
</file>