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6" r:id="rId3"/>
    <p:sldId id="275" r:id="rId4"/>
    <p:sldId id="264" r:id="rId5"/>
    <p:sldId id="259" r:id="rId6"/>
    <p:sldId id="277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014" autoAdjust="0"/>
  </p:normalViewPr>
  <p:slideViewPr>
    <p:cSldViewPr snapToGrid="0">
      <p:cViewPr varScale="1">
        <p:scale>
          <a:sx n="77" d="100"/>
          <a:sy n="77" d="100"/>
        </p:scale>
        <p:origin x="88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C3DB03-9F15-4FCF-BEAD-423D31B1FA77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946D5B-B257-475A-BBD0-E4C37406B6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536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Если вам кажется, что ребёнку пора научиться делать уроки без напоминаний, ведь это его зона ответственности, недостаточно сказать «Так! С сегодняшнего дня я тебе не напоминаю про уроки, следи за этим сам». Лучше начать с малого: предложите следить за временем, когда ему следует приступать к домашнему заданию, обсуждайте трудности, помогайте находить решения.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946D5B-B257-475A-BBD0-E4C37406B66A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749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BB30E0-52F4-41D8-B362-2E8B82B06E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DCB87BA-9361-4B2E-86FB-200703A3D0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C7DEA1D-4C68-44FE-AA2D-356773D84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C71AE-647E-400F-83A1-F8F4728AB7F6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E5744C3-5D1A-4680-8D5C-1D52B3E54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CD13C1B-B7B0-4865-81C1-E08715F5E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8C85-5665-4F24-8698-DB019990AE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680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D596DD-12CA-4155-A6D5-1EC16DD97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2F96DFA-B1DC-4568-816B-DF8D38178F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0FC559-BA99-4DAD-8E74-BAFD7751F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C71AE-647E-400F-83A1-F8F4728AB7F6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BE3BC1A-1F6F-4D75-B24D-0990CA81E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E8F8A9-994F-4A58-81D4-0B94D5006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8C85-5665-4F24-8698-DB019990AE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6710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A2FFA42-A693-4DF2-9B6D-20F9FAF1E8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B78EC70-D725-47A8-93F3-0A16F0065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277BD7-1B0B-4E61-9FC2-ED75DC168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C71AE-647E-400F-83A1-F8F4728AB7F6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8CD061B-E27E-4A5E-B0EE-80D5BDDA1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4AB1AC-F2A7-478E-856E-1CB91D249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8C85-5665-4F24-8698-DB019990AE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0798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62EDA5-FBC4-42FA-A30E-839B781FF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456F9F-3374-4791-A119-99F247079D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F4F987B-2DDE-42AF-AAEC-5A3A24D4C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C71AE-647E-400F-83A1-F8F4728AB7F6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7E7E95-9FC6-4BE9-BC33-9A9450604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5BFE6A-1F14-4D80-B0FA-7E8BBA372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8C85-5665-4F24-8698-DB019990AE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595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4D2A8E-412B-4FB8-961D-9490886E6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2C7FD92-A332-4285-9249-E673916D1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249E89-2648-4278-8C05-7087FFF8B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C71AE-647E-400F-83A1-F8F4728AB7F6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212213-6279-4E81-8F69-A5B200CE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ECF1B5-DA49-479C-9D6F-568F5394E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8C85-5665-4F24-8698-DB019990AE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8012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16E799-CDFD-4785-993B-225830C57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EEF2AA-3A13-4C57-BA4E-84A2E603D3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0ECD980-E44D-4F61-96E6-35EEF242D7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8BD4995-A5E6-47A9-88A6-09FABD2D8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C71AE-647E-400F-83A1-F8F4728AB7F6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8D2518B-4E5A-48EF-9D2E-689FF48E6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C9A6D5A-8C7B-4102-BF2C-41E2AA5E4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8C85-5665-4F24-8698-DB019990AE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215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DF1128-292C-41E7-8672-D018D79C9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C8687E2-0493-46AB-8613-A7E32EFCE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AB50ECA-01C1-4CEF-BB77-B5E0508A8D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3034B05-5136-4126-8A0E-532525EC7D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F1EAD10-B4CA-449D-B65D-750D925FDC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ABC7A5F-577D-4EEB-9A7E-0DE9FCEA6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C71AE-647E-400F-83A1-F8F4728AB7F6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ED43C68-DE97-4E8C-AE81-31AE45B8A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7574896-5B5D-4B03-A03B-AC531364A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8C85-5665-4F24-8698-DB019990AE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115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BA5EF7-1BDC-47D0-9A87-1898FEA0E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7975B43-1ECC-4849-A45B-3BE76B1C8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C71AE-647E-400F-83A1-F8F4728AB7F6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EDAD072-7714-4113-AA10-D296D7839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F1EC4CA-71BE-4FA3-86B4-296663C9F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8C85-5665-4F24-8698-DB019990AE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1738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41BEF61-AB7F-4A7C-B066-2DAB4E902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C71AE-647E-400F-83A1-F8F4728AB7F6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2CB8481-835A-4204-A728-B3A207D9B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5993219-717A-4BC7-82C3-3173E104E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8C85-5665-4F24-8698-DB019990AE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226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7ADA0D-71B9-4A28-92C7-29F885455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6FF7D3-2731-429E-A4BC-5BF4BA051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EE18A6D-F899-4988-ADE1-014531C01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1EBD007-5BE9-42B3-93D1-873060ABE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C71AE-647E-400F-83A1-F8F4728AB7F6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04C4EF1-C7B2-4665-B095-CB87A9292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82902E0-78AC-4650-8AB7-1F3BB0090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8C85-5665-4F24-8698-DB019990AE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7802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2DA2C2-D5AF-445C-BCC9-A08D9F86C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12D2703-DB45-48B8-B609-BF28621F26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5D3826C-51D0-4CA7-AE60-4B4BADE292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1481CB1-A78F-44FD-B9D3-6D2FF5CC8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C71AE-647E-400F-83A1-F8F4728AB7F6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895CC97-069A-480A-B5A8-5AAD36AC8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66ECD15-C5E3-4315-A264-C71FDFC43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8C85-5665-4F24-8698-DB019990AE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9998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1FC6A8-16E0-425E-B16C-937500E6C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9DE49BB-97C5-49D1-9CE3-4A164A30B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549213-5744-4E7B-82B5-52B5921196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C71AE-647E-400F-83A1-F8F4728AB7F6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9B2E47-7410-4F97-B7F6-81F169B243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944F41-2F95-4261-951F-17E01B1E8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8C85-5665-4F24-8698-DB019990AE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598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B5CBDB-8613-439B-BD1F-399953038D13}"/>
              </a:ext>
            </a:extLst>
          </p:cNvPr>
          <p:cNvSpPr txBox="1"/>
          <p:nvPr/>
        </p:nvSpPr>
        <p:spPr>
          <a:xfrm>
            <a:off x="1228724" y="323850"/>
            <a:ext cx="10048875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Безответственный подросток </a:t>
            </a:r>
          </a:p>
          <a:p>
            <a:pPr algn="ctr"/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или</a:t>
            </a:r>
          </a:p>
          <a:p>
            <a:pPr algn="ctr"/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воспитать самостоятельную личность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0BAA6D4-BDFB-4905-AE7F-F1B12E44A8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0" y="2623840"/>
            <a:ext cx="5715000" cy="381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2575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7FFBC78-5097-4A5D-9970-9B78FB0798AF}"/>
              </a:ext>
            </a:extLst>
          </p:cNvPr>
          <p:cNvSpPr txBox="1"/>
          <p:nvPr/>
        </p:nvSpPr>
        <p:spPr>
          <a:xfrm>
            <a:off x="809625" y="394811"/>
            <a:ext cx="4143375" cy="5816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Не сравнивайте ни с кем подростка</a:t>
            </a:r>
          </a:p>
          <a:p>
            <a:endParaRPr lang="ru-RU" sz="2800" dirty="0">
              <a:solidFill>
                <a:srgbClr val="FF0000"/>
              </a:solidFill>
            </a:endParaRPr>
          </a:p>
          <a:p>
            <a:r>
              <a:rPr lang="ru-RU" sz="2800" dirty="0">
                <a:solidFill>
                  <a:srgbClr val="FF0000"/>
                </a:solidFill>
              </a:rPr>
              <a:t>Сравнения — это несправедливый упрёк. Разве можно что-то требовать от индивида, не имеющего актуального опыта? Сравнения причиняют боль.</a:t>
            </a:r>
          </a:p>
          <a:p>
            <a:endParaRPr lang="ru-RU" sz="2800" dirty="0">
              <a:solidFill>
                <a:srgbClr val="FF0000"/>
              </a:solidFill>
            </a:endParaRPr>
          </a:p>
          <a:p>
            <a:endParaRPr lang="ru-RU" sz="2800" dirty="0">
              <a:solidFill>
                <a:srgbClr val="FF000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4F78672-C498-47BF-BE58-04ED79EBB3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900" y="1552575"/>
            <a:ext cx="6572250" cy="328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800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CB30B0D-1089-430E-BF98-E8A6DACFD574}"/>
              </a:ext>
            </a:extLst>
          </p:cNvPr>
          <p:cNvSpPr txBox="1"/>
          <p:nvPr/>
        </p:nvSpPr>
        <p:spPr>
          <a:xfrm>
            <a:off x="800100" y="398055"/>
            <a:ext cx="4819649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Поощряйте самостоятельность</a:t>
            </a:r>
          </a:p>
          <a:p>
            <a:pPr algn="ctr"/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dirty="0">
                <a:solidFill>
                  <a:srgbClr val="FF0000"/>
                </a:solidFill>
              </a:rPr>
              <a:t>Чувства ответственности не может быть без чувства самостоятельности. Если родители постоянно напоминают подростку расписание уроков, моют за него чашку и не позволяют одному передвигаться по городу, то ответственность не развивается.</a:t>
            </a:r>
          </a:p>
          <a:p>
            <a:endParaRPr lang="ru-RU" sz="2400" dirty="0">
              <a:solidFill>
                <a:srgbClr val="FF0000"/>
              </a:solidFill>
            </a:endParaRPr>
          </a:p>
          <a:p>
            <a:endParaRPr lang="ru-RU" sz="1000" dirty="0">
              <a:solidFill>
                <a:srgbClr val="FF0000"/>
              </a:solidFill>
            </a:endParaRPr>
          </a:p>
          <a:p>
            <a:r>
              <a:rPr lang="ru-RU" sz="2400" dirty="0">
                <a:solidFill>
                  <a:srgbClr val="FF0000"/>
                </a:solidFill>
              </a:rPr>
              <a:t>И не забывайте хвалить ребёнка за любое проявление самостоятельности!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09FA72-A00B-4C63-8FCA-E183182593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590675"/>
            <a:ext cx="5584785" cy="367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7853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264877C-4EBF-4C79-8D9D-2E61E6B43864}"/>
              </a:ext>
            </a:extLst>
          </p:cNvPr>
          <p:cNvSpPr txBox="1"/>
          <p:nvPr/>
        </p:nvSpPr>
        <p:spPr>
          <a:xfrm>
            <a:off x="733425" y="623410"/>
            <a:ext cx="470535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Подкрепляйте права обязанностями</a:t>
            </a:r>
          </a:p>
          <a:p>
            <a:endParaRPr lang="ru-RU" sz="2800" dirty="0">
              <a:solidFill>
                <a:srgbClr val="FF0000"/>
              </a:solidFill>
            </a:endParaRPr>
          </a:p>
          <a:p>
            <a:r>
              <a:rPr lang="ru-RU" sz="2800" dirty="0">
                <a:solidFill>
                  <a:srgbClr val="FF0000"/>
                </a:solidFill>
              </a:rPr>
              <a:t>С подростками отлично работает конструкция «Если…, то...». Пример: </a:t>
            </a:r>
            <a:r>
              <a:rPr lang="ru-RU" sz="2800" b="1" dirty="0">
                <a:solidFill>
                  <a:srgbClr val="FF0000"/>
                </a:solidFill>
              </a:rPr>
              <a:t>если ты возьмёшь на себя ответственность за чистоту посуду после еды, то я разрешу тебе гулять до десяти.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F462664-894A-4065-9AF9-EE989C05C7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6900" y="1404937"/>
            <a:ext cx="6096000" cy="404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280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8F6F123-6B43-4E87-A0D7-4005385872D5}"/>
              </a:ext>
            </a:extLst>
          </p:cNvPr>
          <p:cNvSpPr txBox="1"/>
          <p:nvPr/>
        </p:nvSpPr>
        <p:spPr>
          <a:xfrm>
            <a:off x="447674" y="428178"/>
            <a:ext cx="11744326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Разграничивайте зоны ответственности</a:t>
            </a:r>
          </a:p>
          <a:p>
            <a:r>
              <a:rPr lang="ru-RU" sz="2400" dirty="0">
                <a:solidFill>
                  <a:srgbClr val="FF0000"/>
                </a:solidFill>
              </a:rPr>
              <a:t>Возьмите листок бумаги и </a:t>
            </a:r>
            <a:r>
              <a:rPr lang="ru-RU" sz="2400" b="1" dirty="0">
                <a:solidFill>
                  <a:srgbClr val="FF0000"/>
                </a:solidFill>
              </a:rPr>
              <a:t>выпишите всё, что вас раздражает, беспокоит или пугает в собственном ребёнке. </a:t>
            </a:r>
            <a:r>
              <a:rPr lang="ru-RU" sz="2400" dirty="0">
                <a:solidFill>
                  <a:srgbClr val="FF0000"/>
                </a:solidFill>
              </a:rPr>
              <a:t>Это может быть что угодно. Например, не моет за собой посуду, занудствует, не убирается, излишне открыт или наоборот замкнут. У кого-то перечень будет состоять из одного, а у кого-то из множества пунктов.</a:t>
            </a:r>
          </a:p>
          <a:p>
            <a:r>
              <a:rPr lang="ru-RU" sz="2400" dirty="0">
                <a:solidFill>
                  <a:srgbClr val="FF0000"/>
                </a:solidFill>
              </a:rPr>
              <a:t>Взгляните на получившийся список и </a:t>
            </a:r>
            <a:r>
              <a:rPr lang="ru-RU" sz="2400" b="1" dirty="0">
                <a:solidFill>
                  <a:srgbClr val="FF0000"/>
                </a:solidFill>
              </a:rPr>
              <a:t>подумайте, что из этого касается лично вас</a:t>
            </a:r>
            <a:r>
              <a:rPr lang="ru-RU" sz="2400" dirty="0">
                <a:solidFill>
                  <a:srgbClr val="FF0000"/>
                </a:solidFill>
              </a:rPr>
              <a:t>. Вряд ли разбросанные тетради можно назвать вашей проблемой. Это зона ответственности подростка. Даже если это ужасно бесит.</a:t>
            </a:r>
          </a:p>
          <a:p>
            <a:r>
              <a:rPr lang="ru-RU" sz="2400" b="1" dirty="0">
                <a:solidFill>
                  <a:srgbClr val="FF0000"/>
                </a:solidFill>
              </a:rPr>
              <a:t>Пункты, которые влияют на вас и других домочадцев, необходимо обсудить с подростком. </a:t>
            </a:r>
            <a:r>
              <a:rPr lang="ru-RU" sz="2400" dirty="0">
                <a:solidFill>
                  <a:srgbClr val="FF0000"/>
                </a:solidFill>
              </a:rPr>
              <a:t>Спокойно, без крика и ультиматумов объясните, как невыполнение обязательств может негативно сказаться на окружающих и к каким последствиям привести.</a:t>
            </a:r>
          </a:p>
          <a:p>
            <a:r>
              <a:rPr lang="ru-RU" sz="2400" dirty="0">
                <a:solidFill>
                  <a:srgbClr val="FF0000"/>
                </a:solidFill>
              </a:rPr>
              <a:t>Например, из-за беспорядка в комнате могут завестись тараканы, которые расползутся по всему дому. </a:t>
            </a:r>
            <a:r>
              <a:rPr lang="ru-RU" sz="2400" b="1" dirty="0">
                <a:solidFill>
                  <a:srgbClr val="FF0000"/>
                </a:solidFill>
              </a:rPr>
              <a:t>Если подросток несамостоятелен в этом вопросе, вам мне придётся заходить в его комнату и наводить порядок. При этом он, вероятно, будет злиться из-за нарушения его личного пространства.</a:t>
            </a:r>
          </a:p>
        </p:txBody>
      </p:sp>
    </p:spTree>
    <p:extLst>
      <p:ext uri="{BB962C8B-B14F-4D97-AF65-F5344CB8AC3E}">
        <p14:creationId xmlns:p14="http://schemas.microsoft.com/office/powerpoint/2010/main" val="15830914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452F838-112B-4CB3-8840-D67BF7BCE0F6}"/>
              </a:ext>
            </a:extLst>
          </p:cNvPr>
          <p:cNvSpPr txBox="1"/>
          <p:nvPr/>
        </p:nvSpPr>
        <p:spPr>
          <a:xfrm>
            <a:off x="752475" y="366623"/>
            <a:ext cx="10325100" cy="64017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Готовьте подростка к трудностям</a:t>
            </a:r>
          </a:p>
          <a:p>
            <a:endParaRPr lang="ru-RU" sz="1100" dirty="0">
              <a:solidFill>
                <a:srgbClr val="FF0000"/>
              </a:solidFill>
            </a:endParaRPr>
          </a:p>
          <a:p>
            <a:r>
              <a:rPr lang="ru-RU" sz="2800" dirty="0">
                <a:solidFill>
                  <a:srgbClr val="FF0000"/>
                </a:solidFill>
              </a:rPr>
              <a:t>Оградить ребёнка от всех невзгод и проблем — естественный родительский инстинкт. Но </a:t>
            </a:r>
            <a:r>
              <a:rPr lang="ru-RU" sz="2800" b="1" dirty="0">
                <a:solidFill>
                  <a:srgbClr val="FF0000"/>
                </a:solidFill>
              </a:rPr>
              <a:t>из-за </a:t>
            </a:r>
            <a:r>
              <a:rPr lang="ru-RU" sz="2800" b="1" dirty="0" err="1">
                <a:solidFill>
                  <a:srgbClr val="FF0000"/>
                </a:solidFill>
              </a:rPr>
              <a:t>гиперопеки</a:t>
            </a:r>
            <a:r>
              <a:rPr lang="ru-RU" sz="2800" b="1" dirty="0">
                <a:solidFill>
                  <a:srgbClr val="FF0000"/>
                </a:solidFill>
              </a:rPr>
              <a:t> дети вступают во взрослую жизнь неподготовленными.</a:t>
            </a:r>
          </a:p>
          <a:p>
            <a:endParaRPr lang="ru-RU" dirty="0">
              <a:solidFill>
                <a:srgbClr val="FF0000"/>
              </a:solidFill>
            </a:endParaRPr>
          </a:p>
          <a:p>
            <a:r>
              <a:rPr lang="ru-RU" sz="2800" dirty="0">
                <a:solidFill>
                  <a:srgbClr val="FF0000"/>
                </a:solidFill>
              </a:rPr>
              <a:t>Подросток должен понимать, что вокруг него довольно сложный мир, где у каждого свои задачи и обязательства. Так, вполне нормально поделиться с сыном или дочкой тем, что вам не нравится ваша работа, но вы не можете её сменить, так как нужно оплачивать коммунальные услуги. Эта информация даст тинейджеру представление о семейной ответственности и он вполне в силах её «переварить». Но не стоит излишне перегружать подростка подробностями. Пусть он поймёт всю </a:t>
            </a:r>
            <a:r>
              <a:rPr lang="ru-RU" sz="2800" dirty="0" err="1">
                <a:solidFill>
                  <a:srgbClr val="FF0000"/>
                </a:solidFill>
              </a:rPr>
              <a:t>неидеальность</a:t>
            </a:r>
            <a:r>
              <a:rPr lang="ru-RU" sz="2800" dirty="0">
                <a:solidFill>
                  <a:srgbClr val="FF0000"/>
                </a:solidFill>
              </a:rPr>
              <a:t> мира чуть позже.</a:t>
            </a:r>
          </a:p>
        </p:txBody>
      </p:sp>
    </p:spTree>
    <p:extLst>
      <p:ext uri="{BB962C8B-B14F-4D97-AF65-F5344CB8AC3E}">
        <p14:creationId xmlns:p14="http://schemas.microsoft.com/office/powerpoint/2010/main" val="4110375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57BE6B-F914-4DCD-A870-D279693AF48B}"/>
              </a:ext>
            </a:extLst>
          </p:cNvPr>
          <p:cNvSpPr txBox="1"/>
          <p:nvPr/>
        </p:nvSpPr>
        <p:spPr>
          <a:xfrm>
            <a:off x="628649" y="573465"/>
            <a:ext cx="10353675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Демонстрируйте путь решения проблемы</a:t>
            </a:r>
          </a:p>
          <a:p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800" dirty="0">
                <a:solidFill>
                  <a:srgbClr val="FF0000"/>
                </a:solidFill>
              </a:rPr>
              <a:t>Чаще всего дети не видят путь от запроса (я хочу есть) до результата (котлета на тарелке</a:t>
            </a:r>
            <a:r>
              <a:rPr lang="ru-RU" sz="2800" b="1" dirty="0">
                <a:solidFill>
                  <a:srgbClr val="FF0000"/>
                </a:solidFill>
              </a:rPr>
              <a:t>). Взрослым проще решить проблему, чем объяснять, как это делается. И это ещё одна из причин, почему не формируется ответственность.</a:t>
            </a:r>
          </a:p>
          <a:p>
            <a:endParaRPr lang="ru-RU" sz="2800" dirty="0">
              <a:solidFill>
                <a:srgbClr val="FF0000"/>
              </a:solidFill>
            </a:endParaRPr>
          </a:p>
          <a:p>
            <a:r>
              <a:rPr lang="ru-RU" sz="2800" dirty="0">
                <a:solidFill>
                  <a:srgbClr val="FF0000"/>
                </a:solidFill>
              </a:rPr>
              <a:t>Обязательно демонстрируйте подростку, как протекают те или иные процессы. </a:t>
            </a:r>
            <a:r>
              <a:rPr lang="ru-RU" sz="2800" b="1" dirty="0">
                <a:solidFill>
                  <a:srgbClr val="FF0000"/>
                </a:solidFill>
              </a:rPr>
              <a:t>Позволяйте ему самому что-то делать: готовить еду, чинить велосипед, заполнять документы. Не кричите, если у него не получается. Лучше спросите: «Как ты думаешь, ты справился? Могу я тебе помочь?».</a:t>
            </a:r>
          </a:p>
        </p:txBody>
      </p:sp>
    </p:spTree>
    <p:extLst>
      <p:ext uri="{BB962C8B-B14F-4D97-AF65-F5344CB8AC3E}">
        <p14:creationId xmlns:p14="http://schemas.microsoft.com/office/powerpoint/2010/main" val="21074787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F3FB25-5DC0-4375-A8C8-4359F038F245}"/>
              </a:ext>
            </a:extLst>
          </p:cNvPr>
          <p:cNvSpPr txBox="1"/>
          <p:nvPr/>
        </p:nvSpPr>
        <p:spPr>
          <a:xfrm>
            <a:off x="500063" y="333137"/>
            <a:ext cx="5405438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 Вводите санкции за безответственное поведение</a:t>
            </a:r>
          </a:p>
          <a:p>
            <a:endParaRPr lang="ru-RU" sz="2400" dirty="0">
              <a:solidFill>
                <a:srgbClr val="FF0000"/>
              </a:solidFill>
            </a:endParaRPr>
          </a:p>
          <a:p>
            <a:r>
              <a:rPr lang="ru-RU" dirty="0">
                <a:solidFill>
                  <a:srgbClr val="FF0000"/>
                </a:solidFill>
              </a:rPr>
              <a:t>Рассмотрим пример. Родители дали школьнику сто рублей и попросили по пути домой купить хлеб, а он прогулял эти деньги с друзьями. Если родители просто отругают его, то велика вероятность, что ситуация повторится.</a:t>
            </a:r>
          </a:p>
          <a:p>
            <a:endParaRPr lang="ru-RU" sz="2400" dirty="0">
              <a:solidFill>
                <a:srgbClr val="FF0000"/>
              </a:solidFill>
            </a:endParaRPr>
          </a:p>
          <a:p>
            <a:r>
              <a:rPr lang="ru-RU" sz="2400" b="1" dirty="0">
                <a:solidFill>
                  <a:srgbClr val="FF0000"/>
                </a:solidFill>
              </a:rPr>
              <a:t>Должны последовать санкции. Не наказание, а именно санкции! Подросток должен знать, что безответственность разрушает договорённости. Если родители потеряют доверие, та самая конструкция «Если…, то...», сломается. Станет меньше обязанностей, но и права тоже убавятся.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AA861A7-CCDD-450A-8672-252ABA8012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880888"/>
            <a:ext cx="5168265" cy="3429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4957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EAE14E5-E9CA-4877-A834-EB8B7E7DA4D9}"/>
              </a:ext>
            </a:extLst>
          </p:cNvPr>
          <p:cNvSpPr txBox="1"/>
          <p:nvPr/>
        </p:nvSpPr>
        <p:spPr>
          <a:xfrm>
            <a:off x="847725" y="256312"/>
            <a:ext cx="4552950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3200" b="1" i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irce"/>
              </a:rPr>
              <a:t>10. Будьте примером</a:t>
            </a:r>
          </a:p>
          <a:p>
            <a:pPr algn="l"/>
            <a:endParaRPr lang="ru-RU" sz="2800" b="1" i="0" dirty="0">
              <a:solidFill>
                <a:srgbClr val="FF0000"/>
              </a:solidFill>
              <a:effectLst/>
              <a:latin typeface="Circe"/>
            </a:endParaRPr>
          </a:p>
          <a:p>
            <a:pPr algn="l"/>
            <a:r>
              <a:rPr lang="ru-RU" sz="2800" b="0" i="0" dirty="0">
                <a:solidFill>
                  <a:srgbClr val="FF0000"/>
                </a:solidFill>
                <a:effectLst/>
                <a:latin typeface="Circe"/>
              </a:rPr>
              <a:t>Дети считывают мир через ощущения и постоянно наблюдает за родителями. </a:t>
            </a:r>
            <a:r>
              <a:rPr lang="ru-RU" sz="2800" b="1" i="0" dirty="0">
                <a:solidFill>
                  <a:srgbClr val="FF0000"/>
                </a:solidFill>
                <a:effectLst/>
                <a:latin typeface="Circe"/>
              </a:rPr>
              <a:t>Они тонко подмечают, как общаетесь и выполняете обещания именно вы. И если уж призывать подростка к ответственности, то нужно и самому её демонстрировать.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D48993B-65A3-49A9-B28C-7579D7E988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7875" y="1800225"/>
            <a:ext cx="5791200" cy="3257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795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73921C3-8C3E-4536-8214-C9FDFF1CBB1F}"/>
              </a:ext>
            </a:extLst>
          </p:cNvPr>
          <p:cNvSpPr txBox="1"/>
          <p:nvPr/>
        </p:nvSpPr>
        <p:spPr>
          <a:xfrm>
            <a:off x="814387" y="181957"/>
            <a:ext cx="10563225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Ответственность </a:t>
            </a:r>
          </a:p>
          <a:p>
            <a:endParaRPr lang="ru-RU" b="1" u="sng" dirty="0">
              <a:solidFill>
                <a:srgbClr val="FF0000"/>
              </a:solidFill>
            </a:endParaRPr>
          </a:p>
          <a:p>
            <a:r>
              <a:rPr lang="ru-RU" sz="3200" dirty="0">
                <a:solidFill>
                  <a:srgbClr val="FF0000"/>
                </a:solidFill>
              </a:rPr>
              <a:t>– это способность: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00"/>
                </a:solidFill>
              </a:rPr>
              <a:t>исполнять взятые на себя обязательства;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00"/>
                </a:solidFill>
              </a:rPr>
              <a:t>анализировать жизненную ситуацию и прогнозировать возможные последствия совершаемых действий или бездействия;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00"/>
                </a:solidFill>
              </a:rPr>
              <a:t>«примерять» к конкретной жизненной ситуации предыдущий опыт;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00"/>
                </a:solidFill>
              </a:rPr>
              <a:t>выбирать формат собственных поступков с учётом возможных последствий;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00"/>
                </a:solidFill>
              </a:rPr>
              <a:t>быть готовым отвечать за результаты сделанного выбора.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220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171A570-08F2-42A5-99CF-70E9AFA5E360}"/>
              </a:ext>
            </a:extLst>
          </p:cNvPr>
          <p:cNvSpPr txBox="1"/>
          <p:nvPr/>
        </p:nvSpPr>
        <p:spPr>
          <a:xfrm>
            <a:off x="628650" y="192465"/>
            <a:ext cx="1093470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Ответственность или послушание?</a:t>
            </a:r>
          </a:p>
          <a:p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3200" b="1" dirty="0">
                <a:solidFill>
                  <a:srgbClr val="FF0000"/>
                </a:solidFill>
              </a:rPr>
              <a:t>Многие взрослые не видят разницы между этими понятиями. Но </a:t>
            </a:r>
            <a:r>
              <a:rPr lang="ru-RU" sz="3200" b="1" u="sng" dirty="0">
                <a:solidFill>
                  <a:srgbClr val="FF0000"/>
                </a:solidFill>
              </a:rPr>
              <a:t>послушание – это выполнение поручения, вне зависимости от осознания его целесообразности или правильности.</a:t>
            </a:r>
            <a:r>
              <a:rPr lang="ru-RU" sz="3200" b="1" dirty="0">
                <a:solidFill>
                  <a:srgbClr val="FF0000"/>
                </a:solidFill>
              </a:rPr>
              <a:t> Мотивировка поступает извне – имеет место простая исполнительность. Часто она подкрепляется страхом наказания или опасением выйти за рамки правил.</a:t>
            </a:r>
          </a:p>
          <a:p>
            <a:endParaRPr lang="ru-RU" sz="3200" b="1" dirty="0">
              <a:solidFill>
                <a:srgbClr val="FF0000"/>
              </a:solidFill>
            </a:endParaRPr>
          </a:p>
          <a:p>
            <a:r>
              <a:rPr lang="ru-RU" sz="3200" b="1" u="sng" dirty="0">
                <a:solidFill>
                  <a:srgbClr val="FF0000"/>
                </a:solidFill>
              </a:rPr>
              <a:t>Ответственность подразумевает наличие осмысленного и самостоятельного решения, последствия которого человек оценивает.</a:t>
            </a:r>
          </a:p>
        </p:txBody>
      </p:sp>
    </p:spTree>
    <p:extLst>
      <p:ext uri="{BB962C8B-B14F-4D97-AF65-F5344CB8AC3E}">
        <p14:creationId xmlns:p14="http://schemas.microsoft.com/office/powerpoint/2010/main" val="4807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197F3DA-79AC-4208-85FD-EE5FC3CFFF3F}"/>
              </a:ext>
            </a:extLst>
          </p:cNvPr>
          <p:cNvSpPr txBox="1"/>
          <p:nvPr/>
        </p:nvSpPr>
        <p:spPr>
          <a:xfrm>
            <a:off x="376237" y="363915"/>
            <a:ext cx="11510963" cy="615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 шишек не обойтись.</a:t>
            </a:r>
            <a:r>
              <a:rPr lang="ru-RU" sz="2800" dirty="0">
                <a:solidFill>
                  <a:srgbClr val="FF0000"/>
                </a:solidFill>
              </a:rPr>
              <a:t> где практика, там и первые ошибки — опыт, который служит фундаментом для будущих умений.</a:t>
            </a:r>
          </a:p>
          <a:p>
            <a:endParaRPr lang="ru-RU" sz="1600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Опыт родителя не конвертируется в опыт ребёнка.</a:t>
            </a:r>
            <a:r>
              <a:rPr lang="ru-RU" sz="2800" dirty="0">
                <a:solidFill>
                  <a:srgbClr val="FF0000"/>
                </a:solidFill>
              </a:rPr>
              <a:t> Дети могут прислушиваться к мнению родителей, учитывать их опыт, но никогда не смогут, просто выслушав «правильные» мысли и идеи, сделать их своими.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Необходимо определиться с приоритетами: </a:t>
            </a:r>
            <a:r>
              <a:rPr lang="ru-RU" sz="2800" dirty="0">
                <a:solidFill>
                  <a:srgbClr val="FF0000"/>
                </a:solidFill>
              </a:rPr>
              <a:t>собрать портфель самому или успеть в школу, сделать уроки самостоятельно или лечь спать вовремя. Если вы искренне удивлены катастрофической несамостоятельностью ребёнка, вспомните, как проходит его практика. </a:t>
            </a:r>
            <a:r>
              <a:rPr lang="ru-RU" sz="2800" i="1" dirty="0">
                <a:solidFill>
                  <a:srgbClr val="FF0000"/>
                </a:solidFill>
              </a:rPr>
              <a:t>«Он всегда собирается ну </a:t>
            </a:r>
            <a:r>
              <a:rPr lang="ru-RU" sz="2800" i="1" dirty="0" err="1">
                <a:solidFill>
                  <a:srgbClr val="FF0000"/>
                </a:solidFill>
              </a:rPr>
              <a:t>ооочень</a:t>
            </a:r>
            <a:r>
              <a:rPr lang="ru-RU" sz="2800" i="1" dirty="0">
                <a:solidFill>
                  <a:srgbClr val="FF0000"/>
                </a:solidFill>
              </a:rPr>
              <a:t> долго, в итоге я сам закидываю вещи в портфель и мы бежим в школу».</a:t>
            </a:r>
          </a:p>
        </p:txBody>
      </p:sp>
    </p:spTree>
    <p:extLst>
      <p:ext uri="{BB962C8B-B14F-4D97-AF65-F5344CB8AC3E}">
        <p14:creationId xmlns:p14="http://schemas.microsoft.com/office/powerpoint/2010/main" val="3078609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AAC31E1-AB0F-440C-88B5-F8DB78874B82}"/>
              </a:ext>
            </a:extLst>
          </p:cNvPr>
          <p:cNvSpPr txBox="1"/>
          <p:nvPr/>
        </p:nvSpPr>
        <p:spPr>
          <a:xfrm>
            <a:off x="547396" y="391742"/>
            <a:ext cx="11244554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Этапы формирования ответственности у детей</a:t>
            </a:r>
          </a:p>
          <a:p>
            <a:endParaRPr lang="ru-RU" sz="2400" dirty="0">
              <a:solidFill>
                <a:srgbClr val="FF0000"/>
              </a:solidFill>
            </a:endParaRPr>
          </a:p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1. Я могу. </a:t>
            </a:r>
            <a:r>
              <a:rPr lang="ru-RU" sz="2400" dirty="0">
                <a:solidFill>
                  <a:srgbClr val="FF0000"/>
                </a:solidFill>
              </a:rPr>
              <a:t>Самостоятельность и ответственность подростков идут рука об руку, и воспитание одного совершенно невозможно без другого. </a:t>
            </a:r>
            <a:r>
              <a:rPr lang="ru-RU" sz="2400" b="1" dirty="0">
                <a:solidFill>
                  <a:srgbClr val="FF0000"/>
                </a:solidFill>
              </a:rPr>
              <a:t>На первом этапе ребенок должен исследовать себя, свои возможности. Нужно научить его верить в свои силы.</a:t>
            </a:r>
          </a:p>
          <a:p>
            <a:endParaRPr lang="ru-RU" sz="2400" dirty="0">
              <a:solidFill>
                <a:srgbClr val="FF0000"/>
              </a:solidFill>
            </a:endParaRPr>
          </a:p>
          <a:p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2. Мои цели. </a:t>
            </a:r>
            <a:r>
              <a:rPr lang="ru-RU" sz="2400" dirty="0">
                <a:solidFill>
                  <a:srgbClr val="FF0000"/>
                </a:solidFill>
              </a:rPr>
              <a:t>Научите ребенка правильно формулировать цели и продумывать пути их достижения. </a:t>
            </a:r>
            <a:r>
              <a:rPr lang="ru-RU" sz="2400" b="1" dirty="0">
                <a:solidFill>
                  <a:srgbClr val="FF0000"/>
                </a:solidFill>
              </a:rPr>
              <a:t>Чем четче цель поставит перед собой ребенок, чем подробнее он продумает план ее достижения, тем быстрее он ее достигнет.</a:t>
            </a:r>
          </a:p>
          <a:p>
            <a:endParaRPr lang="ru-RU" sz="2400" dirty="0">
              <a:solidFill>
                <a:srgbClr val="FF0000"/>
              </a:solidFill>
            </a:endParaRPr>
          </a:p>
          <a:p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3. Я принимаю решение.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b="1" dirty="0">
                <a:solidFill>
                  <a:srgbClr val="FF0000"/>
                </a:solidFill>
              </a:rPr>
              <a:t>Научите ребенка совершать выбор правильно и осознанно. </a:t>
            </a:r>
            <a:r>
              <a:rPr lang="ru-RU" sz="2400" dirty="0">
                <a:solidFill>
                  <a:srgbClr val="FF0000"/>
                </a:solidFill>
              </a:rPr>
              <a:t>Расскажите ему, как аргументировано высказывать свое мнение, это пригодится ему на следующем этапе.</a:t>
            </a:r>
          </a:p>
          <a:p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414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156CEB9-1BA6-42E8-B9A0-4FCE62FC2DD0}"/>
              </a:ext>
            </a:extLst>
          </p:cNvPr>
          <p:cNvSpPr txBox="1"/>
          <p:nvPr/>
        </p:nvSpPr>
        <p:spPr>
          <a:xfrm>
            <a:off x="1047749" y="692140"/>
            <a:ext cx="10391775" cy="5201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4. Мой результат. </a:t>
            </a:r>
            <a:r>
              <a:rPr lang="ru-RU" sz="2800" dirty="0">
                <a:solidFill>
                  <a:srgbClr val="FF0000"/>
                </a:solidFill>
              </a:rPr>
              <a:t>А вот уже когда выбор сделан, нужно научить ребенка за него отвечать. </a:t>
            </a:r>
            <a:r>
              <a:rPr lang="ru-RU" sz="2800" b="1" dirty="0">
                <a:solidFill>
                  <a:srgbClr val="FF0000"/>
                </a:solidFill>
              </a:rPr>
              <a:t>Ребенок должен видеть границы своей ответственности и понимать, что же это значит – отвечать за себя</a:t>
            </a:r>
            <a:r>
              <a:rPr lang="ru-RU" sz="2800" dirty="0">
                <a:solidFill>
                  <a:srgbClr val="FF0000"/>
                </a:solidFill>
              </a:rPr>
              <a:t>. Ответственность подростков – тема сложная, и для того, чтобы этому научить, необходим комплексный подход.</a:t>
            </a:r>
          </a:p>
          <a:p>
            <a:endParaRPr lang="ru-RU" sz="2800" dirty="0">
              <a:solidFill>
                <a:srgbClr val="FF0000"/>
              </a:solidFill>
            </a:endParaRPr>
          </a:p>
          <a:p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5. Моя инициатива. </a:t>
            </a:r>
            <a:r>
              <a:rPr lang="ru-RU" sz="2800" dirty="0">
                <a:solidFill>
                  <a:srgbClr val="FF0000"/>
                </a:solidFill>
              </a:rPr>
              <a:t>Когда ребенок пройдет все предыдущие этапы, реально  себя оценит и поймет за что он в силах отвечать, он сможет расширить свои возможности. </a:t>
            </a:r>
            <a:r>
              <a:rPr lang="ru-RU" sz="2800" b="1" dirty="0">
                <a:solidFill>
                  <a:srgbClr val="FF0000"/>
                </a:solidFill>
              </a:rPr>
              <a:t>Подросток осознает, что способен на большее, будет проявлять инициативу и действовать без страха неудач и сомнений.</a:t>
            </a:r>
          </a:p>
        </p:txBody>
      </p:sp>
    </p:spTree>
    <p:extLst>
      <p:ext uri="{BB962C8B-B14F-4D97-AF65-F5344CB8AC3E}">
        <p14:creationId xmlns:p14="http://schemas.microsoft.com/office/powerpoint/2010/main" val="1834283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E91241-E9D3-4FF2-B59F-15CA82B5B39F}"/>
              </a:ext>
            </a:extLst>
          </p:cNvPr>
          <p:cNvSpPr txBox="1"/>
          <p:nvPr/>
        </p:nvSpPr>
        <p:spPr>
          <a:xfrm>
            <a:off x="762000" y="306497"/>
            <a:ext cx="9829800" cy="62170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Правила для воспитания ответственности</a:t>
            </a:r>
          </a:p>
          <a:p>
            <a:endParaRPr lang="ru-RU" sz="1400" dirty="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r>
              <a:rPr lang="ru-RU" sz="4400" dirty="0">
                <a:solidFill>
                  <a:srgbClr val="FF0000"/>
                </a:solidFill>
              </a:rPr>
              <a:t>Ответственность должна быть по силам ребёнка. Начинать надо с малого. </a:t>
            </a:r>
          </a:p>
          <a:p>
            <a:pPr marL="457200" indent="-457200">
              <a:buAutoNum type="arabicPeriod"/>
            </a:pPr>
            <a:endParaRPr lang="ru-RU" sz="3200" dirty="0">
              <a:solidFill>
                <a:srgbClr val="FF0000"/>
              </a:solidFill>
            </a:endParaRPr>
          </a:p>
          <a:p>
            <a:r>
              <a:rPr lang="ru-RU" sz="4400" dirty="0">
                <a:solidFill>
                  <a:srgbClr val="FF0000"/>
                </a:solidFill>
              </a:rPr>
              <a:t>2. Поддержка, а не критика. </a:t>
            </a:r>
          </a:p>
          <a:p>
            <a:endParaRPr lang="ru-RU" sz="3600" dirty="0">
              <a:solidFill>
                <a:srgbClr val="FF0000"/>
              </a:solidFill>
            </a:endParaRPr>
          </a:p>
          <a:p>
            <a:r>
              <a:rPr lang="ru-RU" sz="4400" dirty="0">
                <a:solidFill>
                  <a:srgbClr val="FF0000"/>
                </a:solidFill>
              </a:rPr>
              <a:t>3. Личный пример. </a:t>
            </a:r>
          </a:p>
        </p:txBody>
      </p:sp>
    </p:spTree>
    <p:extLst>
      <p:ext uri="{BB962C8B-B14F-4D97-AF65-F5344CB8AC3E}">
        <p14:creationId xmlns:p14="http://schemas.microsoft.com/office/powerpoint/2010/main" val="2741203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3CEE7BA-A989-4A2E-A2EB-01A19BCBFAA1}"/>
              </a:ext>
            </a:extLst>
          </p:cNvPr>
          <p:cNvSpPr txBox="1"/>
          <p:nvPr/>
        </p:nvSpPr>
        <p:spPr>
          <a:xfrm>
            <a:off x="500062" y="315248"/>
            <a:ext cx="4672013" cy="6878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ctr">
              <a:buAutoNum type="arabicPeriod"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навязывайте ребёнку свои цели  </a:t>
            </a:r>
          </a:p>
          <a:p>
            <a:pPr marL="457200" indent="-457200">
              <a:buAutoNum type="arabicPeriod"/>
            </a:pPr>
            <a:endParaRPr lang="ru-RU" sz="1600" dirty="0">
              <a:solidFill>
                <a:srgbClr val="FF0000"/>
              </a:solidFill>
            </a:endParaRPr>
          </a:p>
          <a:p>
            <a:endParaRPr lang="ru-RU" sz="900" dirty="0">
              <a:solidFill>
                <a:srgbClr val="FF0000"/>
              </a:solidFill>
            </a:endParaRPr>
          </a:p>
          <a:p>
            <a:r>
              <a:rPr lang="ru-RU" sz="2000" dirty="0">
                <a:solidFill>
                  <a:srgbClr val="FF0000"/>
                </a:solidFill>
              </a:rPr>
              <a:t>Спрашивайте у подростка, чего он хочет! Возможно, его цель покажется вам глупой. Но ни в коем случае не высмеивайте и не воспринимайте её в штыки.</a:t>
            </a:r>
          </a:p>
          <a:p>
            <a:endParaRPr lang="ru-RU" sz="2000" dirty="0">
              <a:solidFill>
                <a:srgbClr val="FF0000"/>
              </a:solidFill>
            </a:endParaRPr>
          </a:p>
          <a:p>
            <a:r>
              <a:rPr lang="ru-RU" sz="2000" dirty="0">
                <a:solidFill>
                  <a:srgbClr val="FF0000"/>
                </a:solidFill>
              </a:rPr>
              <a:t>Любую цель можно мягко скорректировать. Для начала обозначьте задачи, которые придётся реализовать для достижения выбранной цели. Например, если подросток грезит стать </a:t>
            </a:r>
            <a:r>
              <a:rPr lang="en-US" sz="2000" dirty="0">
                <a:solidFill>
                  <a:srgbClr val="FF0000"/>
                </a:solidFill>
              </a:rPr>
              <a:t>IT - </a:t>
            </a:r>
            <a:r>
              <a:rPr lang="ru-RU" sz="2000" dirty="0">
                <a:solidFill>
                  <a:srgbClr val="FF0000"/>
                </a:solidFill>
              </a:rPr>
              <a:t>специалистом, то он должен понимать, что ему как минимум нужно овладеть программированием и знать хорошо английский. Готов ли он работать над этим?  </a:t>
            </a:r>
          </a:p>
          <a:p>
            <a:endParaRPr lang="ru-RU" sz="2000" dirty="0">
              <a:solidFill>
                <a:srgbClr val="FF000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80FB4B1-6D2E-4783-AE0C-ABE90DBF3E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022717"/>
            <a:ext cx="5180471" cy="3496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710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6C2D487-0AE1-49AE-854B-8C4861EFB3F3}"/>
              </a:ext>
            </a:extLst>
          </p:cNvPr>
          <p:cNvSpPr txBox="1"/>
          <p:nvPr/>
        </p:nvSpPr>
        <p:spPr>
          <a:xfrm>
            <a:off x="504825" y="304443"/>
            <a:ext cx="4895850" cy="6063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Не путайте ответственность с послушанием</a:t>
            </a:r>
          </a:p>
          <a:p>
            <a:endParaRPr lang="ru-RU" sz="2000" dirty="0">
              <a:solidFill>
                <a:srgbClr val="FF0000"/>
              </a:solidFill>
            </a:endParaRPr>
          </a:p>
          <a:p>
            <a:r>
              <a:rPr lang="ru-RU" sz="2000" dirty="0">
                <a:solidFill>
                  <a:srgbClr val="FF0000"/>
                </a:solidFill>
              </a:rPr>
              <a:t>Если подросток под чутким руководством взрослого выполняет определённые вещи, это ещё не ответственность. Это исполнительность.</a:t>
            </a:r>
          </a:p>
          <a:p>
            <a:endParaRPr lang="ru-RU" sz="2000" dirty="0">
              <a:solidFill>
                <a:srgbClr val="FF0000"/>
              </a:solidFill>
            </a:endParaRPr>
          </a:p>
          <a:p>
            <a:r>
              <a:rPr lang="ru-RU" sz="2000" dirty="0">
                <a:solidFill>
                  <a:srgbClr val="FF0000"/>
                </a:solidFill>
              </a:rPr>
              <a:t>Послушный ребёнок прекрасно, с большим таким энтузиазмом и чувством собственного достоинства может сделать домашнее задание. А ответственный разработает план, который поможет ему всегда всё сдавать вовремя. Один — выполняет инструкции, другой — думает о последствиях.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6139ED2-ADD6-4828-A788-B4085EDB45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6859" y="0"/>
            <a:ext cx="457423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6794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1351</Words>
  <Application>Microsoft Office PowerPoint</Application>
  <PresentationFormat>Широкоэкранный</PresentationFormat>
  <Paragraphs>86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Circe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 Сахарова</dc:creator>
  <cp:lastModifiedBy>Татьяна Сахарова</cp:lastModifiedBy>
  <cp:revision>44</cp:revision>
  <dcterms:created xsi:type="dcterms:W3CDTF">2021-05-26T07:44:29Z</dcterms:created>
  <dcterms:modified xsi:type="dcterms:W3CDTF">2021-06-05T11:13:56Z</dcterms:modified>
</cp:coreProperties>
</file>