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1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89" autoAdjust="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7F17E-126F-4874-B00E-B6880967E0C1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0774E-8352-42EF-92F2-E8E869B9E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573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Мать отмахивается от чувств дочери… Она не хочет, чтобы дочери было больно.</a:t>
            </a:r>
          </a:p>
          <a:p>
            <a:r>
              <a:rPr lang="ru-RU" sz="1200" dirty="0" smtClean="0"/>
              <a:t>Но, отмахиваясь от болезненных чувств дочери , она только усиливает ее горе.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368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0" dirty="0" smtClean="0">
                <a:solidFill>
                  <a:srgbClr val="FF0000"/>
                </a:solidFill>
              </a:rPr>
              <a:t>Маме не под силу полностью избавить дочь от боли, но, выразив свои мысли и чувства в словах, она помогает дочери справиться с реальностью и набраться смелости двигаться дальше по жизни.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082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Мать игнорирует</a:t>
            </a:r>
            <a:r>
              <a:rPr lang="ru-RU" baseline="0" dirty="0" smtClean="0"/>
              <a:t> чувства сына…</a:t>
            </a:r>
          </a:p>
          <a:p>
            <a:r>
              <a:rPr lang="ru-RU" baseline="0" dirty="0" smtClean="0"/>
              <a:t>Она</a:t>
            </a:r>
            <a:r>
              <a:rPr lang="ru-RU" dirty="0" smtClean="0"/>
              <a:t> действует</a:t>
            </a:r>
            <a:r>
              <a:rPr lang="ru-RU" baseline="0" dirty="0" smtClean="0"/>
              <a:t> из лучших побуждений. Мама хочет, чтобы сын хорошо учился. Но, критикуя его поведение, игнорируя его беспокойство и указывая ему, что надо делать, она мешает сыну самому решать, что следует предпринять.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99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Реагируйте на чувства словами</a:t>
            </a:r>
            <a:r>
              <a:rPr lang="ru-RU" b="1" baseline="0" dirty="0" smtClean="0"/>
              <a:t> и междометьями (Неужели, </a:t>
            </a:r>
            <a:r>
              <a:rPr lang="ru-RU" b="1" baseline="0" dirty="0" err="1" smtClean="0"/>
              <a:t>ммм</a:t>
            </a:r>
            <a:r>
              <a:rPr lang="ru-RU" b="1" baseline="0" dirty="0" smtClean="0"/>
              <a:t>, понятно)</a:t>
            </a:r>
          </a:p>
          <a:p>
            <a:r>
              <a:rPr lang="ru-RU" dirty="0" smtClean="0"/>
              <a:t>Даже минимальные сочувственные отклики</a:t>
            </a:r>
            <a:r>
              <a:rPr lang="ru-RU" baseline="0" dirty="0" smtClean="0"/>
              <a:t> со стороны матери помогают сыну почувствовать себя понятым и дают ему свободу сосредоточиться на том, что надо сделать.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91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Вместо логических выкладок и объяснений…</a:t>
            </a:r>
          </a:p>
          <a:p>
            <a:r>
              <a:rPr lang="ru-RU" dirty="0" smtClean="0"/>
              <a:t>Отвечая на неразумную просьбу сына разумными доводами, отец только углубляет его обиду.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813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Предложите в виде фантазии то, что не можете</a:t>
            </a:r>
            <a:r>
              <a:rPr lang="ru-RU" baseline="0" dirty="0" smtClean="0"/>
              <a:t> дать в реальности…</a:t>
            </a:r>
          </a:p>
          <a:p>
            <a:r>
              <a:rPr lang="ru-RU" baseline="0" dirty="0" smtClean="0"/>
              <a:t>Давая сыну желаемое в фантазиях, отец помогает ему принять реальность такой, какая она есть.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2922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Вместо того, чтобы действовать вопреки здравому смыслу…</a:t>
            </a:r>
          </a:p>
          <a:p>
            <a:r>
              <a:rPr lang="ru-RU" dirty="0" smtClean="0"/>
              <a:t>Чтобы доставить радость</a:t>
            </a:r>
            <a:r>
              <a:rPr lang="ru-RU" baseline="0" dirty="0" smtClean="0"/>
              <a:t> сыну и избежать противостояния, мать игнорирует правильное, с ее точки зрения решение и идет по пути наименьшего сопротивления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409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…посочувствуйте, одновременно с этим корректируя</a:t>
            </a:r>
            <a:r>
              <a:rPr lang="ru-RU" baseline="0" dirty="0" smtClean="0"/>
              <a:t> неприемлемое поведение…</a:t>
            </a:r>
          </a:p>
          <a:p>
            <a:r>
              <a:rPr lang="ru-RU" baseline="0" dirty="0" smtClean="0"/>
              <a:t>С сочувствием относясь к бедам сына, мать помогает ему согласиться с установленными ею жесткими рамками.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60774E-8352-42EF-92F2-E8E869B9E26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64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63688" y="439162"/>
            <a:ext cx="61926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Как </a:t>
            </a:r>
            <a:r>
              <a:rPr lang="ru-RU" sz="4800" b="1" u="sng" dirty="0" smtClean="0">
                <a:solidFill>
                  <a:srgbClr val="FF0000"/>
                </a:solidFill>
              </a:rPr>
              <a:t>говорить</a:t>
            </a:r>
            <a:r>
              <a:rPr lang="ru-RU" sz="4800" b="1" dirty="0" smtClean="0">
                <a:solidFill>
                  <a:srgbClr val="FF0000"/>
                </a:solidFill>
              </a:rPr>
              <a:t>, чтобы подростки </a:t>
            </a:r>
            <a:r>
              <a:rPr lang="ru-RU" sz="4800" b="1" u="sng" dirty="0" smtClean="0">
                <a:solidFill>
                  <a:srgbClr val="FF0000"/>
                </a:solidFill>
              </a:rPr>
              <a:t>слушали </a:t>
            </a:r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и </a:t>
            </a:r>
            <a:r>
              <a:rPr lang="ru-RU" sz="4800" b="1" u="sng" dirty="0" smtClean="0">
                <a:solidFill>
                  <a:srgbClr val="FF0000"/>
                </a:solidFill>
              </a:rPr>
              <a:t>слушать</a:t>
            </a:r>
            <a:r>
              <a:rPr lang="ru-RU" sz="4800" b="1" dirty="0" smtClean="0">
                <a:solidFill>
                  <a:srgbClr val="FF0000"/>
                </a:solidFill>
              </a:rPr>
              <a:t>, чтобы подростки </a:t>
            </a:r>
            <a:r>
              <a:rPr lang="ru-RU" sz="4800" b="1" u="sng" dirty="0" smtClean="0">
                <a:solidFill>
                  <a:srgbClr val="FF0000"/>
                </a:solidFill>
              </a:rPr>
              <a:t>говорили</a:t>
            </a:r>
            <a:endParaRPr lang="ru-RU" sz="4800" b="1" u="sng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582" y="3486150"/>
            <a:ext cx="491490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788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7686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Вместо этого стоит: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пап, когда ты научишь меня водить машину?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Судя по всему тебе не терпится начать…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Отец Жени начал учить его, когда ему было 16-ть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Дай тебе волю т ы бы прямо сейчас пошел бы на курсы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Точно!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Тогда ты бы мог покатать меня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Нет, я бы прямо сегодня получил бы права</a:t>
            </a:r>
          </a:p>
        </p:txBody>
      </p:sp>
    </p:spTree>
    <p:extLst>
      <p:ext uri="{BB962C8B-B14F-4D97-AF65-F5344CB8AC3E}">
        <p14:creationId xmlns:p14="http://schemas.microsoft.com/office/powerpoint/2010/main" val="34962982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76672"/>
            <a:ext cx="741682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Ситуация 4: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мам, ты должна отпустить меня в поход. С ногой уже все в порядке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Нет, не в порядке, припухлость еще осталась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Но она уже не болит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Я все же думаю, что это неразумно, ты ведь помнишь, что сказал врач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Но ведь идут все мои друзья, пожалуйста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Поверь мне! Я буду вести себя осторожно. Я не буду  слишком напрягать ногу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Ну…если ты, правда, будешь очень осторожен…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Спасибо, мамочка, ты у меня лучше всех!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9180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60648"/>
            <a:ext cx="7992888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Вместо этого стоит: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-мам, ты должна меня отпустить в поход. С ногой уже почти все в порядке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- Очень хотелось бы сказать «да»…но проблема в том, что припухлость еще осталась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Но она уже не болит. Кроме того, едут все мои друзья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А тебе приходится сидеть дома…это очень не приятно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Я даже пропустил турнир на прошлой неделе!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Представляю, как ты будешь рад, когда она наконец заживет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(мама)Ну, а сейчас доктор  велел беречь ее, пока не пройдет припухлость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Вот невезуха…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49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5238" y="548680"/>
            <a:ext cx="7495193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Правильная аргументация 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(ситуации на 2-м слайде):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 smtClean="0">
                <a:solidFill>
                  <a:srgbClr val="FF0000"/>
                </a:solidFill>
              </a:rPr>
              <a:t>Поступление в ВУЗ</a:t>
            </a:r>
          </a:p>
          <a:p>
            <a:endParaRPr lang="ru-RU" sz="1100" b="1" dirty="0" smtClean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Судя по всему, у тебя есть какие-то серьезные сомнения по этому поводу?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Ты не знаешь, пойдет ли тебе  прок учеба там?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Знаешь, что было бы здорово? Увидеть каким будет твоя жизнь, если ты не пойдешь туда и если пойдешь. </a:t>
            </a:r>
            <a:endParaRPr lang="ru-RU" sz="36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43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836712"/>
            <a:ext cx="69127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2. Про мусор</a:t>
            </a:r>
          </a:p>
          <a:p>
            <a:endParaRPr lang="ru-RU" sz="32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Судя по голосу, это тебе не нравится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Да, это не самое любимое из твоих занятий. Давай завтра поговорим, как выполнять работу по дому всем по очереди. А пока мне нужна твоя помощь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А ведь и здорово было бы, если бы мусор сам уходил к </a:t>
            </a:r>
            <a:r>
              <a:rPr lang="ru-RU" sz="3200" dirty="0" err="1" smtClean="0">
                <a:solidFill>
                  <a:srgbClr val="FF0000"/>
                </a:solidFill>
              </a:rPr>
              <a:t>мусорке</a:t>
            </a:r>
            <a:endParaRPr lang="ru-RU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930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836712"/>
            <a:ext cx="67687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3. Про полицейского и наркотики</a:t>
            </a:r>
          </a:p>
          <a:p>
            <a:endParaRPr lang="ru-RU" sz="20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Так ты думаешь, он преувеличивал и пытался вас напугать?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Да, тактика запугивания – это реально неприятно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Судя по всему, тебе хотелось бы, чтобы взрослые давали детям честную информацию и доверяли самостоятельно принимать решения?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855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08720"/>
            <a:ext cx="75608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4. Короткое платье</a:t>
            </a:r>
          </a:p>
          <a:p>
            <a:endParaRPr lang="ru-RU" sz="40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</a:rPr>
              <a:t>Похоже, ты из него выросла</a:t>
            </a:r>
          </a:p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</a:rPr>
              <a:t>У меня такое чувство, что оно тебе сильно нравится</a:t>
            </a:r>
          </a:p>
          <a:p>
            <a:pPr marL="285750" indent="-285750">
              <a:buFontTx/>
              <a:buChar char="-"/>
            </a:pPr>
            <a:r>
              <a:rPr lang="ru-RU" sz="4000" dirty="0" smtClean="0">
                <a:solidFill>
                  <a:srgbClr val="FF0000"/>
                </a:solidFill>
              </a:rPr>
              <a:t>Судя по всему, тебе хочется быть своей в компании…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856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80728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5. Друг подвел\предал</a:t>
            </a:r>
          </a:p>
          <a:p>
            <a:endParaRPr lang="ru-RU" sz="3600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</a:rPr>
              <a:t>похоже, он тебя разозлил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</a:rPr>
              <a:t>Ну и ну, такая буря эмоций! Что произошло?</a:t>
            </a:r>
          </a:p>
          <a:p>
            <a:pPr marL="285750" indent="-285750">
              <a:buFontTx/>
              <a:buChar char="-"/>
            </a:pPr>
            <a:r>
              <a:rPr lang="ru-RU" sz="3600" dirty="0" smtClean="0">
                <a:solidFill>
                  <a:srgbClr val="FF0000"/>
                </a:solidFill>
              </a:rPr>
              <a:t>Видимо, что-то очень серьезное случилось, если ты так говоришь…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5851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251473"/>
            <a:ext cx="79563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Выводы: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Мы говорили не о том, как заставить детей сдаться или поддаться, а о попытках по-настоящему прислушаться к их чувствам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Мы вкладываем в свои слова то, что, по нашему мнению, чувствует ребенок, но свои чувства держим при себе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У нас появится больше шансов быть услышанными, если мы дадим детям понять, что прислушиваемся к ним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dirty="0" smtClean="0">
                <a:solidFill>
                  <a:srgbClr val="FF0000"/>
                </a:solidFill>
              </a:rPr>
              <a:t>Они хотят знать нашу точку зрения, даже если протестуют</a:t>
            </a:r>
          </a:p>
        </p:txBody>
      </p:sp>
    </p:spTree>
    <p:extLst>
      <p:ext uri="{BB962C8B-B14F-4D97-AF65-F5344CB8AC3E}">
        <p14:creationId xmlns:p14="http://schemas.microsoft.com/office/powerpoint/2010/main" val="1117583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620688"/>
            <a:ext cx="68407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Не спешите «лезть на амбразуру» со своим опытом и </a:t>
            </a:r>
            <a:r>
              <a:rPr lang="ru-RU" sz="3200" dirty="0" smtClean="0">
                <a:solidFill>
                  <a:srgbClr val="FF0000"/>
                </a:solidFill>
              </a:rPr>
              <a:t>советами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Изменения мышления с «как мне всё исправить» на «как мне помочь своим детям исправить всё самостоятельно</a:t>
            </a:r>
            <a:r>
              <a:rPr lang="ru-RU" sz="3200" dirty="0" smtClean="0">
                <a:solidFill>
                  <a:srgbClr val="FF0000"/>
                </a:solidFill>
              </a:rPr>
              <a:t>»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rgbClr val="FF000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FF0000"/>
                </a:solidFill>
              </a:rPr>
              <a:t>Быстрых ответов нет! Но дорогу осилит идущий!</a:t>
            </a:r>
          </a:p>
        </p:txBody>
      </p:sp>
    </p:spTree>
    <p:extLst>
      <p:ext uri="{BB962C8B-B14F-4D97-AF65-F5344CB8AC3E}">
        <p14:creationId xmlns:p14="http://schemas.microsoft.com/office/powerpoint/2010/main" val="415645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67544" y="188640"/>
            <a:ext cx="835292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Представим,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что я ваш ребенок – подросток.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r>
              <a:rPr lang="ru-RU" sz="2800" b="1" smtClean="0">
                <a:solidFill>
                  <a:srgbClr val="FF0000"/>
                </a:solidFill>
              </a:rPr>
              <a:t>И </a:t>
            </a:r>
            <a:r>
              <a:rPr lang="ru-RU" sz="2800" b="1" smtClean="0">
                <a:solidFill>
                  <a:srgbClr val="FF0000"/>
                </a:solidFill>
              </a:rPr>
              <a:t>подходит </a:t>
            </a:r>
            <a:r>
              <a:rPr lang="ru-RU" sz="2800" b="1" dirty="0" smtClean="0">
                <a:solidFill>
                  <a:srgbClr val="FF0000"/>
                </a:solidFill>
              </a:rPr>
              <a:t>к вам с такими высказываниями…</a:t>
            </a: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Ситуации: 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Не знаю, хочу ли я после школы поступать…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Почему именно я должен всегда выносить мусор?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Сегодня в школу полицейский приходил и рассказывал нам о вреде наркотиков. Ну и бред же он нес! Запугать нас решил…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А я все равно пойду в этом платье! Ну и что, что короткое! Все так носят…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solidFill>
                  <a:srgbClr val="FF0000"/>
                </a:solidFill>
              </a:rPr>
              <a:t>Сашка - козел! Как он мог так поступить!!!???</a:t>
            </a:r>
          </a:p>
          <a:p>
            <a:pPr algn="ctr"/>
            <a:r>
              <a:rPr lang="ru-RU" sz="3200" b="1" dirty="0" smtClean="0">
                <a:solidFill>
                  <a:srgbClr val="FF0000"/>
                </a:solidFill>
              </a:rPr>
              <a:t>Ваши аргументы…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370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836712"/>
            <a:ext cx="7200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«Провальные аргументы»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Вы отмахивались от моих чувств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Высмеивали мысли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Критиковали мои суждения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32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3200" b="1" dirty="0" smtClean="0">
                <a:solidFill>
                  <a:srgbClr val="FF0000"/>
                </a:solidFill>
              </a:rPr>
              <a:t>Давали непрошеные советы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018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29921"/>
            <a:ext cx="842493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Почему так?</a:t>
            </a:r>
          </a:p>
          <a:p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Используем шаблоны из детства </a:t>
            </a:r>
            <a:r>
              <a:rPr lang="ru-RU" sz="2400" dirty="0" smtClean="0">
                <a:solidFill>
                  <a:srgbClr val="FF0000"/>
                </a:solidFill>
              </a:rPr>
              <a:t>(нам так говорили родители, бабушки\дедушки, учителя, и т.д.)</a:t>
            </a:r>
            <a:endParaRPr lang="ru-RU" sz="2400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Отбрасываем неприятные чувства </a:t>
            </a:r>
            <a:r>
              <a:rPr lang="ru-RU" sz="2400" dirty="0" smtClean="0">
                <a:solidFill>
                  <a:srgbClr val="FF0000"/>
                </a:solidFill>
              </a:rPr>
              <a:t>(считая, что, если их отбросить, всё сразу же улучшится  - это ошибка!)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Трудно выслушивать, когда дети выражают сомнение, недовольство, разочарование, уныние и т.д. </a:t>
            </a:r>
            <a:r>
              <a:rPr lang="ru-RU" sz="2400" dirty="0" smtClean="0">
                <a:solidFill>
                  <a:srgbClr val="FF0000"/>
                </a:solidFill>
              </a:rPr>
              <a:t>(мы начинаем бояться за них и «вступаем» в бой)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Хотим показать, что надо испытывать «правильные» чувства </a:t>
            </a:r>
            <a:r>
              <a:rPr lang="ru-RU" sz="2400" dirty="0" smtClean="0">
                <a:solidFill>
                  <a:srgbClr val="FF0000"/>
                </a:solidFill>
              </a:rPr>
              <a:t>(но секрет в том, что «правильных» нет, любые имеют место быть, главное, что мы с ними делаем)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b="1" dirty="0" smtClean="0">
                <a:solidFill>
                  <a:srgbClr val="FF0000"/>
                </a:solidFill>
              </a:rPr>
              <a:t>Не считаем, что они готовы к своим мыслям и чувствам, выбору </a:t>
            </a:r>
            <a:r>
              <a:rPr lang="ru-RU" sz="2400" b="1" dirty="0" smtClean="0">
                <a:solidFill>
                  <a:srgbClr val="FF0000"/>
                </a:solidFill>
              </a:rPr>
              <a:t>(для нас они по-прежнему дети и мы пытаемся так же все контролировать и решать за них)</a:t>
            </a:r>
            <a:endParaRPr lang="ru-RU" sz="2800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0080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12451" y="476672"/>
            <a:ext cx="69847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Ситуация 1: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Машенька, ты почему плачешь?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Я не хочу об этом говорить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Скажи, тебе станет легче…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Рома мне больше не пишет и не звонит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Ну и ладно. Он мне никогда не нравился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А мне нравился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Милая, забудь ты о нем. у тебя еще тысяча таким Ром будет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Ты не понимаешь меня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20891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</a:rPr>
              <a:t>Вместо этого стоит: 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2400" dirty="0" smtClean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</a:rPr>
              <a:t>Машенька</a:t>
            </a:r>
            <a:r>
              <a:rPr lang="ru-RU" sz="2800" dirty="0">
                <a:solidFill>
                  <a:srgbClr val="FF0000"/>
                </a:solidFill>
              </a:rPr>
              <a:t>, ты отчего-то несчастна…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Рома не пишет и не звонит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Не удивительно, что ты так расстроена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Мне стоило этого ожидать, он общается со всеми девушками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Это неверное, было больно терпеть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Конечно! Но я убеждала себя, что по-настоящему нравлюсь ему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Ты очень сильно хотела верить в это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FF0000"/>
                </a:solidFill>
              </a:rPr>
              <a:t>Да, но это была неправда. В любом случае, он не из тех, кого я хотела бы видеть своим парнем</a:t>
            </a:r>
          </a:p>
        </p:txBody>
      </p:sp>
    </p:spTree>
    <p:extLst>
      <p:ext uri="{BB962C8B-B14F-4D97-AF65-F5344CB8AC3E}">
        <p14:creationId xmlns:p14="http://schemas.microsoft.com/office/powerpoint/2010/main" val="54361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691276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Ситуация 2: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О, нет, мне же завтра сдавать доклад…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Только не говори, что ты его еще не сделал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Я думал, у меня есть время до среду…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Вот что получается, когда не планируешь всё заранее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Но…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Никаких «но». Просто садись и пиши прямо сейчас!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Не наезжай!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А ты не распускай язык (не пререкайся; еще смеешь выступать? И т.д.)</a:t>
            </a:r>
          </a:p>
        </p:txBody>
      </p:sp>
    </p:spTree>
    <p:extLst>
      <p:ext uri="{BB962C8B-B14F-4D97-AF65-F5344CB8AC3E}">
        <p14:creationId xmlns:p14="http://schemas.microsoft.com/office/powerpoint/2010/main" val="4009211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548680"/>
            <a:ext cx="626469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Вместо этого стоит: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О, нет, мне же завтра сдавать доклад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Неужели?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А он у меня готов только наполовину…</a:t>
            </a:r>
          </a:p>
          <a:p>
            <a:pPr marL="285750" indent="-285750">
              <a:buFontTx/>
              <a:buChar char="-"/>
            </a:pPr>
            <a:r>
              <a:rPr lang="ru-RU" sz="2800" dirty="0" err="1" smtClean="0">
                <a:solidFill>
                  <a:srgbClr val="FF0000"/>
                </a:solidFill>
              </a:rPr>
              <a:t>Ммм</a:t>
            </a:r>
            <a:r>
              <a:rPr lang="ru-RU" sz="2800" dirty="0" smtClean="0">
                <a:solidFill>
                  <a:srgbClr val="FF0000"/>
                </a:solidFill>
              </a:rPr>
              <a:t>…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Все мои планы рухнули! Я хотел вечером посмотреть футбол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Ай-</a:t>
            </a:r>
            <a:r>
              <a:rPr lang="ru-RU" sz="2800" dirty="0" err="1" smtClean="0">
                <a:solidFill>
                  <a:srgbClr val="FF0000"/>
                </a:solidFill>
              </a:rPr>
              <a:t>яй</a:t>
            </a:r>
            <a:r>
              <a:rPr lang="ru-RU" sz="2800" dirty="0" smtClean="0">
                <a:solidFill>
                  <a:srgbClr val="FF0000"/>
                </a:solidFill>
              </a:rPr>
              <a:t>-</a:t>
            </a:r>
            <a:r>
              <a:rPr lang="ru-RU" sz="2800" dirty="0" err="1" smtClean="0">
                <a:solidFill>
                  <a:srgbClr val="FF0000"/>
                </a:solidFill>
              </a:rPr>
              <a:t>яй</a:t>
            </a:r>
            <a:endParaRPr lang="ru-RU" sz="2800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Но теперь мне придется заканчивать этот жуткий доклад. Учитель поставит двойку, если я не сдам</a:t>
            </a:r>
          </a:p>
          <a:p>
            <a:pPr marL="285750" indent="-285750">
              <a:buFontTx/>
              <a:buChar char="-"/>
            </a:pPr>
            <a:r>
              <a:rPr lang="ru-RU" sz="2800" dirty="0" smtClean="0">
                <a:solidFill>
                  <a:srgbClr val="FF0000"/>
                </a:solidFill>
              </a:rPr>
              <a:t>Понятно…</a:t>
            </a:r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809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57959"/>
            <a:ext cx="72008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Ситуация 3: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Пап, когда ты научишь меня водить машину?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Я ж тебе уже говорил, когда ты вырастишь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Мне уже шестнадцать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Вот-вот. А это означает, что тебе еще не дадут права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А отец Жени его уже учит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Жени уже почти восемнадцать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Но он его начал учить, когда ему было как и мне</a:t>
            </a:r>
          </a:p>
          <a:p>
            <a:pPr marL="285750" indent="-285750">
              <a:buFontTx/>
              <a:buChar char="-"/>
            </a:pPr>
            <a:r>
              <a:rPr lang="ru-RU" sz="3200" dirty="0" smtClean="0">
                <a:solidFill>
                  <a:srgbClr val="FF0000"/>
                </a:solidFill>
              </a:rPr>
              <a:t>Ну, он – не я</a:t>
            </a:r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210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1434</Words>
  <Application>Microsoft Office PowerPoint</Application>
  <PresentationFormat>Экран (4:3)</PresentationFormat>
  <Paragraphs>162</Paragraphs>
  <Slides>19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Татьяна Сахарова</cp:lastModifiedBy>
  <cp:revision>38</cp:revision>
  <dcterms:created xsi:type="dcterms:W3CDTF">2017-10-09T07:23:10Z</dcterms:created>
  <dcterms:modified xsi:type="dcterms:W3CDTF">2019-03-11T07:27:01Z</dcterms:modified>
</cp:coreProperties>
</file>