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5" r:id="rId21"/>
    <p:sldId id="274" r:id="rId22"/>
    <p:sldId id="275" r:id="rId23"/>
    <p:sldId id="276" r:id="rId24"/>
    <p:sldId id="277" r:id="rId25"/>
    <p:sldId id="278" r:id="rId26"/>
    <p:sldId id="286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87655"/>
            <a:ext cx="662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Дьявольская атака на наших </a:t>
            </a:r>
            <a:r>
              <a:rPr lang="ru-RU" sz="66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детей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Подготовила рук-ль ОДС КСМ Сахарова Татьяна</a:t>
            </a:r>
            <a:endParaRPr lang="ru-RU" sz="2000" b="1" i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9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08720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Что происходит с ребенком?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При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регулярном воздействии на психику человека чего-либо внушающего ему чувства страха (фильмы, книги), он </a:t>
            </a:r>
            <a:endParaRPr lang="ru-RU" sz="24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начинает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привыкать и, в конце концов, перестает испытывать негативные чувства.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Увеличивается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равнодушие к чужой беде.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Жестокость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, агрессия.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Тревога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и страх (боязнь темноты, остаться одному, реакция на шорохи, страх смерти, отчужденность)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Данные ученых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…сильный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страх и внутренняя тревога человека при просмотре насыщенного насилием фильма являются для организма сигналом об опасности. Но так как человек не пытается остановить этот процесс и отреагировать на инстинкт самосохранения, т.е. «спастись бегством», организм считает, что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«очаг инфекции» находится внутри. На его поиск направляются антитела, начинающие уничтожать здоровые клетки </a:t>
            </a:r>
            <a:r>
              <a:rPr lang="ru-RU" i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организма…</a:t>
            </a:r>
          </a:p>
          <a:p>
            <a:endParaRPr lang="ru-RU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такой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стресс вызывает у человека не только временные биохимические изменения, </a:t>
            </a: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но и…</a:t>
            </a:r>
          </a:p>
          <a:p>
            <a:endParaRPr lang="ru-RU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гипертоническая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и язвенная болезни, повышается вероятность инфаркта, инсульта и даже появляется мигрень.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7286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Исследование </a:t>
            </a:r>
            <a:r>
              <a:rPr lang="ru-RU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детей 8-9 лет в 2011 г. Влияния мультфильмов и игр ужасов </a:t>
            </a:r>
            <a:endParaRPr lang="ru-RU" sz="24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 </a:t>
            </a:r>
            <a:r>
              <a:rPr lang="ru-RU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детей.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после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просмотра ужасов испытуемые становятся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нервными, раздражительными, более агрессивными,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 т.е. начинают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применять насильственные методы в реализации своих собственных идей и целей,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избегая дипломатических путей решения проблем; к примеру, одна из девочек взяла без спросу пенал, а когда её попросили вернуть его, то она начала кричать, плакать и размахивать руками</a:t>
            </a: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испытуемые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отдают предпочтение насильственным играм, подражая героям из мультфильмов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, во время игр на перемене они постоянно ударяли других детей</a:t>
            </a: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сон 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становится беспокойным, испытуемые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боятся засыпать; они просыпались ночью в слезах,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 жаловались родителям на плохой сон</a:t>
            </a: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-  стала </a:t>
            </a:r>
            <a:r>
              <a:rPr lang="ru-RU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стираться грань между плохими и хорошими поступками</a:t>
            </a:r>
            <a:r>
              <a:rPr lang="ru-RU" dirty="0">
                <a:solidFill>
                  <a:srgbClr val="FF0000"/>
                </a:solidFill>
                <a:latin typeface="Bookman Old Style" panose="02050604050505020204" pitchFamily="18" charset="0"/>
              </a:rPr>
              <a:t>, испытуемые называли других детей разными ругательствами;</a:t>
            </a:r>
          </a:p>
        </p:txBody>
      </p:sp>
    </p:spTree>
    <p:extLst>
      <p:ext uri="{BB962C8B-B14F-4D97-AF65-F5344CB8AC3E}">
        <p14:creationId xmlns:p14="http://schemas.microsoft.com/office/powerpoint/2010/main" val="312045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80728"/>
            <a:ext cx="705678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Стадия </a:t>
            </a: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легкой </a:t>
            </a:r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увлеченности</a:t>
            </a:r>
            <a:endParaRPr lang="ru-RU" sz="16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получает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удовольствие, играя в компьютерную игру, ощущая при этом положительные эмоции, и хочет это повторить. </a:t>
            </a:r>
            <a:endParaRPr lang="ru-RU" sz="24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Однако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такое стремление к игровой деятельности носит скорее </a:t>
            </a:r>
            <a:r>
              <a:rPr lang="ru-RU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ситуационный,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 чем систематический характер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268760"/>
            <a:ext cx="6264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Стадия увлеченности </a:t>
            </a:r>
          </a:p>
          <a:p>
            <a:endParaRPr lang="ru-RU" sz="4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– это </a:t>
            </a:r>
            <a:r>
              <a:rPr 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появление </a:t>
            </a:r>
            <a:r>
              <a:rPr lang="ru-RU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потребности играть.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Проведение времени за игрой носит </a:t>
            </a:r>
            <a:r>
              <a:rPr lang="ru-RU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систематический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764704"/>
            <a:ext cx="705678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	Стадия </a:t>
            </a: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зависимости </a:t>
            </a:r>
            <a:endParaRPr lang="ru-RU" sz="36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Игра становится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такой же важной, как, например, сон или еда. </a:t>
            </a:r>
            <a:endParaRPr lang="ru-RU" sz="20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Эта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зависимость может проявляться в одной из двух форм: </a:t>
            </a:r>
            <a:r>
              <a:rPr lang="ru-RU" sz="20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социализированной и индивидуализированной. </a:t>
            </a:r>
            <a:endParaRPr lang="ru-RU" sz="2000" b="1" i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первом случае игрок общается с людьми, правда, чаще с такими же игровыми фанатами. Однако связь с социумом в данном случае не теряется. Социальное окружение, пусть состоящее из таких же игроманов, не дает человеку полностью уйти в виртуальный мир и довести себя до психических и соматических отклонений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Во втором, игрок полностью погружается в виртуальный мир, реальный его не интересует</a:t>
            </a:r>
            <a:r>
              <a:rPr lang="ru-RU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9209" y="764704"/>
            <a:ext cx="6840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Признаки зависимости</a:t>
            </a:r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</a:t>
            </a:r>
          </a:p>
          <a:p>
            <a:endParaRPr lang="ru-RU" sz="2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навязчивое </a:t>
            </a:r>
            <a:r>
              <a:rPr lang="ru-RU" sz="2200" dirty="0">
                <a:solidFill>
                  <a:srgbClr val="FF0000"/>
                </a:solidFill>
                <a:latin typeface="Bookman Old Style" panose="02050604050505020204" pitchFamily="18" charset="0"/>
              </a:rPr>
              <a:t>стремление проверять обновления игры</a:t>
            </a: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постоянное </a:t>
            </a:r>
            <a:r>
              <a:rPr lang="ru-RU" sz="2200" dirty="0">
                <a:solidFill>
                  <a:srgbClr val="FF0000"/>
                </a:solidFill>
                <a:latin typeface="Bookman Old Style" panose="02050604050505020204" pitchFamily="18" charset="0"/>
              </a:rPr>
              <a:t>увеличение времени, проводимого за компьютером</a:t>
            </a: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постоянное </a:t>
            </a:r>
            <a:r>
              <a:rPr lang="ru-RU" sz="2200" dirty="0">
                <a:solidFill>
                  <a:srgbClr val="FF0000"/>
                </a:solidFill>
                <a:latin typeface="Bookman Old Style" panose="02050604050505020204" pitchFamily="18" charset="0"/>
              </a:rPr>
              <a:t>увеличение денежных расходов на платные игры и дополнения к ним</a:t>
            </a: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значительно </a:t>
            </a:r>
            <a:r>
              <a:rPr lang="ru-RU" sz="2200" dirty="0">
                <a:solidFill>
                  <a:srgbClr val="FF0000"/>
                </a:solidFill>
                <a:latin typeface="Bookman Old Style" panose="02050604050505020204" pitchFamily="18" charset="0"/>
              </a:rPr>
              <a:t>улучшается настроение от игр и резко портиться при их недоступности;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04664"/>
            <a:ext cx="69127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ничто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не может отвлечь зависимого от компьютерной игры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проявление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агрессии по отношению к отвлекающим факторам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пренебрежение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всеми важными делами в пользу игр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неспособность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как-либо планировать свое время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полный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отказ от общения с реальными друзьями, замена их виртуальными спутниками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пренебрежение 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собственным здоровьем, гигиеной и другими личными факторами в пользу все тех же развлечений.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64087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Физические </a:t>
            </a:r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проявления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постоянная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усталость и сонливость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проблемы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со 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сном;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мигрень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и другие головные боли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•  повышенная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утомляемость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•  снижение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уровня иммунитета</a:t>
            </a:r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;</a:t>
            </a:r>
          </a:p>
          <a:p>
            <a:endParaRPr lang="ru-RU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•  боли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в спине и запястьях.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2415" y="764704"/>
            <a:ext cx="74888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Фатальные </a:t>
            </a: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ошибки: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Дать компьютер, планшет в свободное пользование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Игра на компьютере как награда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Личный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пример (папа играет в игры и т.п.)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Запрет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без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объяснений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Ссоры, ругань, срывы взрослых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Отключение интернета и т.п.(для более старших детей)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404664"/>
            <a:ext cx="51125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Игры</a:t>
            </a:r>
          </a:p>
          <a:p>
            <a:pPr algn="ctr"/>
            <a:endParaRPr lang="ru-RU" sz="4800" i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8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Сети </a:t>
            </a:r>
          </a:p>
          <a:p>
            <a:pPr algn="ctr"/>
            <a:endParaRPr lang="ru-RU" sz="4800" i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8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Интернет</a:t>
            </a:r>
          </a:p>
          <a:p>
            <a:pPr algn="ctr"/>
            <a:endParaRPr lang="ru-RU" sz="4800" i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8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Фильмы</a:t>
            </a:r>
            <a:endParaRPr lang="ru-RU" sz="4800" i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124744"/>
            <a:ext cx="63367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Позволить другим людям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«обличать»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наших детей (учителя, соседи, члены церкви)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Попытки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запугать, воззвать к совести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(особенно, если исходит от мамы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Говорить о влиянии игр, интернета, когда ребенок сидит за компьютером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17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700808"/>
            <a:ext cx="69127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Как спасти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наших </a:t>
            </a:r>
            <a:r>
              <a:rPr lang="ru-RU" sz="5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детей?</a:t>
            </a: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76671"/>
            <a:ext cx="727280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Понять</a:t>
            </a: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почему их это привлекает? </a:t>
            </a:r>
            <a:endParaRPr lang="ru-RU" sz="36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быть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как все, </a:t>
            </a:r>
            <a:endParaRPr lang="ru-RU" sz="28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влияние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других, </a:t>
            </a:r>
            <a:endParaRPr lang="ru-RU" sz="28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страхи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проблемы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неуверенность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неудовлетворенность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, </a:t>
            </a:r>
            <a:endParaRPr lang="ru-RU" sz="28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нечем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заняться, </a:t>
            </a:r>
            <a:endParaRPr lang="ru-RU" sz="28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способ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«расслабиться» от чрезмерных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нагрузок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в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ыплеск агрессии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попытка быть «мужчинами»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нет отношений с 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нет образа «настоящего мужчины»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76672"/>
            <a:ext cx="5544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нают </a:t>
            </a: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ли мои дети ИИСУСА, как своего </a:t>
            </a:r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СПАСИТЕЛЯ?</a:t>
            </a:r>
          </a:p>
          <a:p>
            <a:pPr algn="ctr"/>
            <a:endParaRPr lang="ru-RU" sz="3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молитвы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от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сердца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опыты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размышления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образ жизни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интересы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д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рузья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н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аш пример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712879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Удовлетворены </a:t>
            </a: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ли их потребности</a:t>
            </a:r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?</a:t>
            </a:r>
          </a:p>
          <a:p>
            <a:pPr algn="ctr"/>
            <a:endParaRPr lang="ru-RU" sz="36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эмоциональном контакте с родителями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друзьях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– христианах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понимании и принятии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здоровой дисциплине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личностных границах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сопричастности в жизнь семьи, церкви, общества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ярком примере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0303" y="764704"/>
            <a:ext cx="74168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		</a:t>
            </a:r>
            <a:r>
              <a:rPr lang="ru-RU" sz="4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Что делать: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Любить и принимать их такими какие есть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Относиться как Иисус к грешникам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Молиться о них и с ними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Понимать причины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Осознать свои ошибки и исправлять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Строить отношения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20688"/>
            <a:ext cx="691276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Говорить о влиянии, но обговаривать, не с позиции авторитета, а с позиции анализа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Помочь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заняться 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делом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Приучать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к «правилам пользования»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«Выбить почву из-под ног»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Не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ругать, а верить в них(и выражать это словами)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26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1676" y="1484784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домашние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богослужения (ежедневно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изучение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и размышление детей, а не родителей о том, как 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надо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обоснованный запрет</a:t>
            </a: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96752"/>
            <a:ext cx="64807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интересы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ребенка – мои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интересы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спрашивать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, о чем думает, что у него было, что нравиться, не нравиться, чем увлекается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он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и его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сверстники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задаться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целью, изучить его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увлечение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08720"/>
            <a:ext cx="5760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общение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и дружба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совместный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отдых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совместные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игры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что-то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делать вместе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учить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полезным навыкам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предложить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«полезные» 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игры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692696"/>
            <a:ext cx="468052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Почему их это привлекает?</a:t>
            </a:r>
            <a:endParaRPr lang="ru-RU" sz="20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Способ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замены реальности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«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Центр удовольствия»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Способ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«спрятаться» от </a:t>
            </a: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проблем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Семейная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ситуация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276872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Свой пример!</a:t>
            </a:r>
            <a:endParaRPr lang="ru-RU" sz="5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556792"/>
            <a:ext cx="55446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Запрет,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если </a:t>
            </a:r>
            <a:r>
              <a:rPr lang="ru-RU" sz="4400" dirty="0">
                <a:solidFill>
                  <a:srgbClr val="FF0000"/>
                </a:solidFill>
                <a:latin typeface="Bookman Old Style" panose="02050604050505020204" pitchFamily="18" charset="0"/>
              </a:rPr>
              <a:t>ситуация критическая</a:t>
            </a:r>
          </a:p>
        </p:txBody>
      </p:sp>
    </p:spTree>
    <p:extLst>
      <p:ext uri="{BB962C8B-B14F-4D97-AF65-F5344CB8AC3E}">
        <p14:creationId xmlns:p14="http://schemas.microsoft.com/office/powerpoint/2010/main" val="829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836712"/>
            <a:ext cx="56166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интернете, в компьютерной игре - ты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особенный, в жизни обычный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Азарт</a:t>
            </a:r>
            <a:endParaRPr lang="ru-RU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Проблемы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с коммуникацией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Жизнь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без движения – болезни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Отвержение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авторитетов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980728"/>
            <a:ext cx="61926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Какие бывают игры: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Стрелялки</a:t>
            </a:r>
            <a:endParaRPr lang="ru-RU" sz="3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Бродилки</a:t>
            </a:r>
            <a:endParaRPr lang="ru-RU" sz="3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Стратегии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РПГ (ролевые)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Спортивные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Квесты</a:t>
            </a:r>
            <a:endParaRPr lang="ru-RU" sz="32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Хоррор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Развивающие</a:t>
            </a: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8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96752"/>
            <a:ext cx="669674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Хоррор </a:t>
            </a:r>
            <a:r>
              <a:rPr lang="ru-RU" sz="4400" dirty="0">
                <a:solidFill>
                  <a:srgbClr val="FF0000"/>
                </a:solidFill>
                <a:latin typeface="Bookman Old Style" panose="02050604050505020204" pitchFamily="18" charset="0"/>
              </a:rPr>
              <a:t>игры, фильмы</a:t>
            </a:r>
            <a:r>
              <a:rPr lang="ru-RU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.</a:t>
            </a:r>
            <a:endParaRPr lang="ru-RU" sz="1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4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endParaRPr lang="ru-RU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Инди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хоррор</a:t>
            </a:r>
            <a:r>
              <a:rPr lang="ru-RU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- 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Five Nights at Freddy’s;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Resident 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Evil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Walden 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and the Werewolf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Инди-хоррор</a:t>
            </a:r>
            <a:r>
              <a:rPr lang="ru-RU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Slendytubbies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 II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Daylight</a:t>
            </a:r>
            <a:endParaRPr lang="en-US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Outlast 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Whistleblower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Earn </a:t>
            </a:r>
            <a:r>
              <a:rPr lang="en-US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to Die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Forest</a:t>
            </a:r>
            <a:endParaRPr lang="en-US" sz="2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066381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Хоррор </a:t>
            </a: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(ужасы) фильмы, игры – </a:t>
            </a:r>
            <a:endParaRPr lang="ru-RU" sz="3200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ru-RU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это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те, которые имеют своей целью </a:t>
            </a:r>
            <a:r>
              <a:rPr lang="ru-RU" sz="2800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напугать зрителя, вселить чувства тревоги, страха, создать напряжённую атмосферу ужаса или мучительного ожидания чего-либо ужасного 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– так называемый эффект «</a:t>
            </a:r>
            <a:r>
              <a:rPr lang="ru-RU" sz="28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саспенс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» (с англ. </a:t>
            </a:r>
            <a:r>
              <a:rPr lang="ru-RU" sz="2800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suspense</a:t>
            </a:r>
            <a:r>
              <a:rPr lang="ru-RU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 – неопределённость).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836712"/>
            <a:ext cx="61926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Хоррор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набирает 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популярность </a:t>
            </a:r>
            <a:r>
              <a:rPr lang="ru-RU" sz="3200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в сложные, переломные времена.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 Дело в том, что нестабильная обстановка мотивирует людей обращать больше внимания на несовершенство мира, на отсутствие инструментов познания мира.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095" y="1052736"/>
            <a:ext cx="64807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Чтобы 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хоррор правильно «сработал», читатель или зритель должен постоянное осознавать реальность происходящего. </a:t>
            </a:r>
            <a:r>
              <a:rPr lang="ru-RU" sz="2400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Поддержание сложной, напряженной атмосферы – основная задача автора хоррора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. Практически все хорошие произведения в данном жанре основываются на том, что </a:t>
            </a:r>
            <a:r>
              <a:rPr lang="ru-RU" sz="2400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автор «находит» нужный рычаг давления</a:t>
            </a:r>
            <a:r>
              <a:rPr lang="ru-RU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, а остальную работу возлагает на воображение читателя или зрителя.</a:t>
            </a:r>
          </a:p>
        </p:txBody>
      </p:sp>
    </p:spTree>
    <p:extLst>
      <p:ext uri="{BB962C8B-B14F-4D97-AF65-F5344CB8AC3E}">
        <p14:creationId xmlns:p14="http://schemas.microsoft.com/office/powerpoint/2010/main" val="3242899716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201</TotalTime>
  <Words>900</Words>
  <Application>Microsoft Office PowerPoint</Application>
  <PresentationFormat>Экран (4:3)</PresentationFormat>
  <Paragraphs>182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TanySah</cp:lastModifiedBy>
  <cp:revision>75</cp:revision>
  <dcterms:created xsi:type="dcterms:W3CDTF">2016-01-18T07:00:00Z</dcterms:created>
  <dcterms:modified xsi:type="dcterms:W3CDTF">2016-05-31T08:02:59Z</dcterms:modified>
</cp:coreProperties>
</file>