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9" r:id="rId6"/>
    <p:sldId id="260" r:id="rId7"/>
    <p:sldId id="261" r:id="rId8"/>
    <p:sldId id="270" r:id="rId9"/>
    <p:sldId id="262" r:id="rId10"/>
    <p:sldId id="265" r:id="rId11"/>
    <p:sldId id="266" r:id="rId12"/>
    <p:sldId id="267" r:id="rId13"/>
    <p:sldId id="264" r:id="rId14"/>
    <p:sldId id="268" r:id="rId15"/>
    <p:sldId id="263" r:id="rId16"/>
    <p:sldId id="271" r:id="rId17"/>
    <p:sldId id="272" r:id="rId18"/>
    <p:sldId id="273" r:id="rId19"/>
    <p:sldId id="279" r:id="rId20"/>
    <p:sldId id="280" r:id="rId21"/>
    <p:sldId id="274" r:id="rId22"/>
    <p:sldId id="275" r:id="rId23"/>
    <p:sldId id="276" r:id="rId24"/>
    <p:sldId id="277" r:id="rId25"/>
    <p:sldId id="278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70149"/>
            <a:ext cx="8367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АУТОАГРЕССИЯ – 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зло себе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(подростки)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31" y="2253332"/>
            <a:ext cx="3097514" cy="206330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509120"/>
            <a:ext cx="3643158" cy="19154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150" y="2249318"/>
            <a:ext cx="3162300" cy="19431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455114"/>
            <a:ext cx="2952328" cy="221424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445" y="2779471"/>
            <a:ext cx="2792770" cy="20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8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806489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Что происходит?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Подростки воспринимают жизнь в «черно-белом» свете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(всё либо хорошо, либо очень плохо)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Не знают как справляться с «новыми» эмоциями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(для них много новых вызовов: решать конфликты; определять «нравится\не нравится»; возрастающие учебные нагрузки; негативное влияние сверстников, отделение от родителей и др.)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Еще не имеют достаточных навыков решения проблем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(у них еще мало опыта)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822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260648"/>
            <a:ext cx="885698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Еще сильно давление авторитетных взрослых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, которым они бояться/стесняются высказать свои мысли\эмоции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Бояться «взрослых» чувств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(им страшно сталкиваться с болью, отвержением, предательством, любовью, необходимостью принимать решения и быть ответственными)</a:t>
            </a:r>
            <a:endParaRPr lang="ru-RU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Поиск смыслов/переоценка ценностей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(определятся какие ценности родителей позаимствовать, какие отбросить, что важно лично для них, а что нет)</a:t>
            </a:r>
          </a:p>
        </p:txBody>
      </p:sp>
    </p:spTree>
    <p:extLst>
      <p:ext uri="{BB962C8B-B14F-4D97-AF65-F5344CB8AC3E}">
        <p14:creationId xmlns:p14="http://schemas.microsoft.com/office/powerpoint/2010/main" val="2809346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1532"/>
            <a:ext cx="7704856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Бунт </a:t>
            </a:r>
            <a:r>
              <a:rPr lang="ru-RU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(против взрослых, школы, обязанностей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Любопытно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(желание узнать новые впечатления)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Влияние социальных сетей/сверстников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(много сайтов с призывами отказаться от жизни и примеров из жизни)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Скука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(слишком много свободного времени)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Одиночество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(не чувствуют поддержку взрослых/друзей или не доверяют им)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7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88640"/>
            <a:ext cx="85689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Признаки неблагополучия подростка: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Неконтролируемая агрессия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(не может остановиться)</a:t>
            </a: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Вспышки ярости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(крики, хлопанье дверьми, кидают или ломают предметы)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Демонстрируют вербальную агрессию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(угрозы, грубость, брань), физическую (дерутся)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Раздражение/вспыльчивость/упрямство/мстительность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Провокация ссор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(через непослушание, насмешки, бойкотирование требований)</a:t>
            </a:r>
          </a:p>
        </p:txBody>
      </p:sp>
    </p:spTree>
    <p:extLst>
      <p:ext uri="{BB962C8B-B14F-4D97-AF65-F5344CB8AC3E}">
        <p14:creationId xmlns:p14="http://schemas.microsoft.com/office/powerpoint/2010/main" val="454170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2088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Оппозиционная манера поведения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направленная против того или иного авторитета (учитель, родитель)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Головные боли/мускульное напряжение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Хроническая усталость/сонливость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Угрюмые/тоскливые/замкнутые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Рисуют страшные картины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Смотрят ужасы/слушают рок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Подросток живет в «виртуальном» мире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Сомнительные компании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45048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266"/>
            <a:ext cx="889248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Меры профилактики:</a:t>
            </a:r>
          </a:p>
          <a:p>
            <a:r>
              <a:rPr lang="ru-RU" sz="28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  Чего делать Нельзя…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Директивный стиль в отношениях с подростком неприемлем </a:t>
            </a:r>
            <a:r>
              <a:rPr lang="ru-RU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(нужно терпеливо общаться, договариваться о правилах поведения. Подростка нужно понимать, уважать как личность, а не унижать и «читать мораль»)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Авторитарный контроль, запреты и манипулирование ребенком приведут к парадоксальному эффекту</a:t>
            </a:r>
            <a:r>
              <a:rPr lang="ru-RU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: либо к заниженной самооценке, либо к социально неприемлемой форме поведения.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Но и невмешательство родителей, и ослабление контроля чревато опасностями</a:t>
            </a:r>
            <a:r>
              <a:rPr lang="ru-RU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, когда подросток предоставлен сам себе, принимая  решения и выбирая компании.</a:t>
            </a:r>
          </a:p>
        </p:txBody>
      </p:sp>
    </p:spTree>
    <p:extLst>
      <p:ext uri="{BB962C8B-B14F-4D97-AF65-F5344CB8AC3E}">
        <p14:creationId xmlns:p14="http://schemas.microsoft.com/office/powerpoint/2010/main" val="454170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836712"/>
            <a:ext cx="741682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Четкое соблюдение режима дня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поможет нормализовать функции неустойчивой нервной системы.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Необходимо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следить за нагрузками ребенка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и при появлении симптомов перегрузки снижать их.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Посильные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физические нагрузки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помогут снизить психологическое напряжение.</a:t>
            </a:r>
          </a:p>
        </p:txBody>
      </p:sp>
    </p:spTree>
    <p:extLst>
      <p:ext uri="{BB962C8B-B14F-4D97-AF65-F5344CB8AC3E}">
        <p14:creationId xmlns:p14="http://schemas.microsoft.com/office/powerpoint/2010/main" val="1110621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8640"/>
            <a:ext cx="82809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Сохраняйте контакт со своим ребенком. 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Важно 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постоянно общаться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с подростком, несмотря на растущую в этом возрасте потребность в отделении от родителей. (расспрашивайте и говорите с ребенком о его жизни, уважительно относитесь к тому, что кажется ему важным и значимым. - придя домой после работы, 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не начинайте общение с претензий,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даже если ребенок что-то сделал не так. 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Проявите к нему интерес,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обсуждайте его ежедневные дела, задавайте вопросы. 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Замечание, сделанное с порога, и замечание, сделанное в контексте заинтересованного общения, будут звучать по-разному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78057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88640"/>
            <a:ext cx="806489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Говорите с ребенком на серьезные темы: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что такое жизнь? в чем смысл жизни? Что такое дружба, любовь, смерть, предательство? Эти темы очень волнуют подростков, они ищут собственное понимание того, что в жизни ценно и важно.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Говорите о том, что ценно в жизни для вас.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Не бойтесь делиться собственным опытом, собственными размышлениями. </a:t>
            </a:r>
            <a:r>
              <a:rPr lang="ru-RU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Задушевная беседа на равных всегда лучше, чем «чтение лекций», родительские монологи о том, что правильно, а что неправильно. </a:t>
            </a:r>
          </a:p>
        </p:txBody>
      </p:sp>
    </p:spTree>
    <p:extLst>
      <p:ext uri="{BB962C8B-B14F-4D97-AF65-F5344CB8AC3E}">
        <p14:creationId xmlns:p14="http://schemas.microsoft.com/office/powerpoint/2010/main" val="32018602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5815" y="476672"/>
            <a:ext cx="72728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Говорите с подростком о том, как решать конфликты, о том как постоять за себя и защитить слабого</a:t>
            </a:r>
            <a:r>
              <a:rPr lang="ru-RU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ru-RU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Учите библейским принципам построения отношений. Пусть они видят как вы общаетесь в семье и как решаете различные важные вопросы.</a:t>
            </a:r>
          </a:p>
        </p:txBody>
      </p:sp>
    </p:spTree>
    <p:extLst>
      <p:ext uri="{BB962C8B-B14F-4D97-AF65-F5344CB8AC3E}">
        <p14:creationId xmlns:p14="http://schemas.microsoft.com/office/powerpoint/2010/main" val="9020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836712"/>
            <a:ext cx="72008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ут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oa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г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pecc</a:t>
            </a:r>
            <a:r>
              <a:rPr lang="ru-RU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ия</a:t>
            </a: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– 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дн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из 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pa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зн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видн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й 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pecc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ивн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п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в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д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ния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п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и к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й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ч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л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в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к н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м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ж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т 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вым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ec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тить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в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ю 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pecc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ию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н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п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дм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т, 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вызв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вший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эт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чув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тв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o,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п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п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ичин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н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д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oc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яг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ae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м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oc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ти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, б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льш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й 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илы или п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poc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н</a:t>
            </a:r>
            <a:r>
              <a:rPr lang="en-US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уязвим</a:t>
            </a:r>
            <a:r>
              <a:rPr lang="en-US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oc</a:t>
            </a:r>
            <a:r>
              <a:rPr lang="ru-RU" sz="28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ти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эт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м 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луч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ae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pecc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ия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н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чин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ae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т п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po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являть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я п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тн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ш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нию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к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м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му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ce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б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П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эт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му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т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к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й вид п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и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ич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к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pacc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po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й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тв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в п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и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xoa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н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лиз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n-U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pacc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м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ив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ae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я к</a:t>
            </a:r>
            <a:r>
              <a:rPr lang="en-U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к 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з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щитн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я 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pea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кция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п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и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x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ики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ч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л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в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к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 o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к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уж</a:t>
            </a:r>
            <a:r>
              <a:rPr lang="en-U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ющую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cpe</a:t>
            </a:r>
            <a:r>
              <a:rPr lang="ru-RU" sz="2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ду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0373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80728"/>
            <a:ext cx="756084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Пусть семейный алтарь никогда не гаснет.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Обращайтесь к Богу в молитве утром и вечером всей семьей. Объединяйтесь за чтением Слова Божьего, но не с позиции нравоучения для них, а вместе ища ответы на жизненные вопросы и делясь тем, как вы сами справляетесь с трудностями, искушениями и как побеждаете с Иисусом.</a:t>
            </a:r>
          </a:p>
        </p:txBody>
      </p:sp>
    </p:spTree>
    <p:extLst>
      <p:ext uri="{BB962C8B-B14F-4D97-AF65-F5344CB8AC3E}">
        <p14:creationId xmlns:p14="http://schemas.microsoft.com/office/powerpoint/2010/main" val="283034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756084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Сделайте все, чтобы ребенок понял: сама по себе жизнь – эта та ценность, ради которой стоит жить.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Если ценность социального успеха, хороших оценок, карьеры доминирует, то ценность жизни самой по себе, независимо от этих вещей, становится не столь очевидной. </a:t>
            </a: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Важно научить ребенка получать удовольствие от простых и доступных вещей в жизни: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природы, общения с людьми, познания мира, движения. Лучший способ привить любовь к жизни – ваш собственный пример. </a:t>
            </a:r>
          </a:p>
        </p:txBody>
      </p:sp>
    </p:spTree>
    <p:extLst>
      <p:ext uri="{BB962C8B-B14F-4D97-AF65-F5344CB8AC3E}">
        <p14:creationId xmlns:p14="http://schemas.microsoft.com/office/powerpoint/2010/main" val="15165433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8640"/>
            <a:ext cx="83529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Дайте понять ребенку, что опыт поражения также важен, как и опыт в достижении успеха.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Рассказывайте чаще о том, как вам приходилось преодолевать те или иные трудности. Конструктивно пережитый опыт неудачи делает человека более уверенным в собственных силах и устойчивым. И наоборот: привычка к успехам порою приводит к тому, что человек начинает очень болезненно переживать неизбежные неудачи.</a:t>
            </a:r>
          </a:p>
        </p:txBody>
      </p:sp>
    </p:spTree>
    <p:extLst>
      <p:ext uri="{BB962C8B-B14F-4D97-AF65-F5344CB8AC3E}">
        <p14:creationId xmlns:p14="http://schemas.microsoft.com/office/powerpoint/2010/main" val="3796141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5520" y="620688"/>
            <a:ext cx="752290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Проявите любовь и заботу, разберитесь, что стоит за внешней грубостью ребенка</a:t>
            </a: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.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Подросток делает вид, что вы совсем не нужны ему, он может обесценивать проявления заботы и нежности к нему. Тем не менее, ему очень важны ваша любовь, внимание, забота, поддержка. Надо лишь выбрать приемлемые для этого возраста формы их проявления.</a:t>
            </a:r>
          </a:p>
        </p:txBody>
      </p:sp>
    </p:spTree>
    <p:extLst>
      <p:ext uri="{BB962C8B-B14F-4D97-AF65-F5344CB8AC3E}">
        <p14:creationId xmlns:p14="http://schemas.microsoft.com/office/powerpoint/2010/main" val="4816087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302359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Найдите баланс между свободой и несвободой ребенка.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Современные родители стараются раньше и быстрее отпускать своих детей «на волю», передавая им ответственность за их жизнь и здоровье. Этот процесс не должен быть одномоментным и резким. Предоставляя свободу, важно понимать, что подросток еще не умеет с ней обходиться и что свобода может им пониматься как вседозволенность. </a:t>
            </a:r>
            <a:r>
              <a:rPr lang="ru-RU" sz="2800" b="1" u="sng" dirty="0">
                <a:solidFill>
                  <a:srgbClr val="FF0000"/>
                </a:solidFill>
                <a:latin typeface="Comic Sans MS" panose="030F0702030302020204" pitchFamily="66" charset="0"/>
              </a:rPr>
              <a:t>Родителю важно распознавать ситуации, в которых ребенку уже можно предоставить самостоятельность, а в которых он еще нуждается в помощи и руководстве.</a:t>
            </a:r>
          </a:p>
        </p:txBody>
      </p:sp>
    </p:spTree>
    <p:extLst>
      <p:ext uri="{BB962C8B-B14F-4D97-AF65-F5344CB8AC3E}">
        <p14:creationId xmlns:p14="http://schemas.microsoft.com/office/powerpoint/2010/main" val="4784896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836712"/>
            <a:ext cx="741682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Вовремя обратитесь к специалисту,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если поймете, что вам по каким-то причинам не удалось сохранить контакт с ребенком. В индивидуальной или семейной работе с психологом вы освоите необходимые навыки, которые помогут вам вернуть тепло, доверие и мир в отношениях с ребенком.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Обратиться к специалисту не значит, что вы плохой родитель, это значит, что вам важен ваш ребенок, его будущее и ваши отношения!</a:t>
            </a:r>
          </a:p>
        </p:txBody>
      </p:sp>
    </p:spTree>
    <p:extLst>
      <p:ext uri="{BB962C8B-B14F-4D97-AF65-F5344CB8AC3E}">
        <p14:creationId xmlns:p14="http://schemas.microsoft.com/office/powerpoint/2010/main" val="4002301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836712"/>
            <a:ext cx="71287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Ч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л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в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к н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чин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ae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т з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ним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ть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я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словесным 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ca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м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бич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в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ни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м, 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униж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ни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м 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ca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м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o </a:t>
            </a:r>
            <a:r>
              <a:rPr lang="en-US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ce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бя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, п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ичиняя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ce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б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к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к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м</a:t>
            </a:r>
            <a:r>
              <a:rPr lang="en-US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opa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льны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e,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к и </a:t>
            </a: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физич</a:t>
            </a:r>
            <a:r>
              <a:rPr lang="en-US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ec</a:t>
            </a: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ки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 c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pa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д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ния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тяж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лы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x c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луч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я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x a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ут</a:t>
            </a:r>
            <a:r>
              <a:rPr lang="en-US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oa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г</a:t>
            </a:r>
            <a:r>
              <a:rPr lang="en-US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pecc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ия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п</a:t>
            </a:r>
            <a:r>
              <a:rPr lang="en-US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po</a:t>
            </a:r>
            <a:r>
              <a:rPr lang="ru-RU" sz="32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явля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т</a:t>
            </a:r>
            <a:r>
              <a:rPr lang="en-US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c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я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</a:t>
            </a:r>
            <a:r>
              <a:rPr lang="en-US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ece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ни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м </a:t>
            </a:r>
            <a:r>
              <a:rPr lang="en-US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ce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б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физич</a:t>
            </a:r>
            <a:r>
              <a:rPr lang="en-US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ec</a:t>
            </a: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ки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x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o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в</a:t>
            </a:r>
            <a:r>
              <a:rPr lang="en-US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pe</a:t>
            </a: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жд</a:t>
            </a:r>
            <a:r>
              <a:rPr lang="en-US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ний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и даже 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попыток суицида.</a:t>
            </a:r>
          </a:p>
        </p:txBody>
      </p:sp>
    </p:spTree>
    <p:extLst>
      <p:ext uri="{BB962C8B-B14F-4D97-AF65-F5344CB8AC3E}">
        <p14:creationId xmlns:p14="http://schemas.microsoft.com/office/powerpoint/2010/main" val="27118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Формы проявления: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Суицидальное поведение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(разговоры о суициде, попытки)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Пищевая зависимость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(булимия или анорексия)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Химическая зависимость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(наркомания, токсикомания, алкоголизм)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Фанатическое поведение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(участие в деструктивных религиозных культах, движении футбольных болельщиков и т. п.)</a:t>
            </a:r>
          </a:p>
        </p:txBody>
      </p:sp>
    </p:spTree>
    <p:extLst>
      <p:ext uri="{BB962C8B-B14F-4D97-AF65-F5344CB8AC3E}">
        <p14:creationId xmlns:p14="http://schemas.microsoft.com/office/powerpoint/2010/main" val="27118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04664"/>
            <a:ext cx="77768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Аутическое поведение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 (отчуждение, проблемы с коммуникацией)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Виктимное</a:t>
            </a: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поведение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(предрасположенность попадать в опасные ситуации)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Занятия экстремальными видами спорта</a:t>
            </a:r>
            <a:endParaRPr lang="ru-RU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Самоповреждение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(порезы, укусы, вырывание волос, грызть ногти, кожу на пальцах и т.д.).</a:t>
            </a:r>
          </a:p>
        </p:txBody>
      </p:sp>
    </p:spTree>
    <p:extLst>
      <p:ext uri="{BB962C8B-B14F-4D97-AF65-F5344CB8AC3E}">
        <p14:creationId xmlns:p14="http://schemas.microsoft.com/office/powerpoint/2010/main" val="949753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88640"/>
            <a:ext cx="903649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Причины: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Адаптация к новым обстоятельствам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(новая церковь/школа, кружок, подростковый возраст)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Напряженный график учебы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(много уроков, секций, репетиторы)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Директивная модель взаимоотношений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(родители/учителя раздают распоряжения и ожидают исполнения, не принимая возражений)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Семейные проблемы </a:t>
            </a:r>
            <a:r>
              <a:rPr lang="ru-RU" sz="28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(ссоры, развод, новый брак родителей, рождение ребенка в семье, частое отсутствие родителей)</a:t>
            </a:r>
          </a:p>
        </p:txBody>
      </p:sp>
    </p:spTree>
    <p:extLst>
      <p:ext uri="{BB962C8B-B14F-4D97-AF65-F5344CB8AC3E}">
        <p14:creationId xmlns:p14="http://schemas.microsoft.com/office/powerpoint/2010/main" val="27118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952" y="188640"/>
            <a:ext cx="871296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Безответная любовь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(воспринимается очень остро и болезненно)</a:t>
            </a:r>
            <a:endParaRPr lang="ru-RU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>
              <a:buFont typeface="Arial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Неврозы </a:t>
            </a:r>
            <a:r>
              <a:rPr lang="ru-RU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ru-RU" sz="2000" dirty="0">
                <a:solidFill>
                  <a:srgbClr val="FF0000"/>
                </a:solidFill>
                <a:latin typeface="Verdana"/>
              </a:rPr>
              <a:t>головные боли и головокружения (на почве спазмов мозговых сосудов);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нарушения сна (бессонница, кошмарные сновидения, прерывистый сон);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изменения аппетита (вплоть до невротической анорексии или, напротив, булимии);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мышечная слабость, повышенная утомляемость;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судороги и нервные тики;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невротический кашель;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боли в сердце и в области желудка.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частая смена настроения, раздражительность;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легкая ранимость, повышенная уязвимость, выраженная чувствительность;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истерические реакции;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склонность к депрессии;</a:t>
            </a:r>
          </a:p>
          <a:p>
            <a:pPr>
              <a:buFont typeface="Arial"/>
              <a:buChar char="•"/>
            </a:pPr>
            <a:r>
              <a:rPr lang="ru-RU" sz="2000" dirty="0">
                <a:solidFill>
                  <a:srgbClr val="FF0000"/>
                </a:solidFill>
                <a:latin typeface="Verdana"/>
              </a:rPr>
              <a:t>различные фобии (страхи))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170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32656"/>
            <a:ext cx="806489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Привлечение внимания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(испытывает страх чего-то, но боится/стесняется сказать; пытается сказать, что ему нужно внимание или помощь)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Позлить</a:t>
            </a:r>
            <a:r>
              <a:rPr lang="ru-RU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(делает назло родным, мстит за что-то)</a:t>
            </a:r>
            <a:endParaRPr lang="ru-RU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Закрепленная с детства форма реагирования на стресс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(ребенок грызет ногти, сосет палец, кусает, бьет себя)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Неуверенность/низкая самооценка </a:t>
            </a:r>
            <a:r>
              <a:rPr lang="ru-RU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(не уверен в своих силах/знаниях, всегда ждет одобрения, трудно переносит негативные отклики в свой адрес)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28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032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560" y="548680"/>
            <a:ext cx="806489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Травля со  стороны сверстников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(насмешки, бойкот, унижение, побои)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«Закрытость» ребенка </a:t>
            </a:r>
            <a:r>
              <a:rPr lang="ru-RU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(если в семье не приветствуются «отрицательные» эмоции или об эмоциях не говорят; если ребенок интроверт; желание ребенка быть «взрослым» или же не беспокоить родных своими проблемами)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Неумение ребенком выражать свои эмоции конструктивно </a:t>
            </a:r>
            <a:r>
              <a:rPr lang="ru-RU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(словами, в творчестве, спорте, молитве и т.д.)</a:t>
            </a:r>
            <a:endParaRPr lang="ru-RU" sz="32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1706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1836</Words>
  <Application>Microsoft Office PowerPoint</Application>
  <PresentationFormat>Экран (4:3)</PresentationFormat>
  <Paragraphs>91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Comic Sans MS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Tatiana</dc:creator>
  <cp:lastModifiedBy>Татьяна Сахарова</cp:lastModifiedBy>
  <cp:revision>90</cp:revision>
  <dcterms:created xsi:type="dcterms:W3CDTF">2018-05-14T06:30:34Z</dcterms:created>
  <dcterms:modified xsi:type="dcterms:W3CDTF">2021-12-15T06:35:55Z</dcterms:modified>
</cp:coreProperties>
</file>