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58" r:id="rId6"/>
    <p:sldId id="261" r:id="rId7"/>
    <p:sldId id="275" r:id="rId8"/>
    <p:sldId id="263" r:id="rId9"/>
    <p:sldId id="276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9A4B2-F868-4A1F-A445-2C7C8268151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F1D7E-5248-4764-AA2C-AEAE0A70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2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F1D7E-5248-4764-AA2C-AEAE0A7009F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3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76470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Наказание: быть или не быть?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Бить или не бить?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58" y="2204864"/>
            <a:ext cx="2849893" cy="21374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04864"/>
            <a:ext cx="2736304" cy="2032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69" y="2152088"/>
            <a:ext cx="2345973" cy="2069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80" y="4413262"/>
            <a:ext cx="2649062" cy="1869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88" y="4568688"/>
            <a:ext cx="2286000" cy="171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204864"/>
            <a:ext cx="2899829" cy="19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772" y="548680"/>
            <a:ext cx="6480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Я тебя очень люблю и поэтому я не могу не отреагировать…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я хочу помочь тебе…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4512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1940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836712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Дети – это дети наши? Или Божьи? </a:t>
            </a: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Если бы мы это понимали всегда, то наше отношение к ним изменилось</a:t>
            </a:r>
          </a:p>
        </p:txBody>
      </p:sp>
    </p:spTree>
    <p:extLst>
      <p:ext uri="{BB962C8B-B14F-4D97-AF65-F5344CB8AC3E}">
        <p14:creationId xmlns:p14="http://schemas.microsoft.com/office/powerpoint/2010/main" val="28546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8720"/>
            <a:ext cx="61926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Виды наказания:</a:t>
            </a:r>
          </a:p>
          <a:p>
            <a:endParaRPr lang="ru-RU" sz="44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FF0000"/>
                </a:solidFill>
              </a:rPr>
              <a:t>Физическое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FF0000"/>
                </a:solidFill>
              </a:rPr>
              <a:t>Социальное изолирование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FF0000"/>
                </a:solidFill>
              </a:rPr>
              <a:t>Методы лишения</a:t>
            </a:r>
          </a:p>
        </p:txBody>
      </p:sp>
    </p:spTree>
    <p:extLst>
      <p:ext uri="{BB962C8B-B14F-4D97-AF65-F5344CB8AC3E}">
        <p14:creationId xmlns:p14="http://schemas.microsoft.com/office/powerpoint/2010/main" val="26735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466" y="620688"/>
            <a:ext cx="63367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Приемлемые формы наказания: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</a:rPr>
              <a:t>Адекватно поступку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</a:rPr>
              <a:t>Индивидуальный подход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</a:rPr>
              <a:t>В спокойном состоянии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</a:rPr>
              <a:t>Объясняя, за что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</a:rPr>
              <a:t>Физически (только до подросткового возраста)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</a:rPr>
              <a:t>Проявлять любовь</a:t>
            </a:r>
          </a:p>
        </p:txBody>
      </p:sp>
    </p:spTree>
    <p:extLst>
      <p:ext uri="{BB962C8B-B14F-4D97-AF65-F5344CB8AC3E}">
        <p14:creationId xmlns:p14="http://schemas.microsoft.com/office/powerpoint/2010/main" val="7254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4888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</a:rPr>
              <a:t>Ситуация:</a:t>
            </a:r>
          </a:p>
          <a:p>
            <a:endParaRPr lang="ru-RU" sz="32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Подросток должен был прийти в 22, а пришел в 24…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Реакция типичная</a:t>
            </a:r>
            <a:r>
              <a:rPr lang="ru-RU" sz="2800" dirty="0">
                <a:solidFill>
                  <a:srgbClr val="FF0000"/>
                </a:solidFill>
              </a:rPr>
              <a:t>: «Где ты был? Как ты мог? и т.д.»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Реакция верная</a:t>
            </a:r>
            <a:r>
              <a:rPr lang="ru-RU" sz="2800" dirty="0">
                <a:solidFill>
                  <a:srgbClr val="FF0000"/>
                </a:solidFill>
              </a:rPr>
              <a:t>: я знаю, ты считаешь себя взрослым, но в такое время происходит много плохого и опасного. И хорошо, что с тобой не произошло ничего. Давай поблагодарим Бога, что ты благополучно дошел.  Но я очень беспокоилась, видишь бутылек с валерьянкой? (там нет ничего уже).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Подросток извинится, даже если не сразу…</a:t>
            </a:r>
          </a:p>
        </p:txBody>
      </p:sp>
    </p:spTree>
    <p:extLst>
      <p:ext uri="{BB962C8B-B14F-4D97-AF65-F5344CB8AC3E}">
        <p14:creationId xmlns:p14="http://schemas.microsoft.com/office/powerpoint/2010/main" val="12201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В Библии:</a:t>
            </a:r>
          </a:p>
          <a:p>
            <a:endParaRPr lang="ru-RU" sz="40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</a:rPr>
              <a:t>Слово «наказание» – 37 раз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</a:rPr>
              <a:t>Веление наказывать – 5 раз (от слова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«наказ»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Наставление, поучение, распоряжение 2.Поручение, обращение, содержащее перечень требований и пожеланий.)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</a:rPr>
              <a:t>О милости 245 раз</a:t>
            </a:r>
          </a:p>
        </p:txBody>
      </p:sp>
    </p:spTree>
    <p:extLst>
      <p:ext uri="{BB962C8B-B14F-4D97-AF65-F5344CB8AC3E}">
        <p14:creationId xmlns:p14="http://schemas.microsoft.com/office/powerpoint/2010/main" val="214184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68407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Перед 1«нельзя»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</a:rPr>
              <a:t> 9 «можно»</a:t>
            </a:r>
          </a:p>
          <a:p>
            <a:pPr algn="ctr"/>
            <a:endParaRPr lang="ru-RU" sz="5400" b="1" dirty="0">
              <a:solidFill>
                <a:srgbClr val="FF0000"/>
              </a:solidFill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Наказываем за поступок, а не за 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36202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Должна быть </a:t>
            </a:r>
            <a:r>
              <a:rPr lang="ru-RU" sz="3600" b="1" dirty="0">
                <a:solidFill>
                  <a:srgbClr val="FF0000"/>
                </a:solidFill>
              </a:rPr>
              <a:t>система поощрений</a:t>
            </a:r>
          </a:p>
          <a:p>
            <a:endParaRPr lang="ru-RU" sz="3600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srgbClr val="FF0000"/>
                </a:solidFill>
              </a:rPr>
              <a:t>А наказание – это </a:t>
            </a:r>
            <a:r>
              <a:rPr lang="ru-RU" sz="3600" b="1" dirty="0">
                <a:solidFill>
                  <a:srgbClr val="FF0000"/>
                </a:solidFill>
              </a:rPr>
              <a:t>удержание вознаграждения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22" y="3646739"/>
            <a:ext cx="327678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08445"/>
            <a:ext cx="29083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47367"/>
            <a:ext cx="13223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5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0"/>
            <a:ext cx="74888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Ни в коем случае: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Бить рукой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Наказывать ремнем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Запугивать, манипулировать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Лишать жизненно важных вещей (еды, воды, любви)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Оставлять в закрытом пространстве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Унижать, оскорблять, высмеивать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Не поощряем «неполезным»(</a:t>
            </a:r>
            <a:r>
              <a:rPr lang="ru-RU" sz="2800" dirty="0">
                <a:solidFill>
                  <a:srgbClr val="FF0000"/>
                </a:solidFill>
              </a:rPr>
              <a:t>сладости, компьютер/телефон)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Не наказываем хорошим(труд, уроки, церковь и т.д.)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980728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Процесс примирения обязателен!!!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45" y="2636912"/>
            <a:ext cx="5300067" cy="3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128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Для чего используется наказание?</a:t>
            </a:r>
          </a:p>
          <a:p>
            <a:endParaRPr lang="ru-RU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Исправление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Сорвать гнев </a:t>
            </a:r>
            <a:r>
              <a:rPr lang="ru-RU" sz="2400" dirty="0">
                <a:solidFill>
                  <a:srgbClr val="FF0000"/>
                </a:solidFill>
              </a:rPr>
              <a:t>(проблемы в семье, на работе, неудовлетворение, сценарии своего детства)</a:t>
            </a:r>
            <a:endParaRPr lang="ru-RU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Не умение поговорить с ребенком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Не понимание мотивов его слов/поступков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Нужно как-то отреагировать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Из страха </a:t>
            </a:r>
            <a:r>
              <a:rPr lang="ru-RU" sz="2400" dirty="0">
                <a:solidFill>
                  <a:srgbClr val="FF0000"/>
                </a:solidFill>
              </a:rPr>
              <a:t>(кто из него вырастет)</a:t>
            </a:r>
          </a:p>
        </p:txBody>
      </p:sp>
    </p:spTree>
    <p:extLst>
      <p:ext uri="{BB962C8B-B14F-4D97-AF65-F5344CB8AC3E}">
        <p14:creationId xmlns:p14="http://schemas.microsoft.com/office/powerpoint/2010/main" val="14807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6480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Эффект </a:t>
            </a:r>
            <a:r>
              <a:rPr lang="ru-RU" sz="4000" b="1" dirty="0" err="1">
                <a:solidFill>
                  <a:srgbClr val="FF0000"/>
                </a:solidFill>
              </a:rPr>
              <a:t>Пигмалиона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– 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</a:rPr>
              <a:t>дети становятся такими, какими их хотят видят родители\учителя</a:t>
            </a: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80" y="3429000"/>
            <a:ext cx="3333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96752"/>
            <a:ext cx="69127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Если мы видим в них потенциал, который вложил Бог и помогаем, </a:t>
            </a:r>
          </a:p>
          <a:p>
            <a:pPr algn="ctr"/>
            <a:r>
              <a:rPr lang="ru-RU" sz="8000" b="1" dirty="0">
                <a:solidFill>
                  <a:srgbClr val="FF0000"/>
                </a:solidFill>
              </a:rPr>
              <a:t>они становятся лучше!</a:t>
            </a:r>
          </a:p>
        </p:txBody>
      </p:sp>
    </p:spTree>
    <p:extLst>
      <p:ext uri="{BB962C8B-B14F-4D97-AF65-F5344CB8AC3E}">
        <p14:creationId xmlns:p14="http://schemas.microsoft.com/office/powerpoint/2010/main" val="41315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11598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Много молиться и искать мудрости и терпения Божьих!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257452" cy="36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6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Цель наказания </a:t>
            </a:r>
            <a:r>
              <a:rPr lang="ru-RU" sz="4000" dirty="0">
                <a:solidFill>
                  <a:srgbClr val="FF0000"/>
                </a:solidFill>
              </a:rPr>
              <a:t>– исправление, направление… 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</a:rPr>
              <a:t>«мирный плод праведности»</a:t>
            </a: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  <a:p>
            <a:pPr algn="ctr"/>
            <a:r>
              <a:rPr lang="ru-RU" sz="4000" dirty="0">
                <a:solidFill>
                  <a:srgbClr val="FF0000"/>
                </a:solidFill>
              </a:rPr>
              <a:t>А порой наша цель показать свою власть над ребенком…</a:t>
            </a:r>
          </a:p>
        </p:txBody>
      </p:sp>
    </p:spTree>
    <p:extLst>
      <p:ext uri="{BB962C8B-B14F-4D97-AF65-F5344CB8AC3E}">
        <p14:creationId xmlns:p14="http://schemas.microsoft.com/office/powerpoint/2010/main" val="18748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836712"/>
            <a:ext cx="66247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Розга – прутик, которым направляли ягнят….</a:t>
            </a: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А не канат, которым надо «душить»…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29270"/>
            <a:ext cx="2831976" cy="21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69127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Не заставлять ребенка говорить, что он больше так не будет делать…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он будет скорее всего…</a:t>
            </a: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Вместо этого научите его: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«с Божьей помощью я постараюсь исправиться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и не делать так»</a:t>
            </a:r>
          </a:p>
        </p:txBody>
      </p:sp>
    </p:spTree>
    <p:extLst>
      <p:ext uri="{BB962C8B-B14F-4D97-AF65-F5344CB8AC3E}">
        <p14:creationId xmlns:p14="http://schemas.microsoft.com/office/powerpoint/2010/main" val="12087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67687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Когда родители раздражаются на детей – грешат против Бога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</a:rPr>
              <a:t>Дети в родителях видят Бога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«Взаимная благожелательность и выдержка сделают семью раем и привлекут святых ангелов в семейный круг; но они покинут дом, где произносятся неприятные слова, где царствует раздражительность и несогласие. Суровость, недовольство и гнев закрывают Иисусу дверь в такой дом». (Христианский дом гл. 69)</a:t>
            </a:r>
          </a:p>
        </p:txBody>
      </p:sp>
    </p:spTree>
    <p:extLst>
      <p:ext uri="{BB962C8B-B14F-4D97-AF65-F5344CB8AC3E}">
        <p14:creationId xmlns:p14="http://schemas.microsoft.com/office/powerpoint/2010/main" val="11183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</a:rPr>
              <a:t>Лишает счастья и вечной жизни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«Все резкие, неприятные, нетерпеливые, раздражительные слова приносятся в дар его сатанинскому величеству. И это приношение обходится дороже, чем любая жертва, которую мы предназначаем для Бога, потому что оно разрушает мир и счастье всей семьи, разрушает здоровье и в конце концов лишает людей счастья вечной жизни». (Христианский дом гл.71)</a:t>
            </a:r>
          </a:p>
        </p:txBody>
      </p:sp>
    </p:spTree>
    <p:extLst>
      <p:ext uri="{BB962C8B-B14F-4D97-AF65-F5344CB8AC3E}">
        <p14:creationId xmlns:p14="http://schemas.microsoft.com/office/powerpoint/2010/main" val="23461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6696744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Авторитарность – последствия (крик, без гибкости, не учитывая мнение, без учета возраста)</a:t>
            </a:r>
          </a:p>
          <a:p>
            <a:endParaRPr lang="ru-RU" sz="1600" dirty="0">
              <a:solidFill>
                <a:srgbClr val="FF0000"/>
              </a:solidFill>
            </a:endParaRPr>
          </a:p>
          <a:p>
            <a:endParaRPr lang="ru-RU" sz="11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Ложь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Неуверенность\заниженная самооценка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Частые болезни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Замкнутость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Агрессия\протест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Суицидальные желания\попытки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Перфекционизм\чувство вины</a:t>
            </a:r>
          </a:p>
        </p:txBody>
      </p:sp>
    </p:spTree>
    <p:extLst>
      <p:ext uri="{BB962C8B-B14F-4D97-AF65-F5344CB8AC3E}">
        <p14:creationId xmlns:p14="http://schemas.microsoft.com/office/powerpoint/2010/main" val="31877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836712"/>
            <a:ext cx="57606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Вседозволенность – последствия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Неуважение авторитетов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Эгоизм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Неорганизованность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Безответственность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Потеря безопасности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Чувство одиночества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7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652</Words>
  <Application>Microsoft Office PowerPoint</Application>
  <PresentationFormat>Экран (4:3)</PresentationFormat>
  <Paragraphs>104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</dc:creator>
  <cp:lastModifiedBy>Татьяна Сахарова</cp:lastModifiedBy>
  <cp:revision>57</cp:revision>
  <dcterms:created xsi:type="dcterms:W3CDTF">2018-02-28T06:37:36Z</dcterms:created>
  <dcterms:modified xsi:type="dcterms:W3CDTF">2021-12-15T06:40:36Z</dcterms:modified>
</cp:coreProperties>
</file>