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58" r:id="rId5"/>
    <p:sldId id="259" r:id="rId6"/>
    <p:sldId id="260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65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520" y="2321103"/>
            <a:ext cx="2949661" cy="19628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4437112"/>
            <a:ext cx="2932052" cy="196081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87623" y="493221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«Травля» твоего ребенка</a:t>
            </a: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321103"/>
            <a:ext cx="2957513" cy="22860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152" y="5068557"/>
            <a:ext cx="3139307" cy="156965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798525"/>
            <a:ext cx="2814828" cy="2109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957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8531"/>
            <a:ext cx="864096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Если ребенка терроризируют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/>
              <a:t>Нужно </a:t>
            </a:r>
            <a:r>
              <a:rPr lang="ru-RU" sz="2400" b="1" dirty="0"/>
              <a:t>сделать проблему очевидной для всех окружающих: </a:t>
            </a:r>
            <a:r>
              <a:rPr lang="ru-RU" sz="2400" dirty="0"/>
              <a:t>педагогов, родителей других детей, иногда и правоохранительных органов. Только тогда можно начать ее решать. Это как с болезнью — пока я не признаю, что она существует, я не начну лечиться и восстанавливаться.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/>
              <a:t>Задача </a:t>
            </a:r>
            <a:r>
              <a:rPr lang="ru-RU" sz="2400" b="1" dirty="0"/>
              <a:t>семьи – эмоционально поддержать ребенка, помочь ему справиться.</a:t>
            </a:r>
          </a:p>
          <a:p>
            <a:endParaRPr lang="ru-RU" sz="2400" dirty="0" smtClean="0"/>
          </a:p>
          <a:p>
            <a:r>
              <a:rPr lang="ru-RU" sz="2400" dirty="0" smtClean="0"/>
              <a:t>Самой </a:t>
            </a:r>
            <a:r>
              <a:rPr lang="ru-RU" sz="2400" dirty="0"/>
              <a:t>главной опорой и поддержкой для ребенка в трудный период, конечно же, является </a:t>
            </a:r>
            <a:r>
              <a:rPr lang="ru-RU" sz="2400" b="1" dirty="0">
                <a:solidFill>
                  <a:srgbClr val="FF0000"/>
                </a:solidFill>
              </a:rPr>
              <a:t>безусловная родительская любовь, принятие чувств ребенка, который должен понимать, что родители на его стороне, что он не один. </a:t>
            </a:r>
            <a:r>
              <a:rPr lang="ru-RU" sz="2400" dirty="0"/>
              <a:t>Ведь как часто бывает, родители идут по пути наименьшего сопротивления, и если в школе сказали: «Он (она) сам(а) виноват(а)!», ребенку достается еще и дома, что усугубляет его одиночество, чувство безысходности и подавленность, а это состояние очень-очень опасное.</a:t>
            </a:r>
          </a:p>
        </p:txBody>
      </p:sp>
    </p:spTree>
    <p:extLst>
      <p:ext uri="{BB962C8B-B14F-4D97-AF65-F5344CB8AC3E}">
        <p14:creationId xmlns:p14="http://schemas.microsoft.com/office/powerpoint/2010/main" val="1545619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88640"/>
            <a:ext cx="792088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Лучше </a:t>
            </a:r>
            <a:r>
              <a:rPr lang="ru-RU" sz="2400" b="1" dirty="0">
                <a:solidFill>
                  <a:srgbClr val="FF0000"/>
                </a:solidFill>
              </a:rPr>
              <a:t>уделяйте внимание</a:t>
            </a:r>
            <a:r>
              <a:rPr lang="ru-RU" sz="2000" dirty="0"/>
              <a:t>, обнимайте почаще, сидите у кровати перед сном, в разговоре собирая все хорошее, что произошло за день. Устраивайте совместные поездки в парк, катание на велосипедах, домашние игры с приглашением друзей ребенка.</a:t>
            </a:r>
          </a:p>
          <a:p>
            <a:r>
              <a:rPr lang="ru-RU" sz="2000" dirty="0"/>
              <a:t> </a:t>
            </a:r>
            <a:r>
              <a:rPr lang="ru-RU" sz="2400" b="1" dirty="0" smtClean="0">
                <a:solidFill>
                  <a:srgbClr val="FF0000"/>
                </a:solidFill>
              </a:rPr>
              <a:t>Говорить </a:t>
            </a:r>
            <a:r>
              <a:rPr lang="ru-RU" sz="2400" b="1" dirty="0">
                <a:solidFill>
                  <a:srgbClr val="FF0000"/>
                </a:solidFill>
              </a:rPr>
              <a:t>с ребенком о травле</a:t>
            </a:r>
            <a:r>
              <a:rPr lang="ru-RU" sz="2000" dirty="0"/>
              <a:t> можно и нужно, но важно соблюдать технику безопасности:</a:t>
            </a:r>
          </a:p>
          <a:p>
            <a:r>
              <a:rPr lang="ru-RU" sz="2000" b="1" dirty="0"/>
              <a:t>— не давить,</a:t>
            </a:r>
            <a:br>
              <a:rPr lang="ru-RU" sz="2000" b="1" dirty="0"/>
            </a:br>
            <a:r>
              <a:rPr lang="ru-RU" sz="2000" b="1" dirty="0"/>
              <a:t>— не заставлять рассказывать, если ребенок не хочет,</a:t>
            </a:r>
            <a:br>
              <a:rPr lang="ru-RU" sz="2000" b="1" dirty="0"/>
            </a:br>
            <a:r>
              <a:rPr lang="ru-RU" sz="2000" b="1" dirty="0"/>
              <a:t>— быть готовым слушать без критических комментариев,</a:t>
            </a:r>
            <a:br>
              <a:rPr lang="ru-RU" sz="2000" b="1" dirty="0"/>
            </a:br>
            <a:r>
              <a:rPr lang="ru-RU" sz="2000" b="1" dirty="0"/>
              <a:t>— давать выплакаться </a:t>
            </a:r>
            <a:r>
              <a:rPr lang="ru-RU" sz="2000" dirty="0"/>
              <a:t>(можно обнять в этот момент, что даст чувство защищенности, принести стакан воды, если истерика),</a:t>
            </a:r>
            <a:br>
              <a:rPr lang="ru-RU" sz="2000" dirty="0"/>
            </a:br>
            <a:r>
              <a:rPr lang="ru-RU" sz="2000" b="1" dirty="0"/>
              <a:t>— рассказывать о своем подобном опыте </a:t>
            </a:r>
            <a:r>
              <a:rPr lang="ru-RU" sz="2000" dirty="0"/>
              <a:t>(у каждого что-нибудь похожее найдется), о своих чувствах и о том, как пережили трудную ситуацию,</a:t>
            </a:r>
            <a:br>
              <a:rPr lang="ru-RU" sz="2000" dirty="0"/>
            </a:br>
            <a:r>
              <a:rPr lang="ru-RU" sz="2000" b="1" dirty="0"/>
              <a:t>— и всегда завершать разговор чем-нибудь хорошим, дающим надежду </a:t>
            </a:r>
            <a:r>
              <a:rPr lang="ru-RU" sz="2000" dirty="0"/>
              <a:t>(это могут быть заманчивые планы на выходные, или обсуждение коллекции, которую собирает ребенок, разговор о любимом </a:t>
            </a:r>
            <a:r>
              <a:rPr lang="ru-RU" sz="2000" dirty="0" smtClean="0"/>
              <a:t>хобби </a:t>
            </a:r>
            <a:r>
              <a:rPr lang="ru-RU" sz="2000" dirty="0"/>
              <a:t>и т.д</a:t>
            </a:r>
            <a:r>
              <a:rPr lang="ru-RU" sz="2000" dirty="0" smtClean="0"/>
              <a:t>.).</a:t>
            </a:r>
          </a:p>
          <a:p>
            <a:r>
              <a:rPr lang="ru-RU" sz="2000" b="1" dirty="0" smtClean="0"/>
              <a:t>-- учить постоять за себя!</a:t>
            </a:r>
            <a:r>
              <a:rPr lang="ru-RU" sz="2000" dirty="0" smtClean="0"/>
              <a:t>(вербально, побегом, спорт, физически, дружбой)</a:t>
            </a:r>
            <a:endParaRPr lang="ru-RU" sz="2000" b="1" dirty="0" smtClean="0"/>
          </a:p>
          <a:p>
            <a:r>
              <a:rPr lang="ru-RU" sz="2000" b="1" dirty="0" smtClean="0"/>
              <a:t>-- молиться за ребенка!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494993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16632"/>
            <a:ext cx="8568952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Коррекция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 </a:t>
            </a:r>
            <a:r>
              <a:rPr lang="ru-RU" b="1" dirty="0" smtClean="0">
                <a:solidFill>
                  <a:srgbClr val="FF0000"/>
                </a:solidFill>
              </a:rPr>
              <a:t>Также </a:t>
            </a:r>
            <a:r>
              <a:rPr lang="ru-RU" b="1" dirty="0">
                <a:solidFill>
                  <a:srgbClr val="FF0000"/>
                </a:solidFill>
              </a:rPr>
              <a:t>важно критично приглядеться, что собственно вызывает неприязнь других детей, и, если можно, аккуратно и тактично это подкорректировать.</a:t>
            </a:r>
          </a:p>
          <a:p>
            <a:r>
              <a:rPr lang="ru-RU" dirty="0"/>
              <a:t> </a:t>
            </a:r>
            <a:r>
              <a:rPr lang="ru-RU" dirty="0" smtClean="0"/>
              <a:t>Например</a:t>
            </a:r>
            <a:r>
              <a:rPr lang="ru-RU" dirty="0"/>
              <a:t>: неопрятность, нежелание соблюдать гигиенические нормы может привести к тому, что от ребенка попросту дурно пахнет, и никто не хочет сидеть с ним за одной партой, а вдобавок его еще и дразнят. Если ребенок высок, часто формируется плохая осанка, а поза «плечи вперед, голова вниз» — поза жертвы, которая тоже может провоцировать бессознательную агрессивность окружающих. Значит, надо потрудиться над высоко поднятой головой и расправленными плечами (это сработает, если ребенок чувствует, что родители им гордятся). Хорошо бы еще до школы решить проблемы с дикцией. Но никогда не поздно дойти до логопеда, чтобы речь человека была понятна окружающим.</a:t>
            </a:r>
          </a:p>
          <a:p>
            <a:r>
              <a:rPr lang="ru-RU" sz="2000" b="1" i="1" dirty="0">
                <a:solidFill>
                  <a:srgbClr val="FF0000"/>
                </a:solidFill>
              </a:rPr>
              <a:t> </a:t>
            </a:r>
            <a:r>
              <a:rPr lang="ru-RU" sz="2000" b="1" i="1" dirty="0" smtClean="0">
                <a:solidFill>
                  <a:srgbClr val="FF0000"/>
                </a:solidFill>
              </a:rPr>
              <a:t>!!!! Конечно</a:t>
            </a:r>
            <a:r>
              <a:rPr lang="ru-RU" sz="2000" b="1" i="1" dirty="0">
                <a:solidFill>
                  <a:srgbClr val="FF0000"/>
                </a:solidFill>
              </a:rPr>
              <a:t>, если ребенок имеет специфические особенности строения тела, здоровья, нужно </a:t>
            </a:r>
            <a:r>
              <a:rPr lang="ru-RU" sz="2400" b="1" i="1" u="sng" dirty="0">
                <a:solidFill>
                  <a:srgbClr val="FF0000"/>
                </a:solidFill>
              </a:rPr>
              <a:t>помочь ему научиться принимать себя</a:t>
            </a:r>
            <a:r>
              <a:rPr lang="ru-RU" sz="2000" b="1" i="1" dirty="0">
                <a:solidFill>
                  <a:srgbClr val="FF0000"/>
                </a:solidFill>
              </a:rPr>
              <a:t>, и тогда окружающие тоже смогут не реагировать остро на его </a:t>
            </a:r>
            <a:r>
              <a:rPr lang="ru-RU" sz="2000" b="1" i="1" dirty="0" smtClean="0">
                <a:solidFill>
                  <a:srgbClr val="FF0000"/>
                </a:solidFill>
              </a:rPr>
              <a:t>отличия.</a:t>
            </a:r>
            <a:endParaRPr lang="ru-RU" sz="2000" b="1" i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 </a:t>
            </a:r>
            <a:r>
              <a:rPr lang="ru-RU" b="1" dirty="0" smtClean="0">
                <a:solidFill>
                  <a:srgbClr val="FF0000"/>
                </a:solidFill>
              </a:rPr>
              <a:t>Хорошо</a:t>
            </a:r>
            <a:r>
              <a:rPr lang="ru-RU" b="1" dirty="0">
                <a:solidFill>
                  <a:srgbClr val="FF0000"/>
                </a:solidFill>
              </a:rPr>
              <a:t>, когда родители видят сильные стороны ребенка и помогают раскрыть его способности, благодаря которым он может стать интересен окружающим. </a:t>
            </a:r>
            <a:r>
              <a:rPr lang="ru-RU" dirty="0"/>
              <a:t>Кто-то учится играть на гитаре, кто-то замечательно </a:t>
            </a:r>
            <a:r>
              <a:rPr lang="ru-RU" dirty="0" smtClean="0"/>
              <a:t>рисует, </a:t>
            </a:r>
            <a:r>
              <a:rPr lang="ru-RU" dirty="0"/>
              <a:t>кто-то может починить велосипед. Несложно найти то, что идет на поддержку чувства успешности и вызывает уважение других.</a:t>
            </a:r>
          </a:p>
        </p:txBody>
      </p:sp>
    </p:spTree>
    <p:extLst>
      <p:ext uri="{BB962C8B-B14F-4D97-AF65-F5344CB8AC3E}">
        <p14:creationId xmlns:p14="http://schemas.microsoft.com/office/powerpoint/2010/main" val="3999697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692696"/>
            <a:ext cx="6912768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3600" b="1" i="1" dirty="0" smtClean="0">
                <a:solidFill>
                  <a:srgbClr val="FF0000"/>
                </a:solidFill>
                <a:latin typeface="inherit"/>
              </a:rPr>
              <a:t>Крайние меры</a:t>
            </a:r>
          </a:p>
          <a:p>
            <a:pPr fontAlgn="base">
              <a:buFont typeface="+mj-lt"/>
              <a:buAutoNum type="arabicPeriod"/>
            </a:pPr>
            <a:endParaRPr lang="ru-RU" b="1" i="1" dirty="0" smtClean="0">
              <a:solidFill>
                <a:srgbClr val="000000"/>
              </a:solidFill>
              <a:latin typeface="inherit"/>
            </a:endParaRPr>
          </a:p>
          <a:p>
            <a:pPr fontAlgn="base">
              <a:buFont typeface="+mj-lt"/>
              <a:buAutoNum type="arabicPeriod"/>
            </a:pPr>
            <a:r>
              <a:rPr lang="ru-RU" sz="2000" b="1" i="1" dirty="0" smtClean="0">
                <a:solidFill>
                  <a:srgbClr val="000000"/>
                </a:solidFill>
                <a:latin typeface="inherit"/>
              </a:rPr>
              <a:t>Создать </a:t>
            </a:r>
            <a:r>
              <a:rPr lang="ru-RU" sz="2000" b="1" i="1" dirty="0">
                <a:solidFill>
                  <a:srgbClr val="000000"/>
                </a:solidFill>
                <a:latin typeface="inherit"/>
              </a:rPr>
              <a:t>доказательную </a:t>
            </a:r>
            <a:r>
              <a:rPr lang="ru-RU" sz="2000" b="1" i="1" dirty="0" smtClean="0">
                <a:solidFill>
                  <a:srgbClr val="000000"/>
                </a:solidFill>
                <a:latin typeface="inherit"/>
              </a:rPr>
              <a:t>базу (видео, аудиозапись, </a:t>
            </a:r>
            <a:r>
              <a:rPr lang="ru-RU" sz="2000" b="1" i="1" dirty="0" err="1" smtClean="0">
                <a:solidFill>
                  <a:srgbClr val="000000"/>
                </a:solidFill>
                <a:latin typeface="inherit"/>
              </a:rPr>
              <a:t>мед.справки</a:t>
            </a:r>
            <a:r>
              <a:rPr lang="ru-RU" sz="2000" b="1" i="1" dirty="0" smtClean="0">
                <a:solidFill>
                  <a:srgbClr val="000000"/>
                </a:solidFill>
                <a:latin typeface="inherit"/>
              </a:rPr>
              <a:t>).</a:t>
            </a:r>
            <a:endParaRPr lang="ru-RU" sz="2000" dirty="0">
              <a:solidFill>
                <a:srgbClr val="000000"/>
              </a:solidFill>
              <a:latin typeface="inherit"/>
            </a:endParaRPr>
          </a:p>
          <a:p>
            <a:pPr fontAlgn="base">
              <a:buFont typeface="+mj-lt"/>
              <a:buAutoNum type="arabicPeriod"/>
            </a:pPr>
            <a:r>
              <a:rPr lang="ru-RU" sz="2000" b="1" i="1" dirty="0">
                <a:solidFill>
                  <a:srgbClr val="000000"/>
                </a:solidFill>
                <a:latin typeface="inherit"/>
              </a:rPr>
              <a:t>Обратиться к классной руководительнице.</a:t>
            </a:r>
            <a:endParaRPr lang="ru-RU" sz="2000" dirty="0">
              <a:solidFill>
                <a:srgbClr val="000000"/>
              </a:solidFill>
              <a:latin typeface="inherit"/>
            </a:endParaRPr>
          </a:p>
          <a:p>
            <a:pPr fontAlgn="base">
              <a:buFont typeface="+mj-lt"/>
              <a:buAutoNum type="arabicPeriod"/>
            </a:pPr>
            <a:r>
              <a:rPr lang="ru-RU" sz="2000" b="1" i="1" dirty="0">
                <a:solidFill>
                  <a:srgbClr val="000000"/>
                </a:solidFill>
                <a:latin typeface="inherit"/>
              </a:rPr>
              <a:t>Призвать на помощь психолога.</a:t>
            </a:r>
            <a:endParaRPr lang="ru-RU" sz="2000" dirty="0">
              <a:solidFill>
                <a:srgbClr val="000000"/>
              </a:solidFill>
              <a:latin typeface="inherit"/>
            </a:endParaRPr>
          </a:p>
          <a:p>
            <a:pPr fontAlgn="base">
              <a:buFont typeface="+mj-lt"/>
              <a:buAutoNum type="arabicPeriod"/>
            </a:pPr>
            <a:r>
              <a:rPr lang="ru-RU" sz="2000" b="1" i="1" dirty="0">
                <a:solidFill>
                  <a:srgbClr val="000000"/>
                </a:solidFill>
                <a:latin typeface="inherit"/>
              </a:rPr>
              <a:t>Написать жалобу директору школы. Если не поможет – в комиссию по делам несовершеннолетних, департамент образования или прокуратуру.</a:t>
            </a:r>
            <a:endParaRPr lang="ru-RU" sz="2000" dirty="0">
              <a:solidFill>
                <a:srgbClr val="000000"/>
              </a:solidFill>
              <a:latin typeface="inherit"/>
            </a:endParaRPr>
          </a:p>
          <a:p>
            <a:pPr fontAlgn="base">
              <a:buFont typeface="+mj-lt"/>
              <a:buAutoNum type="arabicPeriod"/>
            </a:pPr>
            <a:r>
              <a:rPr lang="ru-RU" sz="2000" b="1" i="1" dirty="0">
                <a:solidFill>
                  <a:srgbClr val="000000"/>
                </a:solidFill>
                <a:latin typeface="inherit"/>
              </a:rPr>
              <a:t>Сформировать общественный резонанс – публиковать посты в </a:t>
            </a:r>
            <a:r>
              <a:rPr lang="ru-RU" sz="2000" b="1" i="1" dirty="0" err="1">
                <a:solidFill>
                  <a:srgbClr val="000000"/>
                </a:solidFill>
                <a:latin typeface="inherit"/>
              </a:rPr>
              <a:t>соцсетях</a:t>
            </a:r>
            <a:r>
              <a:rPr lang="ru-RU" sz="2000" b="1" i="1" dirty="0">
                <a:solidFill>
                  <a:srgbClr val="000000"/>
                </a:solidFill>
                <a:latin typeface="inherit"/>
              </a:rPr>
              <a:t>, подключать знакомых журналистов (тема </a:t>
            </a:r>
            <a:r>
              <a:rPr lang="ru-RU" sz="2000" b="1" i="1" dirty="0" err="1">
                <a:solidFill>
                  <a:srgbClr val="000000"/>
                </a:solidFill>
                <a:latin typeface="inherit"/>
              </a:rPr>
              <a:t>буллинга</a:t>
            </a:r>
            <a:r>
              <a:rPr lang="ru-RU" sz="2000" b="1" i="1" dirty="0">
                <a:solidFill>
                  <a:srgbClr val="000000"/>
                </a:solidFill>
                <a:latin typeface="inherit"/>
              </a:rPr>
              <a:t> сегодня очень актуальна</a:t>
            </a:r>
            <a:r>
              <a:rPr lang="ru-RU" sz="2000" b="1" i="1" dirty="0" smtClean="0">
                <a:solidFill>
                  <a:srgbClr val="000000"/>
                </a:solidFill>
                <a:latin typeface="inherit"/>
              </a:rPr>
              <a:t>).</a:t>
            </a:r>
          </a:p>
          <a:p>
            <a:pPr fontAlgn="base">
              <a:buFont typeface="+mj-lt"/>
              <a:buAutoNum type="arabicPeriod"/>
            </a:pPr>
            <a:r>
              <a:rPr lang="ru-RU" sz="2000" b="1" i="1" dirty="0">
                <a:solidFill>
                  <a:srgbClr val="000000"/>
                </a:solidFill>
                <a:effectLst/>
                <a:latin typeface="inherit"/>
              </a:rPr>
              <a:t> </a:t>
            </a:r>
            <a:r>
              <a:rPr lang="ru-RU" sz="2000" b="1" i="1" dirty="0">
                <a:solidFill>
                  <a:srgbClr val="000000"/>
                </a:solidFill>
                <a:latin typeface="inherit"/>
              </a:rPr>
              <a:t>П</a:t>
            </a:r>
            <a:r>
              <a:rPr lang="ru-RU" sz="2000" b="1" i="1" dirty="0" smtClean="0">
                <a:solidFill>
                  <a:srgbClr val="000000"/>
                </a:solidFill>
                <a:effectLst/>
                <a:latin typeface="inherit"/>
              </a:rPr>
              <a:t>одайте в суд (если травля угрожает жизни ребенка)</a:t>
            </a:r>
            <a:endParaRPr lang="ru-RU" sz="2000" b="0" i="0" dirty="0">
              <a:solidFill>
                <a:srgbClr val="000000"/>
              </a:solidFill>
              <a:effectLst/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2726942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88640"/>
            <a:ext cx="849694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Что делать, если мой ребенок «агрессор»: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Обратить пристальное внимание на себя </a:t>
            </a:r>
            <a:r>
              <a:rPr lang="ru-RU" sz="2000" dirty="0" smtClean="0"/>
              <a:t>(нередко дети становятся агрессорами потому </a:t>
            </a:r>
            <a:r>
              <a:rPr lang="ru-RU" sz="2000" dirty="0" smtClean="0">
                <a:solidFill>
                  <a:srgbClr val="FF0000"/>
                </a:solidFill>
              </a:rPr>
              <a:t>что в семье считаются нормой побои/затрещины/унижения/оскорблени</a:t>
            </a:r>
            <a:r>
              <a:rPr lang="ru-RU" sz="2000" dirty="0" smtClean="0"/>
              <a:t>я. Поэтому начинать необходимо родителям с пересмотра своего поведения и слов.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Часто </a:t>
            </a:r>
            <a:r>
              <a:rPr lang="ru-RU" sz="2000" b="1" dirty="0"/>
              <a:t>а</a:t>
            </a:r>
            <a:r>
              <a:rPr lang="ru-RU" sz="2000" b="1" dirty="0" smtClean="0"/>
              <a:t>грессорами становятся дети с низкой самооценкой </a:t>
            </a:r>
            <a:r>
              <a:rPr lang="ru-RU" sz="2000" dirty="0" smtClean="0"/>
              <a:t>(</a:t>
            </a:r>
            <a:r>
              <a:rPr lang="ru-RU" sz="2000" dirty="0" smtClean="0">
                <a:solidFill>
                  <a:srgbClr val="FF0000"/>
                </a:solidFill>
              </a:rPr>
              <a:t>ребенок унижаемый – учиться унижать. </a:t>
            </a:r>
            <a:r>
              <a:rPr lang="ru-RU" sz="2000" dirty="0" smtClean="0"/>
              <a:t>А на самом деле он нуждается в поддержке, безусловной любви и твердой, но не жесткой дисциплине)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И дети легко поддающиеся влиянию</a:t>
            </a:r>
            <a:r>
              <a:rPr lang="ru-RU" sz="2000" dirty="0" smtClean="0"/>
              <a:t> (</a:t>
            </a:r>
            <a:r>
              <a:rPr lang="ru-RU" sz="2000" dirty="0" smtClean="0">
                <a:solidFill>
                  <a:srgbClr val="FF0000"/>
                </a:solidFill>
              </a:rPr>
              <a:t>учите такого ребенка думать, отвечать за свои поступки</a:t>
            </a:r>
            <a:r>
              <a:rPr lang="ru-RU" sz="2000" dirty="0" smtClean="0"/>
              <a:t> и держаться своего мнения даже, если все поступают иначе)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Те, кто пережил/переживает насилие в семье или от сверстников </a:t>
            </a:r>
            <a:r>
              <a:rPr lang="ru-RU" sz="2000" dirty="0" smtClean="0"/>
              <a:t>(общайтесь с ребенком, может и его самого необходимо защитить от насилия от старших ребят или взрослых)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Ребенок не испытывающий сочувствия </a:t>
            </a:r>
            <a:r>
              <a:rPr lang="ru-RU" sz="2000" dirty="0" smtClean="0"/>
              <a:t>(если ребенок смотрит </a:t>
            </a:r>
            <a:r>
              <a:rPr lang="ru-RU" sz="2000" dirty="0" smtClean="0">
                <a:solidFill>
                  <a:srgbClr val="FF0000"/>
                </a:solidFill>
              </a:rPr>
              <a:t>жестокие фильмы и играет в компьютерные игры,</a:t>
            </a:r>
            <a:r>
              <a:rPr lang="ru-RU" sz="2000" dirty="0" smtClean="0"/>
              <a:t> у него снижается уровень чувствительности к боли своей и чужой. Подумайте, как защитить его…)</a:t>
            </a:r>
            <a:endParaRPr lang="ru-RU" sz="2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Нуждается в особенном внимании</a:t>
            </a:r>
            <a:r>
              <a:rPr lang="ru-RU" sz="2000" dirty="0" smtClean="0"/>
              <a:t> (агрессор хоть и хорохориться, но </a:t>
            </a:r>
            <a:r>
              <a:rPr lang="ru-RU" sz="2000" dirty="0" smtClean="0">
                <a:solidFill>
                  <a:srgbClr val="FF0000"/>
                </a:solidFill>
              </a:rPr>
              <a:t>похож на оголенный нерв</a:t>
            </a:r>
            <a:r>
              <a:rPr lang="ru-RU" sz="2000" dirty="0" smtClean="0"/>
              <a:t>, который необходимо «обернуть» в любовь)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176116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692696"/>
            <a:ext cx="62646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Бог доверил нам детей – будем внимательны к их потребностям и бедам…</a:t>
            </a:r>
          </a:p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Лучше предотвратить, чем потом лечить!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263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0547" y="116632"/>
            <a:ext cx="784887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rgbClr val="FF0000"/>
                </a:solidFill>
                <a:latin typeface="+mj-lt"/>
              </a:rPr>
              <a:t>Буллинг</a:t>
            </a:r>
            <a:r>
              <a:rPr lang="ru-RU" sz="3200" b="1" dirty="0" smtClean="0">
                <a:solidFill>
                  <a:srgbClr val="FF0000"/>
                </a:solidFill>
                <a:latin typeface="+mj-lt"/>
              </a:rPr>
              <a:t> (травля) </a:t>
            </a:r>
            <a:r>
              <a:rPr lang="ru-RU" sz="3200" dirty="0">
                <a:solidFill>
                  <a:srgbClr val="FF0000"/>
                </a:solidFill>
                <a:latin typeface="+mj-lt"/>
              </a:rPr>
              <a:t>– это повторяющаяся умышленная агрессия по отношению к ребенку со стороны одноклассников. </a:t>
            </a:r>
            <a:r>
              <a:rPr lang="ru-RU" sz="3200" b="1" dirty="0" err="1">
                <a:solidFill>
                  <a:srgbClr val="FF0000"/>
                </a:solidFill>
                <a:latin typeface="+mj-lt"/>
              </a:rPr>
              <a:t>Буллинг</a:t>
            </a:r>
            <a:r>
              <a:rPr lang="ru-RU" sz="3200" dirty="0">
                <a:solidFill>
                  <a:srgbClr val="FF0000"/>
                </a:solidFill>
                <a:latin typeface="+mj-lt"/>
              </a:rPr>
              <a:t> (от англ. </a:t>
            </a:r>
            <a:r>
              <a:rPr lang="ru-RU" sz="3200" dirty="0" err="1">
                <a:solidFill>
                  <a:srgbClr val="FF0000"/>
                </a:solidFill>
                <a:latin typeface="+mj-lt"/>
              </a:rPr>
              <a:t>bullying</a:t>
            </a:r>
            <a:r>
              <a:rPr lang="ru-RU" sz="3200" dirty="0">
                <a:solidFill>
                  <a:srgbClr val="FF0000"/>
                </a:solidFill>
                <a:latin typeface="+mj-lt"/>
              </a:rPr>
              <a:t> – запугивание, физический и/или психологический террор в отношении ребенка со стороны группы одноклассников) – это форма жестокого обращения, когда </a:t>
            </a:r>
            <a:r>
              <a:rPr lang="ru-RU" sz="3200" b="1" dirty="0">
                <a:solidFill>
                  <a:srgbClr val="FF0000"/>
                </a:solidFill>
                <a:latin typeface="+mj-lt"/>
              </a:rPr>
              <a:t>физически или психически</a:t>
            </a:r>
            <a:r>
              <a:rPr lang="ru-RU" sz="3200" dirty="0">
                <a:solidFill>
                  <a:srgbClr val="FF0000"/>
                </a:solidFill>
                <a:latin typeface="+mj-lt"/>
              </a:rPr>
              <a:t> сильный индивид или группа получает удовольствие, причиняя физическую или психологическую боль более слабому в данной ситуации человеку.</a:t>
            </a:r>
          </a:p>
        </p:txBody>
      </p:sp>
    </p:spTree>
    <p:extLst>
      <p:ext uri="{BB962C8B-B14F-4D97-AF65-F5344CB8AC3E}">
        <p14:creationId xmlns:p14="http://schemas.microsoft.com/office/powerpoint/2010/main" val="3060485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96139"/>
            <a:ext cx="7416824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rgbClr val="00008B"/>
                </a:solidFill>
                <a:latin typeface="inherit"/>
              </a:rPr>
              <a:t> </a:t>
            </a:r>
            <a:r>
              <a:rPr lang="ru-RU" sz="4400" b="1" i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Виды травли:</a:t>
            </a:r>
          </a:p>
          <a:p>
            <a:r>
              <a:rPr lang="ru-RU" sz="2800" b="1" i="1" dirty="0" smtClean="0">
                <a:latin typeface="+mj-lt"/>
              </a:rPr>
              <a:t>вербальная </a:t>
            </a:r>
            <a:r>
              <a:rPr lang="ru-RU" sz="2800" b="1" i="1" dirty="0">
                <a:latin typeface="+mj-lt"/>
              </a:rPr>
              <a:t>(словесная)</a:t>
            </a:r>
            <a:r>
              <a:rPr lang="ru-RU" sz="2800" dirty="0">
                <a:latin typeface="+mj-lt"/>
              </a:rPr>
              <a:t> – насмешки, присвоение кличек, бесконечные замечания и оценки, высмеивание, унижение в присутствии других детей и пр.; </a:t>
            </a:r>
            <a:br>
              <a:rPr lang="ru-RU" sz="2800" dirty="0">
                <a:latin typeface="+mj-lt"/>
              </a:rPr>
            </a:br>
            <a:r>
              <a:rPr lang="ru-RU" sz="2800" dirty="0" smtClean="0">
                <a:latin typeface="+mj-lt"/>
              </a:rPr>
              <a:t>•</a:t>
            </a:r>
            <a:r>
              <a:rPr lang="ru-RU" sz="2800" dirty="0">
                <a:latin typeface="+mj-lt"/>
              </a:rPr>
              <a:t>    </a:t>
            </a:r>
            <a:r>
              <a:rPr lang="ru-RU" sz="2800" b="1" i="1" dirty="0">
                <a:latin typeface="+mj-lt"/>
              </a:rPr>
              <a:t>намеренная социальная изоляция</a:t>
            </a:r>
            <a:r>
              <a:rPr lang="ru-RU" sz="2800" dirty="0">
                <a:latin typeface="+mj-lt"/>
              </a:rPr>
              <a:t> – бойкот, отторжение, отказ от общения с жертвой (с ребенком отказываются играть, заниматься, не хотят с ним сидеть за одной партой, не приглашают на дни рождения и т.д.); </a:t>
            </a:r>
            <a:br>
              <a:rPr lang="ru-RU" sz="2800" dirty="0">
                <a:latin typeface="+mj-lt"/>
              </a:rPr>
            </a:br>
            <a:r>
              <a:rPr lang="ru-RU" sz="2800" dirty="0" smtClean="0">
                <a:latin typeface="+mj-lt"/>
              </a:rPr>
              <a:t>•</a:t>
            </a:r>
            <a:r>
              <a:rPr lang="ru-RU" sz="2800" dirty="0">
                <a:latin typeface="+mj-lt"/>
              </a:rPr>
              <a:t>    </a:t>
            </a:r>
            <a:r>
              <a:rPr lang="ru-RU" sz="2800" b="1" i="1" dirty="0">
                <a:latin typeface="+mj-lt"/>
              </a:rPr>
              <a:t>физическое насилие</a:t>
            </a:r>
            <a:r>
              <a:rPr lang="ru-RU" sz="2800" dirty="0">
                <a:latin typeface="+mj-lt"/>
              </a:rPr>
              <a:t> – избиение, нанесение удара, шлепки, подзатыльники, порча и отнимание вещей и др. </a:t>
            </a:r>
            <a:br>
              <a:rPr lang="ru-RU" sz="2800" dirty="0">
                <a:latin typeface="+mj-lt"/>
              </a:rPr>
            </a:br>
            <a:endParaRPr lang="ru-R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24230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04664"/>
            <a:ext cx="7704856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Возможные причины: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/>
              <a:t>Внешние/физические </a:t>
            </a:r>
            <a:r>
              <a:rPr lang="ru-RU" sz="2800" dirty="0" smtClean="0"/>
              <a:t>(высокий/низкий рост, очень худой или полный, носит очки, не имеет «навороченных» гаджетов и др.)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/>
              <a:t>Особенности поведения </a:t>
            </a:r>
            <a:r>
              <a:rPr lang="ru-RU" sz="2800" dirty="0" smtClean="0"/>
              <a:t>(очень тихий/замкнутый, импульсивный, часто задает вопросы, не отвечает обидчикам,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/>
              <a:t>Особенности здоровья </a:t>
            </a:r>
            <a:r>
              <a:rPr lang="ru-RU" sz="2800" dirty="0" smtClean="0"/>
              <a:t>(носят очки, слабый слух, с рыжими волосами/веснушками, оттопыренные уши, заикание и др.)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/>
              <a:t>Иное </a:t>
            </a:r>
            <a:r>
              <a:rPr lang="ru-RU" sz="2800" dirty="0" smtClean="0"/>
              <a:t>(религиозные принципы, социальный статус родителей, семейный статус и др.)</a:t>
            </a:r>
          </a:p>
        </p:txBody>
      </p:sp>
    </p:spTree>
    <p:extLst>
      <p:ext uri="{BB962C8B-B14F-4D97-AF65-F5344CB8AC3E}">
        <p14:creationId xmlns:p14="http://schemas.microsoft.com/office/powerpoint/2010/main" val="3060485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0648"/>
            <a:ext cx="8496943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Признаки агрессора: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/>
              <a:t>имеют потребность </a:t>
            </a:r>
            <a:r>
              <a:rPr lang="ru-RU" sz="2800" b="1" dirty="0"/>
              <a:t>господствовать и подчинять </a:t>
            </a:r>
            <a:r>
              <a:rPr lang="ru-RU" sz="2800" dirty="0"/>
              <a:t>себе других; </a:t>
            </a:r>
          </a:p>
          <a:p>
            <a:endParaRPr lang="ru-RU" sz="2800" dirty="0"/>
          </a:p>
          <a:p>
            <a:r>
              <a:rPr lang="ru-RU" sz="2800" dirty="0"/>
              <a:t>•    </a:t>
            </a:r>
            <a:r>
              <a:rPr lang="ru-RU" sz="2800" b="1" dirty="0"/>
              <a:t>импульсивны </a:t>
            </a:r>
            <a:r>
              <a:rPr lang="ru-RU" sz="2800" dirty="0"/>
              <a:t>и легко приходят в ярость; </a:t>
            </a:r>
          </a:p>
          <a:p>
            <a:endParaRPr lang="ru-RU" sz="2800" dirty="0"/>
          </a:p>
          <a:p>
            <a:r>
              <a:rPr lang="ru-RU" sz="2800" dirty="0"/>
              <a:t>•    часто ведут себя </a:t>
            </a:r>
            <a:r>
              <a:rPr lang="ru-RU" sz="2800" b="1" dirty="0"/>
              <a:t>вызывающе и агрессивно </a:t>
            </a:r>
            <a:r>
              <a:rPr lang="ru-RU" sz="2800" dirty="0"/>
              <a:t>по отношению к взрослым; </a:t>
            </a:r>
          </a:p>
          <a:p>
            <a:endParaRPr lang="ru-RU" sz="2800" dirty="0"/>
          </a:p>
          <a:p>
            <a:r>
              <a:rPr lang="ru-RU" sz="2800" b="1" dirty="0"/>
              <a:t>•    не </a:t>
            </a:r>
            <a:r>
              <a:rPr lang="ru-RU" sz="2800" dirty="0"/>
              <a:t>испытывают </a:t>
            </a:r>
            <a:r>
              <a:rPr lang="ru-RU" sz="2800" b="1" dirty="0"/>
              <a:t>сочувствия</a:t>
            </a:r>
            <a:r>
              <a:rPr lang="ru-RU" sz="2800" dirty="0"/>
              <a:t> к своим жертвам; </a:t>
            </a:r>
          </a:p>
          <a:p>
            <a:endParaRPr lang="ru-RU" sz="2800" dirty="0"/>
          </a:p>
          <a:p>
            <a:r>
              <a:rPr lang="ru-RU" sz="2800" dirty="0"/>
              <a:t>•    если это </a:t>
            </a:r>
            <a:r>
              <a:rPr lang="ru-RU" sz="2800" b="1" dirty="0"/>
              <a:t>мальчики</a:t>
            </a:r>
            <a:r>
              <a:rPr lang="ru-RU" sz="2800" dirty="0"/>
              <a:t>, они обычно физически сильнее других мальчиков; </a:t>
            </a:r>
            <a:r>
              <a:rPr lang="ru-RU" sz="2800" b="1" dirty="0"/>
              <a:t>девочки</a:t>
            </a:r>
            <a:r>
              <a:rPr lang="ru-RU" sz="2800" dirty="0"/>
              <a:t>, как правило, объявляют своим жертвам настоящую психологическую войну.</a:t>
            </a:r>
          </a:p>
        </p:txBody>
      </p:sp>
    </p:spTree>
    <p:extLst>
      <p:ext uri="{BB962C8B-B14F-4D97-AF65-F5344CB8AC3E}">
        <p14:creationId xmlns:p14="http://schemas.microsoft.com/office/powerpoint/2010/main" val="3060485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586" y="-9943"/>
            <a:ext cx="8928992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Тревожные сигналы «жертвы»: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Дети </a:t>
            </a:r>
            <a:r>
              <a:rPr lang="ru-RU" sz="2400" b="1" dirty="0" smtClean="0"/>
              <a:t>притворяются </a:t>
            </a:r>
            <a:r>
              <a:rPr lang="ru-RU" sz="2400" b="1" dirty="0"/>
              <a:t>больными</a:t>
            </a:r>
            <a:r>
              <a:rPr lang="ru-RU" sz="2400" dirty="0"/>
              <a:t>, чтобы избежать похода в школу; </a:t>
            </a:r>
          </a:p>
          <a:p>
            <a:r>
              <a:rPr lang="ru-RU" sz="2400" dirty="0" smtClean="0"/>
              <a:t>•    </a:t>
            </a:r>
            <a:r>
              <a:rPr lang="ru-RU" sz="2400" b="1" dirty="0"/>
              <a:t>боятся идти одни </a:t>
            </a:r>
            <a:r>
              <a:rPr lang="ru-RU" sz="2400" dirty="0"/>
              <a:t>в школу и из школы, </a:t>
            </a:r>
            <a:r>
              <a:rPr lang="ru-RU" sz="2400" b="1" dirty="0"/>
              <a:t>просят проводить </a:t>
            </a:r>
            <a:r>
              <a:rPr lang="ru-RU" sz="2400" dirty="0"/>
              <a:t>их на уроки, </a:t>
            </a:r>
            <a:r>
              <a:rPr lang="ru-RU" sz="2400" b="1" dirty="0"/>
              <a:t>опаздывают; </a:t>
            </a:r>
          </a:p>
          <a:p>
            <a:r>
              <a:rPr lang="ru-RU" sz="2400" dirty="0" smtClean="0"/>
              <a:t>•    </a:t>
            </a:r>
            <a:r>
              <a:rPr lang="ru-RU" sz="2400" dirty="0"/>
              <a:t>становятся </a:t>
            </a:r>
            <a:r>
              <a:rPr lang="ru-RU" sz="2400" b="1" dirty="0"/>
              <a:t>эмоционально неустойчивыми</a:t>
            </a:r>
            <a:r>
              <a:rPr lang="ru-RU" sz="2400" dirty="0"/>
              <a:t>, изменяется их привычное поведение и вне школы; </a:t>
            </a:r>
          </a:p>
          <a:p>
            <a:r>
              <a:rPr lang="ru-RU" sz="2400" dirty="0" smtClean="0"/>
              <a:t>•    </a:t>
            </a:r>
            <a:r>
              <a:rPr lang="ru-RU" sz="2400" b="1" dirty="0"/>
              <a:t>снижается успеваемость, теряется интерес к любимым занятиям; </a:t>
            </a:r>
          </a:p>
          <a:p>
            <a:r>
              <a:rPr lang="ru-RU" sz="2400" dirty="0" smtClean="0"/>
              <a:t>•    </a:t>
            </a:r>
            <a:r>
              <a:rPr lang="ru-RU" sz="2400" dirty="0"/>
              <a:t>проявляют большую </a:t>
            </a:r>
            <a:r>
              <a:rPr lang="ru-RU" sz="2400" b="1" dirty="0"/>
              <a:t>тревогу, </a:t>
            </a:r>
            <a:r>
              <a:rPr lang="ru-RU" sz="2400" dirty="0"/>
              <a:t>порой страхи настолько сильны, что может нарушаться </a:t>
            </a:r>
            <a:r>
              <a:rPr lang="ru-RU" sz="2400" b="1" i="1" dirty="0"/>
              <a:t>сон, аппетит, появляться заикание, нервные тики; </a:t>
            </a:r>
          </a:p>
          <a:p>
            <a:r>
              <a:rPr lang="ru-RU" sz="2400" dirty="0" smtClean="0"/>
              <a:t>•    </a:t>
            </a:r>
            <a:r>
              <a:rPr lang="ru-RU" sz="2400" dirty="0"/>
              <a:t>для них характерны </a:t>
            </a:r>
            <a:r>
              <a:rPr lang="ru-RU" sz="2400" b="1" dirty="0"/>
              <a:t>молчаливость, замкнутость</a:t>
            </a:r>
            <a:r>
              <a:rPr lang="ru-RU" sz="2400" dirty="0"/>
              <a:t>, нежелание идти на разговор; </a:t>
            </a:r>
          </a:p>
          <a:p>
            <a:r>
              <a:rPr lang="ru-RU" sz="2400" dirty="0" smtClean="0"/>
              <a:t>•    </a:t>
            </a:r>
            <a:r>
              <a:rPr lang="ru-RU" sz="2400" b="1" dirty="0" smtClean="0"/>
              <a:t>рваная </a:t>
            </a:r>
            <a:r>
              <a:rPr lang="ru-RU" sz="2400" b="1" dirty="0"/>
              <a:t>верхнюю </a:t>
            </a:r>
            <a:r>
              <a:rPr lang="ru-RU" sz="2400" dirty="0"/>
              <a:t>одежду или </a:t>
            </a:r>
            <a:r>
              <a:rPr lang="ru-RU" sz="2400" b="1" dirty="0"/>
              <a:t>поврежденные вещи; постоянные ссадины, синяки и другие травмы; </a:t>
            </a:r>
          </a:p>
          <a:p>
            <a:r>
              <a:rPr lang="ru-RU" sz="2400" dirty="0" smtClean="0"/>
              <a:t>•    </a:t>
            </a:r>
            <a:r>
              <a:rPr lang="ru-RU" sz="2400" dirty="0"/>
              <a:t>часто </a:t>
            </a:r>
            <a:r>
              <a:rPr lang="ru-RU" sz="2400" b="1" dirty="0"/>
              <a:t>просят дать денег, воруют</a:t>
            </a:r>
            <a:r>
              <a:rPr lang="ru-RU" sz="2400" dirty="0"/>
              <a:t> с целью откупиться от насильника; </a:t>
            </a:r>
          </a:p>
          <a:p>
            <a:r>
              <a:rPr lang="ru-RU" sz="2400" dirty="0" smtClean="0"/>
              <a:t>•    появляются </a:t>
            </a:r>
            <a:r>
              <a:rPr lang="ru-RU" sz="2400" b="1" dirty="0"/>
              <a:t>суицидальные мысли.</a:t>
            </a:r>
          </a:p>
        </p:txBody>
      </p:sp>
    </p:spTree>
    <p:extLst>
      <p:ext uri="{BB962C8B-B14F-4D97-AF65-F5344CB8AC3E}">
        <p14:creationId xmlns:p14="http://schemas.microsoft.com/office/powerpoint/2010/main" val="3060485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908720"/>
            <a:ext cx="684076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Краткосрочные последствия:</a:t>
            </a:r>
          </a:p>
          <a:p>
            <a:endParaRPr lang="ru-RU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/>
              <a:t>Ухудшение успеваемости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/>
              <a:t>Перепады настроения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/>
              <a:t>Нежелание идти туда, где его терроризируют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/>
              <a:t>Физические увечья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/>
              <a:t>Кошмары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/>
              <a:t>Закрытость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/>
              <a:t>Ответная агрессия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60485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404664"/>
            <a:ext cx="748883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Долгосрочные последствия: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 smtClean="0"/>
              <a:t>Психосоматические заболевания </a:t>
            </a:r>
            <a:r>
              <a:rPr lang="ru-RU" sz="2400" dirty="0" smtClean="0"/>
              <a:t>(боли в животе/проблемы с ЖКТ, проблемы с сердцем, головные боли, частые респираторные заболевания, проблемы со сном)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 smtClean="0"/>
              <a:t>Низкая самооценка </a:t>
            </a:r>
            <a:r>
              <a:rPr lang="ru-RU" sz="2400" dirty="0" smtClean="0"/>
              <a:t>(неуверенность в себе, проблемы с выстраиванием отношений, депрессии, суицидальные мысли, тревожность)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/>
              <a:t>Неумение постоять за себя</a:t>
            </a:r>
            <a:r>
              <a:rPr lang="ru-RU" sz="2400" dirty="0" smtClean="0"/>
              <a:t> (не могут сказать «нет» плохому или авторитарным людям, позже могут стать жертвами насилия в семье или же агрессорами)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/>
              <a:t>Фобии</a:t>
            </a:r>
            <a:r>
              <a:rPr lang="ru-RU" sz="2400" dirty="0" smtClean="0"/>
              <a:t> (страх темноты, смерти, незнакомых людей,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/>
              <a:t>Зависимости</a:t>
            </a:r>
            <a:r>
              <a:rPr lang="ru-RU" sz="2400" dirty="0" smtClean="0"/>
              <a:t> (алкогольная, наркотическая, от влиятельных людей, от агрессоров и манипуляторов)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12301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88640"/>
            <a:ext cx="8496944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Что делать, если мой ребенок «жертва»:</a:t>
            </a:r>
          </a:p>
          <a:p>
            <a:r>
              <a:rPr lang="ru-RU" dirty="0" smtClean="0"/>
              <a:t>1. Родителям </a:t>
            </a:r>
            <a:r>
              <a:rPr lang="ru-RU" dirty="0"/>
              <a:t>нужно </a:t>
            </a:r>
            <a:r>
              <a:rPr lang="ru-RU" sz="2400" b="1" dirty="0">
                <a:solidFill>
                  <a:srgbClr val="FF0000"/>
                </a:solidFill>
              </a:rPr>
              <a:t>учить ребенка правильно реагировать на агрессию. </a:t>
            </a:r>
            <a:r>
              <a:rPr lang="ru-RU" dirty="0"/>
              <a:t>Необходимо формировать разные полезные для «выживания» в конфликте навыки. 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Умение </a:t>
            </a:r>
            <a:r>
              <a:rPr lang="ru-RU" b="1" dirty="0"/>
              <a:t>игнорировать мелкие провокации </a:t>
            </a:r>
            <a:r>
              <a:rPr lang="ru-RU" dirty="0"/>
              <a:t>может свести на нет попытки начать травлю. Для этого пригодится выдержка и хладнокровие, а они быстро не воспитываются.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Умение </a:t>
            </a:r>
            <a:r>
              <a:rPr lang="ru-RU" b="1" dirty="0"/>
              <a:t>правильно реагировать на критику: справедливую и несправедливую.</a:t>
            </a:r>
            <a:r>
              <a:rPr lang="ru-RU" dirty="0"/>
              <a:t> </a:t>
            </a:r>
            <a:r>
              <a:rPr lang="ru-RU" b="1" i="1" dirty="0">
                <a:solidFill>
                  <a:srgbClr val="FF0000"/>
                </a:solidFill>
              </a:rPr>
              <a:t>«Ну да, я действительно не так силен физически, как ты», «Ну да, я — очкарик, и что?», «К сожалению, я не могу запретить тебе думать, что я </a:t>
            </a:r>
            <a:r>
              <a:rPr lang="ru-RU" b="1" i="1" dirty="0" smtClean="0">
                <a:solidFill>
                  <a:srgbClr val="FF0000"/>
                </a:solidFill>
              </a:rPr>
              <a:t>глупый»</a:t>
            </a:r>
            <a:r>
              <a:rPr lang="ru-RU" dirty="0" smtClean="0"/>
              <a:t>, </a:t>
            </a:r>
            <a:r>
              <a:rPr lang="ru-RU" dirty="0"/>
              <a:t>— такие ответы более эффективны и менее </a:t>
            </a:r>
            <a:r>
              <a:rPr lang="ru-RU" dirty="0" err="1"/>
              <a:t>травматичны</a:t>
            </a:r>
            <a:r>
              <a:rPr lang="ru-RU" dirty="0"/>
              <a:t>, чем кидание с кулаками на обидчика.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Умение </a:t>
            </a:r>
            <a:r>
              <a:rPr lang="ru-RU" b="1" dirty="0"/>
              <a:t>выбрать наиболее «человеческий» способ проявления своего гнева</a:t>
            </a:r>
            <a:r>
              <a:rPr lang="ru-RU" dirty="0"/>
              <a:t>. Всегда полезно сказать </a:t>
            </a:r>
            <a:r>
              <a:rPr lang="ru-RU" i="1" dirty="0">
                <a:solidFill>
                  <a:srgbClr val="FF0000"/>
                </a:solidFill>
              </a:rPr>
              <a:t>вслух о своем возмущении или </a:t>
            </a:r>
            <a:r>
              <a:rPr lang="ru-RU" i="1" dirty="0" smtClean="0">
                <a:solidFill>
                  <a:srgbClr val="FF0000"/>
                </a:solidFill>
              </a:rPr>
              <a:t>гневе, молиться.</a:t>
            </a:r>
            <a:endParaRPr lang="ru-RU" i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Умение </a:t>
            </a:r>
            <a:r>
              <a:rPr lang="ru-RU" b="1" dirty="0"/>
              <a:t>пожалеть обидчика, потому, что только слабому и несчастному может понадобиться самоутвердиться за счет другого. </a:t>
            </a:r>
            <a:r>
              <a:rPr lang="ru-RU" dirty="0"/>
              <a:t>Родителям важно донести до ребенка мысль, что, если кто-то говорит о тебе плохо, это не значит, что ты плохой – </a:t>
            </a:r>
            <a:r>
              <a:rPr lang="ru-RU" b="1" u="sng" dirty="0"/>
              <a:t>это характеризует того, из кого выливается вся эта грязь.</a:t>
            </a:r>
          </a:p>
          <a:p>
            <a:r>
              <a:rPr lang="ru-RU" sz="2000" i="1" dirty="0" smtClean="0">
                <a:solidFill>
                  <a:srgbClr val="FF0000"/>
                </a:solidFill>
              </a:rPr>
              <a:t>! Эти </a:t>
            </a:r>
            <a:r>
              <a:rPr lang="ru-RU" sz="2000" i="1" dirty="0">
                <a:solidFill>
                  <a:srgbClr val="FF0000"/>
                </a:solidFill>
              </a:rPr>
              <a:t>и многие другие навыки можно сформировать и закрепить в ходе </a:t>
            </a:r>
            <a:r>
              <a:rPr lang="ru-RU" sz="2000" b="1" i="1" dirty="0">
                <a:solidFill>
                  <a:srgbClr val="FF0000"/>
                </a:solidFill>
              </a:rPr>
              <a:t>домашних «тренингов», когда мама или папа изображают обидчика, а ребенок тренируется</a:t>
            </a:r>
            <a:r>
              <a:rPr lang="ru-RU" sz="2000" i="1" dirty="0">
                <a:solidFill>
                  <a:srgbClr val="FF0000"/>
                </a:solidFill>
              </a:rPr>
              <a:t> в безопасной и поддерживающей обстановке достойно отвечать заранее продуманной </a:t>
            </a:r>
            <a:r>
              <a:rPr lang="ru-RU" sz="2000" i="1" dirty="0" smtClean="0">
                <a:solidFill>
                  <a:srgbClr val="FF0000"/>
                </a:solidFill>
              </a:rPr>
              <a:t>фразой!</a:t>
            </a:r>
            <a:endParaRPr lang="ru-RU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534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1115</Words>
  <Application>Microsoft Office PowerPoint</Application>
  <PresentationFormat>Экран (4:3)</PresentationFormat>
  <Paragraphs>85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Tatiana</dc:creator>
  <cp:lastModifiedBy>Татьяна Сахарова</cp:lastModifiedBy>
  <cp:revision>48</cp:revision>
  <dcterms:created xsi:type="dcterms:W3CDTF">2018-05-14T06:31:04Z</dcterms:created>
  <dcterms:modified xsi:type="dcterms:W3CDTF">2018-11-11T09:10:48Z</dcterms:modified>
</cp:coreProperties>
</file>