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2" r:id="rId9"/>
    <p:sldId id="266" r:id="rId10"/>
    <p:sldId id="261" r:id="rId11"/>
    <p:sldId id="267" r:id="rId12"/>
    <p:sldId id="263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138" y="1412776"/>
            <a:ext cx="68407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СИНДРОМ «ДВР»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Подготовила рук-ль ОДС КСМ Сахарова Татьяна Федоровна</a:t>
            </a:r>
          </a:p>
        </p:txBody>
      </p:sp>
    </p:spTree>
    <p:extLst>
      <p:ext uri="{BB962C8B-B14F-4D97-AF65-F5344CB8AC3E}">
        <p14:creationId xmlns:p14="http://schemas.microsoft.com/office/powerpoint/2010/main" val="137409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88" y="476672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Надежда!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2750" y="3717032"/>
            <a:ext cx="6871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НАСТАВИТЬ: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Притчи 22:6 </a:t>
            </a:r>
            <a:r>
              <a:rPr lang="ru-RU" sz="2800" dirty="0">
                <a:solidFill>
                  <a:srgbClr val="FF0000"/>
                </a:solidFill>
              </a:rPr>
              <a:t>Наставь юношу при начале пути его: он не уклонится от него, когда и состарится.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28684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ПЕРЕДАТЬ: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err="1" smtClean="0">
                <a:solidFill>
                  <a:srgbClr val="FF0000"/>
                </a:solidFill>
              </a:rPr>
              <a:t>Иоиль</a:t>
            </a:r>
            <a:r>
              <a:rPr lang="ru-RU" sz="2800" dirty="0" smtClean="0">
                <a:solidFill>
                  <a:srgbClr val="FF0000"/>
                </a:solidFill>
              </a:rPr>
              <a:t> 1:3 </a:t>
            </a:r>
            <a:r>
              <a:rPr lang="ru-RU" sz="2800" dirty="0">
                <a:solidFill>
                  <a:srgbClr val="FF0000"/>
                </a:solidFill>
              </a:rPr>
              <a:t>Передайте об этом детям вашим; а дети ваши пусть скажут своим детям, а их дети следующему роду: </a:t>
            </a:r>
          </a:p>
        </p:txBody>
      </p:sp>
    </p:spTree>
    <p:extLst>
      <p:ext uri="{BB962C8B-B14F-4D97-AF65-F5344CB8AC3E}">
        <p14:creationId xmlns:p14="http://schemas.microsoft.com/office/powerpoint/2010/main" val="384069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ЕСЛИ СПРОСЯТ: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Второзаконие 6:20 </a:t>
            </a:r>
            <a:r>
              <a:rPr lang="ru-RU" sz="2400" dirty="0">
                <a:solidFill>
                  <a:srgbClr val="FF0000"/>
                </a:solidFill>
              </a:rPr>
              <a:t>Если спросит у тебя сын твой в последующее время, говоря: "что [значат] сии уставы, постановления и законы, которые заповедал вам Господь, Бог ваш?" 21 то скажи сыну твоему: </a:t>
            </a:r>
            <a:r>
              <a:rPr lang="ru-RU" sz="2400" dirty="0" smtClean="0">
                <a:solidFill>
                  <a:srgbClr val="FF0000"/>
                </a:solidFill>
              </a:rPr>
              <a:t>….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185393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РОДИТЕЛИ И ДЕТИ: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err="1" smtClean="0">
                <a:solidFill>
                  <a:srgbClr val="FF0000"/>
                </a:solidFill>
              </a:rPr>
              <a:t>Малахия</a:t>
            </a:r>
            <a:r>
              <a:rPr lang="ru-RU" sz="2800" dirty="0" smtClean="0">
                <a:solidFill>
                  <a:srgbClr val="FF0000"/>
                </a:solidFill>
              </a:rPr>
              <a:t> 4:6 </a:t>
            </a:r>
            <a:r>
              <a:rPr lang="ru-RU" sz="2800" dirty="0">
                <a:solidFill>
                  <a:srgbClr val="FF0000"/>
                </a:solidFill>
              </a:rPr>
              <a:t>И он обратит сердца отцов к детям и сердца детей к отцам их, чтобы Я, придя, не поразил земли проклятием. </a:t>
            </a:r>
          </a:p>
        </p:txBody>
      </p:sp>
    </p:spTree>
    <p:extLst>
      <p:ext uri="{BB962C8B-B14F-4D97-AF65-F5344CB8AC3E}">
        <p14:creationId xmlns:p14="http://schemas.microsoft.com/office/powerpoint/2010/main" val="6239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064896" cy="728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ЧТО ДЕЛАТЬ: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Любить и принимать такими какие они есть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Любить их так как им это важно и понятно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Вникать в их жизнь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Уделять им время и силы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Открывать им любящий характер ИИСУСА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Учить их, наставлять, помогать идти к Иисусу каждый день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9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Защищать </a:t>
            </a:r>
            <a:r>
              <a:rPr lang="ru-RU" sz="3600" dirty="0">
                <a:solidFill>
                  <a:srgbClr val="FF0000"/>
                </a:solidFill>
              </a:rPr>
              <a:t>от </a:t>
            </a:r>
            <a:r>
              <a:rPr lang="ru-RU" sz="3600" dirty="0" smtClean="0">
                <a:solidFill>
                  <a:srgbClr val="FF0000"/>
                </a:solidFill>
              </a:rPr>
              <a:t>влияния греха и мира</a:t>
            </a:r>
            <a:endParaRPr lang="ru-RU" sz="36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Являть </a:t>
            </a:r>
            <a:r>
              <a:rPr lang="ru-RU" sz="3600" dirty="0">
                <a:solidFill>
                  <a:srgbClr val="FF0000"/>
                </a:solidFill>
              </a:rPr>
              <a:t>пример настоящей жизни с Богом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Служить </a:t>
            </a:r>
            <a:r>
              <a:rPr lang="ru-RU" sz="3600" dirty="0">
                <a:solidFill>
                  <a:srgbClr val="FF0000"/>
                </a:solidFill>
              </a:rPr>
              <a:t>Богу и людям вместе с ними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Молится </a:t>
            </a:r>
            <a:r>
              <a:rPr lang="ru-RU" sz="3600" dirty="0">
                <a:solidFill>
                  <a:srgbClr val="FF0000"/>
                </a:solidFill>
              </a:rPr>
              <a:t>с ними и о </a:t>
            </a:r>
            <a:r>
              <a:rPr lang="ru-RU" sz="3600" dirty="0" smtClean="0">
                <a:solidFill>
                  <a:srgbClr val="FF0000"/>
                </a:solidFill>
              </a:rPr>
              <a:t>них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Жить «счастливым» Христианством</a:t>
            </a:r>
          </a:p>
        </p:txBody>
      </p:sp>
    </p:spTree>
    <p:extLst>
      <p:ext uri="{BB962C8B-B14F-4D97-AF65-F5344CB8AC3E}">
        <p14:creationId xmlns:p14="http://schemas.microsoft.com/office/powerpoint/2010/main" val="323130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</a:rPr>
              <a:t>Создавать атмосферу любви в церкви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Не </a:t>
            </a:r>
            <a:r>
              <a:rPr lang="ru-RU" sz="3600" dirty="0">
                <a:solidFill>
                  <a:srgbClr val="FF0000"/>
                </a:solidFill>
              </a:rPr>
              <a:t>лицемерить, </a:t>
            </a:r>
            <a:r>
              <a:rPr lang="ru-RU" sz="3600" dirty="0" smtClean="0">
                <a:solidFill>
                  <a:srgbClr val="FF0000"/>
                </a:solidFill>
              </a:rPr>
              <a:t>меняться (родители, члены церкви)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Сделать важной частью церкви</a:t>
            </a:r>
            <a:endParaRPr lang="ru-RU" sz="36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Не </a:t>
            </a:r>
            <a:r>
              <a:rPr lang="ru-RU" sz="3600" dirty="0">
                <a:solidFill>
                  <a:srgbClr val="FF0000"/>
                </a:solidFill>
              </a:rPr>
              <a:t>манипулировать </a:t>
            </a:r>
            <a:r>
              <a:rPr lang="ru-RU" sz="3600" dirty="0" smtClean="0">
                <a:solidFill>
                  <a:srgbClr val="FF0000"/>
                </a:solidFill>
              </a:rPr>
              <a:t>и не шантажировать</a:t>
            </a:r>
            <a:endParaRPr lang="ru-RU" sz="36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Дать </a:t>
            </a:r>
            <a:r>
              <a:rPr lang="ru-RU" sz="3600" dirty="0">
                <a:solidFill>
                  <a:srgbClr val="FF0000"/>
                </a:solidFill>
              </a:rPr>
              <a:t>право выбора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78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242" y="836712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БОГ ЗАИНТЕРЕСОВАН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 МОИХ И ТВОИХ ДЕТЯХ!!!!</a:t>
            </a:r>
          </a:p>
          <a:p>
            <a:pPr algn="ctr"/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БОГ СПРОСИТ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ТЕБЯ И МЕНЯ О НАШИХ ДЕТЯХ!!!!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0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46043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Задайте себе вопрос: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ВСЁ ЛИ </a:t>
            </a:r>
            <a:r>
              <a:rPr lang="ru-RU" sz="8000" u="sng" dirty="0" smtClean="0">
                <a:solidFill>
                  <a:srgbClr val="FF0000"/>
                </a:solidFill>
              </a:rPr>
              <a:t>НЕОБХОДИМОЕ</a:t>
            </a:r>
            <a:r>
              <a:rPr lang="ru-RU" sz="8000" dirty="0" smtClean="0">
                <a:solidFill>
                  <a:srgbClr val="FF0000"/>
                </a:solidFill>
              </a:rPr>
              <a:t> </a:t>
            </a:r>
            <a:r>
              <a:rPr lang="ru-RU" sz="8000" b="1" i="1" dirty="0" smtClean="0">
                <a:solidFill>
                  <a:srgbClr val="FF0000"/>
                </a:solidFill>
              </a:rPr>
              <a:t>ДЛЯ СПАСЕНИЯ </a:t>
            </a:r>
            <a:r>
              <a:rPr lang="ru-RU" sz="8000" dirty="0" smtClean="0">
                <a:solidFill>
                  <a:srgbClr val="FF0000"/>
                </a:solidFill>
              </a:rPr>
              <a:t>МОИХ ДЕТЕЙ </a:t>
            </a:r>
          </a:p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Я СДЕЛАЛ?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0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3337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КАКИЕ ОНИ БЫВАЮТ?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6" y="4741142"/>
            <a:ext cx="2991111" cy="2244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2651786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32" y="321727"/>
            <a:ext cx="2359901" cy="3536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11" y="780187"/>
            <a:ext cx="3320908" cy="33209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97" y="5273040"/>
            <a:ext cx="2993136" cy="1584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3807"/>
            <a:ext cx="2928405" cy="21029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04" y="1010345"/>
            <a:ext cx="3033514" cy="2081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29" y="2771775"/>
            <a:ext cx="2991023" cy="199557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97" y="3785269"/>
            <a:ext cx="2993136" cy="188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24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66967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4400" b="1" dirty="0" smtClean="0">
                <a:solidFill>
                  <a:srgbClr val="FF0000"/>
                </a:solidFill>
              </a:rPr>
              <a:t>ДЕТИ – НАШЕ ЗЕРКАЛО!</a:t>
            </a:r>
          </a:p>
          <a:p>
            <a:pPr lvl="1"/>
            <a:endParaRPr lang="ru-RU" sz="4400" b="1" dirty="0">
              <a:solidFill>
                <a:srgbClr val="FF0000"/>
              </a:solidFill>
            </a:endParaRPr>
          </a:p>
          <a:p>
            <a:pPr lvl="1"/>
            <a:r>
              <a:rPr lang="ru-RU" sz="4400" b="1" dirty="0" smtClean="0">
                <a:solidFill>
                  <a:srgbClr val="FF0000"/>
                </a:solidFill>
              </a:rPr>
              <a:t>ОТВЕТСТВЕННОСТЬ НА РОДИТЕЛЯХ!</a:t>
            </a:r>
          </a:p>
          <a:p>
            <a:pPr lvl="1"/>
            <a:endParaRPr lang="ru-RU" sz="4400" b="1" dirty="0" smtClean="0">
              <a:solidFill>
                <a:srgbClr val="FF0000"/>
              </a:solidFill>
            </a:endParaRPr>
          </a:p>
          <a:p>
            <a:pPr lvl="1"/>
            <a:r>
              <a:rPr lang="ru-RU" sz="4400" b="1" dirty="0" smtClean="0">
                <a:solidFill>
                  <a:srgbClr val="FF0000"/>
                </a:solidFill>
              </a:rPr>
              <a:t>БОГ ЗАИНТЕРЕСОВАН В НАШИХ ДЕТЯХ!!!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68407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ОСОБЕННОСТИ: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Знают истории из Библии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В церкви с младенчества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Мало ценят христианские ценности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Стесняются говорить об Иисусе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Номинальные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«Высоко» думают о себе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«Пускаются во все тяжкие»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4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5527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 чем они нуждаются?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В любви и понимании (родителей и церкви)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В наставлении и заботе взрослых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В настоящих примерах жизни с Богом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В личных отношениях с Богом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В защите от греховного влияния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В служении Богу и людям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В сопричастности к церкви (активное участие в жизни церкви)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Во внимании и времени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52024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3448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	</a:t>
            </a:r>
            <a:r>
              <a:rPr lang="ru-RU" sz="3600" b="1" dirty="0" smtClean="0">
                <a:solidFill>
                  <a:srgbClr val="FF0000"/>
                </a:solidFill>
              </a:rPr>
              <a:t>ПРИЧИНЫ «ОХЛАЖДЕНИЯ»: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Отсутствие настоящей веры у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Нет личного опыта общения с Богом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Не приучены служить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Отсутствие «передачи веры»</a:t>
            </a:r>
          </a:p>
        </p:txBody>
      </p:sp>
    </p:spTree>
    <p:extLst>
      <p:ext uri="{BB962C8B-B14F-4D97-AF65-F5344CB8AC3E}">
        <p14:creationId xmlns:p14="http://schemas.microsoft.com/office/powerpoint/2010/main" val="52024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66967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</a:rPr>
              <a:t>Излишний </a:t>
            </a:r>
            <a:r>
              <a:rPr lang="ru-RU" sz="3600" dirty="0" smtClean="0">
                <a:solidFill>
                  <a:srgbClr val="FF0000"/>
                </a:solidFill>
              </a:rPr>
              <a:t>консерватизм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</a:rPr>
              <a:t>Излишний </a:t>
            </a:r>
            <a:r>
              <a:rPr lang="ru-RU" sz="3600" dirty="0" smtClean="0">
                <a:solidFill>
                  <a:srgbClr val="FF0000"/>
                </a:solidFill>
              </a:rPr>
              <a:t>либерализм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</a:rPr>
              <a:t>Не до них (нет времени, сил и т.п</a:t>
            </a:r>
            <a:r>
              <a:rPr lang="ru-RU" sz="3600" dirty="0" smtClean="0">
                <a:solidFill>
                  <a:srgbClr val="FF0000"/>
                </a:solidFill>
              </a:rPr>
              <a:t>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</a:rPr>
              <a:t>Не видят радости в «хождении с Богом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</a:rPr>
              <a:t>Привычка </a:t>
            </a:r>
          </a:p>
        </p:txBody>
      </p:sp>
    </p:spTree>
    <p:extLst>
      <p:ext uri="{BB962C8B-B14F-4D97-AF65-F5344CB8AC3E}">
        <p14:creationId xmlns:p14="http://schemas.microsoft.com/office/powerpoint/2010/main" val="429177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1287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FF0000"/>
                </a:solidFill>
              </a:rPr>
              <a:t>Не </a:t>
            </a:r>
            <a:r>
              <a:rPr lang="ru-RU" sz="4000" dirty="0">
                <a:solidFill>
                  <a:srgbClr val="FF0000"/>
                </a:solidFill>
              </a:rPr>
              <a:t>понимание потребностей </a:t>
            </a:r>
            <a:r>
              <a:rPr lang="ru-RU" sz="4000" dirty="0" smtClean="0">
                <a:solidFill>
                  <a:srgbClr val="FF0000"/>
                </a:solidFill>
              </a:rPr>
              <a:t>детей взрослыми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FF0000"/>
                </a:solidFill>
              </a:rPr>
              <a:t>Отношение в церкви к ним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</a:rPr>
              <a:t>Негативные примеры (дома, в церкви): грехи, </a:t>
            </a:r>
            <a:r>
              <a:rPr lang="ru-RU" sz="4000" dirty="0" smtClean="0">
                <a:solidFill>
                  <a:srgbClr val="FF0000"/>
                </a:solidFill>
              </a:rPr>
              <a:t>лицемерие, номинальность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</a:rPr>
              <a:t>Привлекательность </a:t>
            </a:r>
            <a:r>
              <a:rPr lang="ru-RU" sz="4000" dirty="0" smtClean="0">
                <a:solidFill>
                  <a:srgbClr val="FF0000"/>
                </a:solidFill>
              </a:rPr>
              <a:t>мирского</a:t>
            </a:r>
          </a:p>
        </p:txBody>
      </p:sp>
    </p:spTree>
    <p:extLst>
      <p:ext uri="{BB962C8B-B14F-4D97-AF65-F5344CB8AC3E}">
        <p14:creationId xmlns:p14="http://schemas.microsoft.com/office/powerpoint/2010/main" val="314407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5527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</a:rPr>
              <a:t>«Дьявольские уловки»(компьютерные игры, фильмы, интернет и т.п</a:t>
            </a:r>
            <a:r>
              <a:rPr lang="ru-RU" sz="3600" dirty="0" smtClean="0">
                <a:solidFill>
                  <a:srgbClr val="FF0000"/>
                </a:solidFill>
              </a:rPr>
              <a:t>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Взрослые не вникают в жизнь ребенка (увлечения, друзья, мысли, </a:t>
            </a:r>
            <a:r>
              <a:rPr lang="ru-RU" sz="3600" dirty="0" err="1" smtClean="0">
                <a:solidFill>
                  <a:srgbClr val="FF0000"/>
                </a:solidFill>
              </a:rPr>
              <a:t>соц.сети</a:t>
            </a:r>
            <a:r>
              <a:rPr lang="ru-RU" sz="3600" dirty="0" smtClean="0">
                <a:solidFill>
                  <a:srgbClr val="FF0000"/>
                </a:solidFill>
              </a:rPr>
              <a:t> и т.п.)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</a:rPr>
              <a:t>Собственный выбор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95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205</TotalTime>
  <Words>344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TanySah</dc:creator>
  <cp:lastModifiedBy>TanySah</cp:lastModifiedBy>
  <cp:revision>74</cp:revision>
  <dcterms:created xsi:type="dcterms:W3CDTF">2016-07-18T07:02:14Z</dcterms:created>
  <dcterms:modified xsi:type="dcterms:W3CDTF">2016-07-18T10:31:12Z</dcterms:modified>
</cp:coreProperties>
</file>