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14" r:id="rId3"/>
    <p:sldId id="315" r:id="rId4"/>
    <p:sldId id="316" r:id="rId5"/>
    <p:sldId id="317" r:id="rId6"/>
    <p:sldId id="318" r:id="rId7"/>
    <p:sldId id="268" r:id="rId8"/>
    <p:sldId id="260" r:id="rId9"/>
    <p:sldId id="261" r:id="rId10"/>
    <p:sldId id="262" r:id="rId11"/>
    <p:sldId id="263" r:id="rId12"/>
    <p:sldId id="264" r:id="rId13"/>
    <p:sldId id="269" r:id="rId14"/>
    <p:sldId id="285" r:id="rId15"/>
    <p:sldId id="301" r:id="rId16"/>
    <p:sldId id="287" r:id="rId17"/>
    <p:sldId id="288" r:id="rId18"/>
    <p:sldId id="290" r:id="rId19"/>
    <p:sldId id="303" r:id="rId20"/>
    <p:sldId id="304" r:id="rId21"/>
    <p:sldId id="294" r:id="rId22"/>
    <p:sldId id="295" r:id="rId23"/>
    <p:sldId id="297" r:id="rId24"/>
    <p:sldId id="296" r:id="rId25"/>
    <p:sldId id="298" r:id="rId26"/>
    <p:sldId id="292" r:id="rId27"/>
    <p:sldId id="299" r:id="rId28"/>
    <p:sldId id="305" r:id="rId29"/>
    <p:sldId id="306" r:id="rId30"/>
    <p:sldId id="307" r:id="rId31"/>
    <p:sldId id="308" r:id="rId32"/>
    <p:sldId id="309" r:id="rId33"/>
    <p:sldId id="293" r:id="rId34"/>
    <p:sldId id="310" r:id="rId35"/>
    <p:sldId id="300" r:id="rId36"/>
    <p:sldId id="311" r:id="rId37"/>
    <p:sldId id="313" r:id="rId38"/>
    <p:sldId id="270" r:id="rId39"/>
    <p:sldId id="279" r:id="rId40"/>
    <p:sldId id="282"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22" autoAdjust="0"/>
  </p:normalViewPr>
  <p:slideViewPr>
    <p:cSldViewPr>
      <p:cViewPr varScale="1">
        <p:scale>
          <a:sx n="33" d="100"/>
          <a:sy n="33" d="100"/>
        </p:scale>
        <p:origin x="-7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AEACE9-386A-4E1D-B25B-B8D16D2F9E22}" type="datetimeFigureOut">
              <a:rPr lang="ru-RU" smtClean="0"/>
              <a:pPr/>
              <a:t>15.06.2014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72F2F6-04C6-47F3-9B9A-C0B0BB81852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pro-kamni.ru/category/vyberite-kamen/almaz"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pro-kamni.ru/kak-pokupat-brillianty"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pro-kamni.ru/category/vyberite-kamen/almaz"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pro-kamni.ru/kak-pokupat-brilliant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medn.ru/semiy/semya-i-brak-chto-takoe-istoriya/brak-v-drevnem-rime.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ancientrome.ru/publik/article.htm?a=129198479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syh-olog.ru/2014/01/rol-muzhchiny-v-seme-i-obshhestv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psyh-olog.ru</a:t>
            </a:r>
            <a:r>
              <a:rPr lang="ru-RU" sz="1200" b="0" i="0" kern="1200" dirty="0" smtClean="0">
                <a:solidFill>
                  <a:schemeClr val="tx1"/>
                </a:solidFill>
                <a:latin typeface="+mn-lt"/>
                <a:ea typeface="+mn-ea"/>
                <a:cs typeface="+mn-cs"/>
              </a:rPr>
              <a:t>   </a:t>
            </a:r>
            <a:r>
              <a:rPr lang="ru-RU" sz="1200" b="1" i="1" kern="1200" dirty="0" smtClean="0">
                <a:solidFill>
                  <a:schemeClr val="tx1"/>
                </a:solidFill>
                <a:latin typeface="+mn-lt"/>
                <a:ea typeface="+mn-ea"/>
                <a:cs typeface="+mn-cs"/>
              </a:rPr>
              <a:t>Роль женщины в семье в современном мире (С многими </a:t>
            </a:r>
            <a:r>
              <a:rPr lang="ru-RU" sz="1200" b="1" i="1" kern="1200" smtClean="0">
                <a:solidFill>
                  <a:schemeClr val="tx1"/>
                </a:solidFill>
                <a:latin typeface="+mn-lt"/>
                <a:ea typeface="+mn-ea"/>
                <a:cs typeface="+mn-cs"/>
              </a:rPr>
              <a:t>грамматическими ошибками)</a:t>
            </a:r>
          </a:p>
          <a:p>
            <a:pPr fontAlgn="base"/>
            <a:endParaRPr lang="ru-RU" sz="1200" b="1" i="0" kern="1200" dirty="0" smtClean="0">
              <a:solidFill>
                <a:schemeClr val="tx1"/>
              </a:solidFill>
              <a:latin typeface="+mn-lt"/>
              <a:ea typeface="+mn-ea"/>
              <a:cs typeface="+mn-cs"/>
            </a:endParaRPr>
          </a:p>
          <a:p>
            <a:pPr fontAlgn="base"/>
            <a:r>
              <a:rPr lang="ru-RU" sz="1200" b="1" i="0" kern="1200" dirty="0" smtClean="0">
                <a:solidFill>
                  <a:schemeClr val="tx1"/>
                </a:solidFill>
                <a:latin typeface="+mn-lt"/>
                <a:ea typeface="+mn-ea"/>
                <a:cs typeface="+mn-cs"/>
              </a:rPr>
              <a:t>Женщина в семье</a:t>
            </a:r>
            <a:r>
              <a:rPr lang="ru-RU" sz="1200" b="0" i="0" kern="1200" dirty="0" smtClean="0">
                <a:solidFill>
                  <a:schemeClr val="tx1"/>
                </a:solidFill>
                <a:latin typeface="+mn-lt"/>
                <a:ea typeface="+mn-ea"/>
                <a:cs typeface="+mn-cs"/>
              </a:rPr>
              <a:t> – играет огромную роль, особенно для воспитания ребенка, успеха и благополучия в семье. Но какая </a:t>
            </a:r>
            <a:r>
              <a:rPr lang="ru-RU" sz="1200" b="1" i="0" kern="1200" dirty="0" smtClean="0">
                <a:solidFill>
                  <a:schemeClr val="tx1"/>
                </a:solidFill>
                <a:latin typeface="+mn-lt"/>
                <a:ea typeface="+mn-ea"/>
                <a:cs typeface="+mn-cs"/>
              </a:rPr>
              <a:t>роль женщины в семье в современном мире</a:t>
            </a:r>
            <a:r>
              <a:rPr lang="ru-RU" sz="1200" b="0" i="0" kern="1200" dirty="0" smtClean="0">
                <a:solidFill>
                  <a:schemeClr val="tx1"/>
                </a:solidFill>
                <a:latin typeface="+mn-lt"/>
                <a:ea typeface="+mn-ea"/>
                <a:cs typeface="+mn-cs"/>
              </a:rPr>
              <a:t>, об этом мало кто знает и задумывается. Современный мир полон новыми открытиями, он поменял наши взгляды на жизнь, чувства, эмоции, привычки, приоритеты и особенно на семью.</a:t>
            </a:r>
          </a:p>
          <a:p>
            <a:pPr fontAlgn="base"/>
            <a:r>
              <a:rPr lang="ru-RU" sz="1200" b="0" i="0" kern="1200" dirty="0" smtClean="0">
                <a:solidFill>
                  <a:schemeClr val="tx1"/>
                </a:solidFill>
                <a:latin typeface="+mn-lt"/>
                <a:ea typeface="+mn-ea"/>
                <a:cs typeface="+mn-cs"/>
              </a:rPr>
              <a:t> </a:t>
            </a:r>
          </a:p>
        </p:txBody>
      </p:sp>
      <p:sp>
        <p:nvSpPr>
          <p:cNvPr id="4" name="Номер слайда 3"/>
          <p:cNvSpPr>
            <a:spLocks noGrp="1"/>
          </p:cNvSpPr>
          <p:nvPr>
            <p:ph type="sldNum" sz="quarter" idx="10"/>
          </p:nvPr>
        </p:nvSpPr>
        <p:spPr/>
        <p:txBody>
          <a:bodyPr/>
          <a:lstStyle/>
          <a:p>
            <a:fld id="{1E72F2F6-04C6-47F3-9B9A-C0B0BB81852C}"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Вес ранее – 186, 62 карат. Вес теперь</a:t>
            </a:r>
            <a:r>
              <a:rPr lang="ru-RU" sz="1200" b="0" i="0" kern="1200" baseline="0" dirty="0" smtClean="0">
                <a:solidFill>
                  <a:schemeClr val="tx1"/>
                </a:solidFill>
                <a:latin typeface="+mn-lt"/>
                <a:ea typeface="+mn-ea"/>
                <a:cs typeface="+mn-cs"/>
              </a:rPr>
              <a:t> – 108,93</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Хранилище: "Британские императорские ценности", Замок "Тауэр", Лондон (Великобритания) Один из самых знаменитых индийских бриллиантов. Камень имеет бурную историю. Сменил множество великих владельцев в Индии, Монголии, Персии. Был подарен в 1850г. королеве Виктории, огранен повторно в 1852. В результате вес сократился со 186 до 108,93 карат.</a:t>
            </a:r>
            <a:endParaRPr lang="ru-RU"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
            </a:r>
            <a:br>
              <a:rPr lang="ru-RU" sz="1200" b="0" i="0" kern="1200" dirty="0" smtClean="0">
                <a:solidFill>
                  <a:schemeClr val="tx1"/>
                </a:solidFill>
                <a:latin typeface="+mn-lt"/>
                <a:ea typeface="+mn-ea"/>
                <a:cs typeface="+mn-cs"/>
              </a:rPr>
            </a:br>
            <a:r>
              <a:rPr lang="ru-RU" sz="1200" b="0" i="0" kern="1200" dirty="0" smtClean="0">
                <a:solidFill>
                  <a:schemeClr val="tx1"/>
                </a:solidFill>
                <a:latin typeface="+mn-lt"/>
                <a:ea typeface="+mn-ea"/>
                <a:cs typeface="+mn-cs"/>
              </a:rPr>
              <a:t>Бриллиант «Кохинор» ни разу не был продан или куплен за деньги. Ценой бриллианта всегда была жизнь. </a:t>
            </a:r>
            <a:r>
              <a:rPr lang="ru-RU" dirty="0" smtClean="0"/>
              <a:t/>
            </a:r>
            <a:br>
              <a:rPr lang="ru-RU" dirty="0" smtClean="0"/>
            </a:br>
            <a:r>
              <a:rPr lang="ru-RU" sz="1200" b="0" i="0" kern="1200" dirty="0" smtClean="0">
                <a:solidFill>
                  <a:schemeClr val="tx1"/>
                </a:solidFill>
                <a:latin typeface="+mn-lt"/>
                <a:ea typeface="+mn-ea"/>
                <a:cs typeface="+mn-cs"/>
              </a:rPr>
              <a:t>Бриллиант «Кохинор» появился в за несколько тысяч лет до нашей эры. На берегу индийской реки </a:t>
            </a:r>
            <a:r>
              <a:rPr lang="ru-RU" sz="1200" b="0" i="0" kern="1200" dirty="0" err="1" smtClean="0">
                <a:solidFill>
                  <a:schemeClr val="tx1"/>
                </a:solidFill>
                <a:latin typeface="+mn-lt"/>
                <a:ea typeface="+mn-ea"/>
                <a:cs typeface="+mn-cs"/>
              </a:rPr>
              <a:t>Ямуны</a:t>
            </a:r>
            <a:r>
              <a:rPr lang="ru-RU" sz="1200" b="0" i="0" kern="1200" dirty="0" smtClean="0">
                <a:solidFill>
                  <a:schemeClr val="tx1"/>
                </a:solidFill>
                <a:latin typeface="+mn-lt"/>
                <a:ea typeface="+mn-ea"/>
                <a:cs typeface="+mn-cs"/>
              </a:rPr>
              <a:t> был найден богатый маленький мальчик. В шапочку был вшит бриллиант весом около восьмисот карат. Мальчика подобрали погонщики слонов и отвезли дитя и алмаз ко двору. По легенде, мальчик был сын бога Солнца - </a:t>
            </a:r>
            <a:r>
              <a:rPr lang="ru-RU" sz="1200" b="0" i="0" kern="1200" dirty="0" err="1" smtClean="0">
                <a:solidFill>
                  <a:schemeClr val="tx1"/>
                </a:solidFill>
                <a:latin typeface="+mn-lt"/>
                <a:ea typeface="+mn-ea"/>
                <a:cs typeface="+mn-cs"/>
              </a:rPr>
              <a:t>Карна</a:t>
            </a:r>
            <a:r>
              <a:rPr lang="ru-RU" sz="1200" b="0" i="0" kern="1200" dirty="0" smtClean="0">
                <a:solidFill>
                  <a:schemeClr val="tx1"/>
                </a:solidFill>
                <a:latin typeface="+mn-lt"/>
                <a:ea typeface="+mn-ea"/>
                <a:cs typeface="+mn-cs"/>
              </a:rPr>
              <a:t>. </a:t>
            </a:r>
            <a:r>
              <a:rPr lang="ru-RU" dirty="0" smtClean="0"/>
              <a:t/>
            </a:r>
            <a:br>
              <a:rPr lang="ru-RU" dirty="0" smtClean="0"/>
            </a:br>
            <a:r>
              <a:rPr lang="ru-RU" sz="1200" b="0" i="0" kern="1200" dirty="0" smtClean="0">
                <a:solidFill>
                  <a:schemeClr val="tx1"/>
                </a:solidFill>
                <a:latin typeface="+mn-lt"/>
                <a:ea typeface="+mn-ea"/>
                <a:cs typeface="+mn-cs"/>
              </a:rPr>
              <a:t>Бриллиант сиял не так уж ярко – древние системы огранки были несовершенны. </a:t>
            </a:r>
            <a:r>
              <a:rPr lang="ru-RU" dirty="0" smtClean="0"/>
              <a:t/>
            </a:r>
            <a:br>
              <a:rPr lang="ru-RU" dirty="0" smtClean="0"/>
            </a:br>
            <a:r>
              <a:rPr lang="ru-RU" sz="1200" b="0" i="0" kern="1200" dirty="0" smtClean="0">
                <a:solidFill>
                  <a:schemeClr val="tx1"/>
                </a:solidFill>
                <a:latin typeface="+mn-lt"/>
                <a:ea typeface="+mn-ea"/>
                <a:cs typeface="+mn-cs"/>
              </a:rPr>
              <a:t>Первое документальное свидетельство о бриллианте относится к 1304 году, когда </a:t>
            </a:r>
            <a:r>
              <a:rPr lang="ru-RU" sz="1200" b="0" i="0" kern="1200" dirty="0" err="1" smtClean="0">
                <a:solidFill>
                  <a:schemeClr val="tx1"/>
                </a:solidFill>
                <a:latin typeface="+mn-lt"/>
                <a:ea typeface="+mn-ea"/>
                <a:cs typeface="+mn-cs"/>
              </a:rPr>
              <a:t>Алаад-Дин</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Хильджи</a:t>
            </a:r>
            <a:r>
              <a:rPr lang="ru-RU" sz="1200" b="0" i="0" kern="1200" dirty="0" smtClean="0">
                <a:solidFill>
                  <a:schemeClr val="tx1"/>
                </a:solidFill>
                <a:latin typeface="+mn-lt"/>
                <a:ea typeface="+mn-ea"/>
                <a:cs typeface="+mn-cs"/>
              </a:rPr>
              <a:t> завоевал княжество Мальва. Алмаз, родовая драгоценность раджей весом в 672 карата, был помещен в сокровищницы Дели, где и пролежал тихо два века. </a:t>
            </a:r>
            <a:r>
              <a:rPr lang="ru-RU" dirty="0" smtClean="0"/>
              <a:t/>
            </a:r>
            <a:br>
              <a:rPr lang="ru-RU" dirty="0" smtClean="0"/>
            </a:br>
            <a:r>
              <a:rPr lang="ru-RU" sz="1200" b="0" i="0" kern="1200" dirty="0" smtClean="0">
                <a:solidFill>
                  <a:schemeClr val="tx1"/>
                </a:solidFill>
                <a:latin typeface="+mn-lt"/>
                <a:ea typeface="+mn-ea"/>
                <a:cs typeface="+mn-cs"/>
              </a:rPr>
              <a:t>Затем </a:t>
            </a:r>
            <a:r>
              <a:rPr lang="ru-RU" sz="1200" b="0" i="0" kern="1200" dirty="0" err="1" smtClean="0">
                <a:solidFill>
                  <a:schemeClr val="tx1"/>
                </a:solidFill>
                <a:latin typeface="+mn-lt"/>
                <a:ea typeface="+mn-ea"/>
                <a:cs typeface="+mn-cs"/>
              </a:rPr>
              <a:t>Бабур</a:t>
            </a:r>
            <a:r>
              <a:rPr lang="ru-RU" sz="1200" b="0" i="0" kern="1200" dirty="0" smtClean="0">
                <a:solidFill>
                  <a:schemeClr val="tx1"/>
                </a:solidFill>
                <a:latin typeface="+mn-lt"/>
                <a:ea typeface="+mn-ea"/>
                <a:cs typeface="+mn-cs"/>
              </a:rPr>
              <a:t>, основатель династии Великих Моголов, создал в Индии мусульманскую империю, а бриллиант вновь поменял владельца и… потерял в весе. Бриллиант стал глазом золотого павлина, венчавшего «павлиний трон». </a:t>
            </a:r>
            <a:r>
              <a:rPr lang="ru-RU" dirty="0" smtClean="0"/>
              <a:t/>
            </a:r>
            <a:br>
              <a:rPr lang="ru-RU" dirty="0" smtClean="0"/>
            </a:br>
            <a:r>
              <a:rPr lang="ru-RU" sz="1200" b="0" i="0" kern="1200" dirty="0" smtClean="0">
                <a:solidFill>
                  <a:schemeClr val="tx1"/>
                </a:solidFill>
                <a:latin typeface="+mn-lt"/>
                <a:ea typeface="+mn-ea"/>
                <a:cs typeface="+mn-cs"/>
              </a:rPr>
              <a:t>Когда в Дели вошла армия перса </a:t>
            </a:r>
            <a:r>
              <a:rPr lang="ru-RU" sz="1200" b="0" i="0" kern="1200" dirty="0" err="1" smtClean="0">
                <a:solidFill>
                  <a:schemeClr val="tx1"/>
                </a:solidFill>
                <a:latin typeface="+mn-lt"/>
                <a:ea typeface="+mn-ea"/>
                <a:cs typeface="+mn-cs"/>
              </a:rPr>
              <a:t>Надир-шаха</a:t>
            </a:r>
            <a:r>
              <a:rPr lang="ru-RU" sz="1200" b="0" i="0" kern="1200" dirty="0" smtClean="0">
                <a:solidFill>
                  <a:schemeClr val="tx1"/>
                </a:solidFill>
                <a:latin typeface="+mn-lt"/>
                <a:ea typeface="+mn-ea"/>
                <a:cs typeface="+mn-cs"/>
              </a:rPr>
              <a:t> в 1739, все бриллианты были на местах. Не хватало только глаза павлина. Под пытками выяснилось, что Мохаммед-шах считает бриллиант талисманом и носит в чалме. </a:t>
            </a:r>
            <a:r>
              <a:rPr lang="ru-RU" dirty="0" smtClean="0"/>
              <a:t/>
            </a:r>
            <a:br>
              <a:rPr lang="ru-RU" dirty="0" smtClean="0"/>
            </a:br>
            <a:r>
              <a:rPr lang="ru-RU" sz="1200" b="0" i="0" kern="1200" dirty="0" smtClean="0">
                <a:solidFill>
                  <a:schemeClr val="tx1"/>
                </a:solidFill>
                <a:latin typeface="+mn-lt"/>
                <a:ea typeface="+mn-ea"/>
                <a:cs typeface="+mn-cs"/>
              </a:rPr>
              <a:t>Во время пирушки Надир предложил Мохаммеду обменяться головными уборами, так алмаз перекочевал в казну персов. Размотав чалму, Надир воскликнул: «Гора света!», – или «</a:t>
            </a:r>
            <a:r>
              <a:rPr lang="ru-RU" sz="1200" b="0" i="0" kern="1200" dirty="0" err="1" smtClean="0">
                <a:solidFill>
                  <a:schemeClr val="tx1"/>
                </a:solidFill>
                <a:latin typeface="+mn-lt"/>
                <a:ea typeface="+mn-ea"/>
                <a:cs typeface="+mn-cs"/>
              </a:rPr>
              <a:t>кохи-нор</a:t>
            </a:r>
            <a:r>
              <a:rPr lang="ru-RU" sz="1200" b="0" i="0" kern="1200" dirty="0" smtClean="0">
                <a:solidFill>
                  <a:schemeClr val="tx1"/>
                </a:solidFill>
                <a:latin typeface="+mn-lt"/>
                <a:ea typeface="+mn-ea"/>
                <a:cs typeface="+mn-cs"/>
              </a:rPr>
              <a:t>» на </a:t>
            </a:r>
            <a:r>
              <a:rPr lang="ru-RU" sz="1200" b="0" i="0" kern="1200" dirty="0" err="1" smtClean="0">
                <a:solidFill>
                  <a:schemeClr val="tx1"/>
                </a:solidFill>
                <a:latin typeface="+mn-lt"/>
                <a:ea typeface="+mn-ea"/>
                <a:cs typeface="+mn-cs"/>
              </a:rPr>
              <a:t>фарси.Так</a:t>
            </a:r>
            <a:r>
              <a:rPr lang="ru-RU" sz="1200" b="0" i="0" kern="1200" dirty="0" smtClean="0">
                <a:solidFill>
                  <a:schemeClr val="tx1"/>
                </a:solidFill>
                <a:latin typeface="+mn-lt"/>
                <a:ea typeface="+mn-ea"/>
                <a:cs typeface="+mn-cs"/>
              </a:rPr>
              <a:t> говорит легенда, а на самом деле ...</a:t>
            </a:r>
          </a:p>
          <a:p>
            <a:r>
              <a:rPr lang="ru-RU" sz="1200" b="0" i="0" kern="1200" dirty="0" smtClean="0">
                <a:solidFill>
                  <a:schemeClr val="tx1"/>
                </a:solidFill>
                <a:latin typeface="+mn-lt"/>
                <a:ea typeface="+mn-ea"/>
                <a:cs typeface="+mn-cs"/>
              </a:rPr>
              <a:t>Бриллиант «Кохинор» был найден в Индии еще в 56 г. до н. э. В 1304 г. султан </a:t>
            </a:r>
            <a:r>
              <a:rPr lang="ru-RU" sz="1200" b="0" i="0" kern="1200" dirty="0" err="1" smtClean="0">
                <a:solidFill>
                  <a:schemeClr val="tx1"/>
                </a:solidFill>
                <a:latin typeface="+mn-lt"/>
                <a:ea typeface="+mn-ea"/>
                <a:cs typeface="+mn-cs"/>
              </a:rPr>
              <a:t>Алладин</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Кхили</a:t>
            </a:r>
            <a:r>
              <a:rPr lang="ru-RU" sz="1200" b="0" i="0" kern="1200" dirty="0" smtClean="0">
                <a:solidFill>
                  <a:schemeClr val="tx1"/>
                </a:solidFill>
                <a:latin typeface="+mn-lt"/>
                <a:ea typeface="+mn-ea"/>
                <a:cs typeface="+mn-cs"/>
              </a:rPr>
              <a:t> обманом отнял камень у царя Мальвы и увез его в Дели. В 1526 г. кабульский царь </a:t>
            </a:r>
            <a:r>
              <a:rPr lang="ru-RU" sz="1200" b="0" i="0" kern="1200" dirty="0" err="1" smtClean="0">
                <a:solidFill>
                  <a:schemeClr val="tx1"/>
                </a:solidFill>
                <a:latin typeface="+mn-lt"/>
                <a:ea typeface="+mn-ea"/>
                <a:cs typeface="+mn-cs"/>
              </a:rPr>
              <a:t>Бабур</a:t>
            </a:r>
            <a:r>
              <a:rPr lang="ru-RU" sz="1200" b="0" i="0" kern="1200" dirty="0" smtClean="0">
                <a:solidFill>
                  <a:schemeClr val="tx1"/>
                </a:solidFill>
                <a:latin typeface="+mn-lt"/>
                <a:ea typeface="+mn-ea"/>
                <a:cs typeface="+mn-cs"/>
              </a:rPr>
              <a:t> вторгся в Индию. Его сын </a:t>
            </a:r>
            <a:r>
              <a:rPr lang="ru-RU" sz="1200" b="0" i="0" kern="1200" dirty="0" err="1" smtClean="0">
                <a:solidFill>
                  <a:schemeClr val="tx1"/>
                </a:solidFill>
                <a:latin typeface="+mn-lt"/>
                <a:ea typeface="+mn-ea"/>
                <a:cs typeface="+mn-cs"/>
              </a:rPr>
              <a:t>Хумаюн</a:t>
            </a:r>
            <a:r>
              <a:rPr lang="ru-RU" sz="1200" b="0" i="0" kern="1200" dirty="0" smtClean="0">
                <a:solidFill>
                  <a:schemeClr val="tx1"/>
                </a:solidFill>
                <a:latin typeface="+mn-lt"/>
                <a:ea typeface="+mn-ea"/>
                <a:cs typeface="+mn-cs"/>
              </a:rPr>
              <a:t> увез алмаз в Персию и подарил его персидскому шаху. Потом алмаз снова в качестве подарка попал в Индию, где им завладел другой персидский шах, Надир. Увидев алмаз, он воскликнул в восхищении: "Да это же настоящая гора света!". Так алмаз получил свое название: в переводе с языка фарси "Кохинор" значит "гора света". В 1747 г. шах Надир был убит собственной стражей. </a:t>
            </a:r>
            <a:r>
              <a:rPr lang="ru-RU" dirty="0" smtClean="0"/>
              <a:t/>
            </a:r>
            <a:br>
              <a:rPr lang="ru-RU" dirty="0" smtClean="0"/>
            </a:br>
            <a:r>
              <a:rPr lang="ru-RU" sz="1200" b="0" i="0" kern="1200" dirty="0" smtClean="0">
                <a:solidFill>
                  <a:schemeClr val="tx1"/>
                </a:solidFill>
                <a:latin typeface="+mn-lt"/>
                <a:ea typeface="+mn-ea"/>
                <a:cs typeface="+mn-cs"/>
              </a:rPr>
              <a:t>Генерал </a:t>
            </a:r>
            <a:r>
              <a:rPr lang="ru-RU" sz="1200" b="0" i="0" kern="1200" dirty="0" err="1" smtClean="0">
                <a:solidFill>
                  <a:schemeClr val="tx1"/>
                </a:solidFill>
                <a:latin typeface="+mn-lt"/>
                <a:ea typeface="+mn-ea"/>
                <a:cs typeface="+mn-cs"/>
              </a:rPr>
              <a:t>Абдали</a:t>
            </a:r>
            <a:r>
              <a:rPr lang="ru-RU" sz="1200" b="0" i="0" kern="1200" dirty="0" smtClean="0">
                <a:solidFill>
                  <a:schemeClr val="tx1"/>
                </a:solidFill>
                <a:latin typeface="+mn-lt"/>
                <a:ea typeface="+mn-ea"/>
                <a:cs typeface="+mn-cs"/>
              </a:rPr>
              <a:t>, захватив камень, бежал в Афганистан. В 1813 г. </a:t>
            </a:r>
            <a:r>
              <a:rPr lang="ru-RU" sz="1200" b="0" i="0" kern="1200" dirty="0" err="1" smtClean="0">
                <a:solidFill>
                  <a:schemeClr val="tx1"/>
                </a:solidFill>
                <a:latin typeface="+mn-lt"/>
                <a:ea typeface="+mn-ea"/>
                <a:cs typeface="+mn-cs"/>
              </a:rPr>
              <a:t>лахорский</a:t>
            </a:r>
            <a:r>
              <a:rPr lang="ru-RU" sz="1200" b="0" i="0" kern="1200" dirty="0" smtClean="0">
                <a:solidFill>
                  <a:schemeClr val="tx1"/>
                </a:solidFill>
                <a:latin typeface="+mn-lt"/>
                <a:ea typeface="+mn-ea"/>
                <a:cs typeface="+mn-cs"/>
              </a:rPr>
              <a:t> царь </a:t>
            </a:r>
            <a:r>
              <a:rPr lang="ru-RU" sz="1200" b="0" i="0" kern="1200" dirty="0" err="1" smtClean="0">
                <a:solidFill>
                  <a:schemeClr val="tx1"/>
                </a:solidFill>
                <a:latin typeface="+mn-lt"/>
                <a:ea typeface="+mn-ea"/>
                <a:cs typeface="+mn-cs"/>
              </a:rPr>
              <a:t>Ранжит-Сингх</a:t>
            </a:r>
            <a:r>
              <a:rPr lang="ru-RU" sz="1200" b="0" i="0" kern="1200" dirty="0" smtClean="0">
                <a:solidFill>
                  <a:schemeClr val="tx1"/>
                </a:solidFill>
                <a:latin typeface="+mn-lt"/>
                <a:ea typeface="+mn-ea"/>
                <a:cs typeface="+mn-cs"/>
              </a:rPr>
              <a:t> силой оружия вернул алмаз обратно в Индию, велел вставить его в браслет, который носил на всех приемах. </a:t>
            </a:r>
            <a:r>
              <a:rPr lang="ru-RU" dirty="0" smtClean="0"/>
              <a:t/>
            </a:r>
            <a:br>
              <a:rPr lang="ru-RU" dirty="0" smtClean="0"/>
            </a:br>
            <a:r>
              <a:rPr lang="ru-RU" sz="1600" b="1" i="0" kern="1200" dirty="0" smtClean="0">
                <a:solidFill>
                  <a:schemeClr val="tx1"/>
                </a:solidFill>
                <a:latin typeface="+mn-lt"/>
                <a:ea typeface="+mn-ea"/>
                <a:cs typeface="+mn-cs"/>
              </a:rPr>
              <a:t>Когда в 1848 г. вспыхнуло восстание двух сикхских полков, все драгоценности были объявлены военными трофеями англичан и переправлены в Англию. Алмаз гранили много раз, но он по-прежнему оставался тусклым, противореча говорящему имени. Из Амстердама был вызван лучший огранщик в мире </a:t>
            </a:r>
            <a:r>
              <a:rPr lang="ru-RU" sz="1600" b="1" i="0" kern="1200" dirty="0" err="1" smtClean="0">
                <a:solidFill>
                  <a:schemeClr val="tx1"/>
                </a:solidFill>
                <a:latin typeface="+mn-lt"/>
                <a:ea typeface="+mn-ea"/>
                <a:cs typeface="+mn-cs"/>
              </a:rPr>
              <a:t>Воорзангер</a:t>
            </a:r>
            <a:r>
              <a:rPr lang="ru-RU" sz="1600" b="1" i="0" kern="1200" dirty="0" smtClean="0">
                <a:solidFill>
                  <a:schemeClr val="tx1"/>
                </a:solidFill>
                <a:latin typeface="+mn-lt"/>
                <a:ea typeface="+mn-ea"/>
                <a:cs typeface="+mn-cs"/>
              </a:rPr>
              <a:t>, На «Кохиноре» испробовали изобретенный паровой гранильный станок. И в результате камень-гигант превратился в заурядный по весу бриллиант в 109 карат. </a:t>
            </a:r>
            <a:r>
              <a:rPr lang="ru-RU" dirty="0" smtClean="0"/>
              <a:t/>
            </a:r>
            <a:br>
              <a:rPr lang="ru-RU" dirty="0" smtClean="0"/>
            </a:br>
            <a:r>
              <a:rPr lang="ru-RU" sz="1200" b="0" i="0" kern="1200" dirty="0" smtClean="0">
                <a:solidFill>
                  <a:schemeClr val="tx1"/>
                </a:solidFill>
                <a:latin typeface="+mn-lt"/>
                <a:ea typeface="+mn-ea"/>
                <a:cs typeface="+mn-cs"/>
              </a:rPr>
              <a:t>В 1911 г. "Кохинор" был вделан в малую Королевскую государственную корону Великобритании, изготовленную для королевы Марии. Из-за своей драматической истории бриллиант "Кохинор" стал самой известной драгоценностью Англии.</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13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ПЕРВАЯ ГРУППА ЮВЕЛИРНЫЕ (ДРАГОЦЕННЫЕ) КАМНИ</a:t>
            </a:r>
          </a:p>
          <a:p>
            <a:r>
              <a:rPr lang="ru-RU" dirty="0" smtClean="0"/>
              <a:t>1 порядок  -  алмаз, изумруд, синий сапфир, рубин.</a:t>
            </a:r>
            <a:r>
              <a:rPr lang="ru-RU" baseline="0" dirty="0" smtClean="0"/>
              <a:t> </a:t>
            </a:r>
            <a:r>
              <a:rPr lang="ru-RU" dirty="0" smtClean="0"/>
              <a:t>2 порядок  -  александрит, сапфир (оранжевый, фиолетовый и зеленый), жемчуг, благородный черный опал, благородный жадеит.</a:t>
            </a:r>
            <a:r>
              <a:rPr lang="ru-RU" baseline="0" dirty="0" smtClean="0"/>
              <a:t> </a:t>
            </a:r>
            <a:r>
              <a:rPr lang="ru-RU" dirty="0" smtClean="0"/>
              <a:t>3 порядок...</a:t>
            </a:r>
            <a:r>
              <a:rPr lang="ru-RU" baseline="0" dirty="0" smtClean="0"/>
              <a:t> </a:t>
            </a:r>
            <a:r>
              <a:rPr lang="ru-RU" dirty="0" smtClean="0"/>
              <a:t>4 порядок...</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kern="1200" dirty="0" smtClean="0">
                <a:solidFill>
                  <a:schemeClr val="tx1"/>
                </a:solidFill>
                <a:latin typeface="+mn-lt"/>
                <a:ea typeface="+mn-ea"/>
                <a:cs typeface="+mn-cs"/>
              </a:rPr>
              <a:t>Алфавитная речь этих 22 стихов, содержащая похвалу добродетельной жене, матери семейства и хозяйке дома, составляет, по удачному выражению одного исследователя (</a:t>
            </a:r>
            <a:r>
              <a:rPr lang="ru-RU" sz="1200" b="0" i="0" u="none" kern="1200" dirty="0" err="1" smtClean="0">
                <a:solidFill>
                  <a:schemeClr val="tx1"/>
                </a:solidFill>
                <a:latin typeface="+mn-lt"/>
                <a:ea typeface="+mn-ea"/>
                <a:cs typeface="+mn-cs"/>
              </a:rPr>
              <a:t>Дедерлейна</a:t>
            </a:r>
            <a:r>
              <a:rPr lang="ru-RU" sz="1200" b="0" i="0" u="none"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u="none" strike="noStrike" kern="1200" dirty="0" smtClean="0">
                <a:solidFill>
                  <a:schemeClr val="tx1"/>
                </a:solidFill>
                <a:latin typeface="+mn-lt"/>
                <a:ea typeface="+mn-ea"/>
                <a:cs typeface="+mn-cs"/>
              </a:rPr>
              <a:t>"золотую грамоту женщин". И, действительно, здесь полнее всего и типичнее выразился возвышенный взгляд библейских евреев на достоинство и положение женщины</a:t>
            </a:r>
            <a:r>
              <a:rPr lang="ru-RU" sz="1200" b="1" i="0" u="none" strike="noStrike" kern="1200" baseline="0" dirty="0" smtClean="0">
                <a:solidFill>
                  <a:schemeClr val="tx1"/>
                </a:solidFill>
                <a:latin typeface="+mn-lt"/>
                <a:ea typeface="+mn-ea"/>
                <a:cs typeface="+mn-cs"/>
              </a:rPr>
              <a:t> </a:t>
            </a:r>
            <a:r>
              <a:rPr lang="ru-RU" sz="1200" b="1" i="0" kern="1200" dirty="0" smtClean="0">
                <a:solidFill>
                  <a:schemeClr val="tx1"/>
                </a:solidFill>
                <a:latin typeface="+mn-lt"/>
                <a:ea typeface="+mn-ea"/>
                <a:cs typeface="+mn-cs"/>
              </a:rPr>
              <a:t>в семье, на отношение ее к мужу, детям и домочадцам. Параллельной или подобной этой похвале мы не найдем во всей всемирной литературе древности, образ "добродетельной жены" Притчей превзойден лишь в Новом Завете образом жены христианки. Как и в других алфавитных библейских произведениях (</a:t>
            </a:r>
            <a:r>
              <a:rPr lang="ru-RU" sz="1200" b="1" i="0" kern="1200" dirty="0" err="1" smtClean="0">
                <a:solidFill>
                  <a:schemeClr val="tx1"/>
                </a:solidFill>
                <a:latin typeface="+mn-lt"/>
                <a:ea typeface="+mn-ea"/>
                <a:cs typeface="+mn-cs"/>
              </a:rPr>
              <a:t>Пс</a:t>
            </a:r>
            <a:r>
              <a:rPr lang="ru-RU" sz="1200" b="1" i="0" kern="1200" dirty="0" smtClean="0">
                <a:solidFill>
                  <a:schemeClr val="tx1"/>
                </a:solidFill>
                <a:latin typeface="+mn-lt"/>
                <a:ea typeface="+mn-ea"/>
                <a:cs typeface="+mn-cs"/>
              </a:rPr>
              <a:t> XXXIII, CXVIII и др. Плач. гл. I-IV), в рассматриваемом отделе отдельные стихи не тесно примыкают друг к другу, однако все объединены общею темой: совершенства жены добродетельной здесь раскрываются с определенных сторон - неутомимой деятельности, всеобъемлющей заботливости, милосердия, разумности.</a:t>
            </a:r>
          </a:p>
          <a:p>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14</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latin typeface="+mn-lt"/>
                <a:ea typeface="+mn-ea"/>
                <a:cs typeface="+mn-cs"/>
              </a:rPr>
              <a:t>в рассматриваемом отделе отдельные стихи не тесно примыкают друг к другу, однако все объединены общею темой: совершенства жены добродетельной здесь раскрываются с определенных сторон - неутомимой деятельности, всеобъемлющей заботливости, милосердия, разумности.</a:t>
            </a:r>
          </a:p>
          <a:p>
            <a:endParaRPr lang="ru-RU" sz="1200" b="0" i="0" kern="1200" dirty="0" smtClean="0">
              <a:solidFill>
                <a:schemeClr val="tx1"/>
              </a:solidFill>
              <a:latin typeface="+mn-lt"/>
              <a:ea typeface="+mn-ea"/>
              <a:cs typeface="+mn-cs"/>
            </a:endParaRPr>
          </a:p>
          <a:p>
            <a:endParaRPr lang="ru-RU" sz="1200" b="0" i="0" kern="1200" dirty="0" smtClean="0">
              <a:solidFill>
                <a:schemeClr val="tx1"/>
              </a:solidFill>
              <a:latin typeface="+mn-lt"/>
              <a:ea typeface="+mn-ea"/>
              <a:cs typeface="+mn-cs"/>
            </a:endParaRPr>
          </a:p>
          <a:p>
            <a:endParaRPr lang="ru-RU" sz="1200" b="0" i="0" kern="1200" dirty="0" smtClean="0">
              <a:solidFill>
                <a:schemeClr val="tx1"/>
              </a:solidFill>
              <a:latin typeface="+mn-lt"/>
              <a:ea typeface="+mn-ea"/>
              <a:cs typeface="+mn-cs"/>
            </a:endParaRPr>
          </a:p>
          <a:p>
            <a:endParaRPr lang="ru-RU" sz="1200" b="0" i="0" kern="1200" dirty="0" smtClean="0">
              <a:solidFill>
                <a:schemeClr val="tx1"/>
              </a:solidFill>
              <a:latin typeface="+mn-lt"/>
              <a:ea typeface="+mn-ea"/>
              <a:cs typeface="+mn-cs"/>
            </a:endParaRPr>
          </a:p>
          <a:p>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Нежные строки из письма Императора Николая Александровича своим родителям о супруге Александре Фёдоровне:</a:t>
            </a:r>
            <a:r>
              <a:rPr lang="ru-RU" dirty="0" smtClean="0"/>
              <a:t/>
            </a:r>
            <a:br>
              <a:rPr lang="ru-RU" dirty="0" smtClean="0"/>
            </a:br>
            <a:r>
              <a:rPr lang="ru-RU" dirty="0" smtClean="0"/>
              <a:t/>
            </a:r>
            <a:br>
              <a:rPr lang="ru-RU" dirty="0" smtClean="0"/>
            </a:br>
            <a:r>
              <a:rPr lang="ru-RU" sz="1200" b="0" i="0" kern="1200" dirty="0" smtClean="0">
                <a:solidFill>
                  <a:schemeClr val="tx1"/>
                </a:solidFill>
                <a:latin typeface="+mn-lt"/>
                <a:ea typeface="+mn-ea"/>
                <a:cs typeface="+mn-cs"/>
              </a:rPr>
              <a:t>"Нет, дорогая Мама, я не могу выразить Вам, как я счастлив, и в то же время, как мне жаль, что я не могу прижать к своему сердцу Вас и моего дорогого Папу. Весь мир сразу изменился для меня: природа, люди, все; и все мне кажутся добрыми, милыми и счастливыми. Я не мог даже писать, до того дрожали у меня руки. Она совершенно переменилась: стала веселой, забавной, разговорчивой и нежной... Спаситель сказал нам: "Все, что ты просишь у Бога, даст тебе Бог". Слова эти бесконечно мне дороги, потому что в течение пяти лет я молился ими, повторяя их каждую ночь, умоляя Его облегчить </a:t>
            </a:r>
            <a:r>
              <a:rPr lang="ru-RU" sz="1200" b="0" i="0" kern="1200" dirty="0" err="1" smtClean="0">
                <a:solidFill>
                  <a:schemeClr val="tx1"/>
                </a:solidFill>
                <a:latin typeface="+mn-lt"/>
                <a:ea typeface="+mn-ea"/>
                <a:cs typeface="+mn-cs"/>
              </a:rPr>
              <a:t>Аликс</a:t>
            </a:r>
            <a:r>
              <a:rPr lang="ru-RU" sz="1200" b="0" i="0" kern="1200" dirty="0" smtClean="0">
                <a:solidFill>
                  <a:schemeClr val="tx1"/>
                </a:solidFill>
                <a:latin typeface="+mn-lt"/>
                <a:ea typeface="+mn-ea"/>
                <a:cs typeface="+mn-cs"/>
              </a:rPr>
              <a:t> переход в Православную веру и дать мне ее в жены..."</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15</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endParaRPr lang="ru-RU" dirty="0" smtClean="0"/>
          </a:p>
          <a:p>
            <a:r>
              <a:rPr lang="ru-RU" dirty="0" smtClean="0"/>
              <a:t>156,2, карата</a:t>
            </a:r>
            <a:r>
              <a:rPr lang="ru-RU" baseline="0" dirty="0" smtClean="0"/>
              <a:t> (Россия) стоимость камня без огранки – более 1,5 мил.</a:t>
            </a:r>
            <a:r>
              <a:rPr lang="de-DE" baseline="0" dirty="0" smtClean="0"/>
              <a:t>$</a:t>
            </a:r>
            <a:r>
              <a:rPr lang="ru-RU" baseline="0" dirty="0" smtClean="0"/>
              <a:t>. </a:t>
            </a:r>
            <a:r>
              <a:rPr lang="ru-RU" sz="1200" b="0" i="0" kern="1200" dirty="0" smtClean="0">
                <a:solidFill>
                  <a:schemeClr val="tx1"/>
                </a:solidFill>
                <a:latin typeface="+mn-lt"/>
                <a:ea typeface="+mn-ea"/>
                <a:cs typeface="+mn-cs"/>
              </a:rPr>
              <a:t>Бриллиант — алмаз, которому посредством специальной огранки придали особую форму. 30 </a:t>
            </a:r>
            <a:r>
              <a:rPr lang="ru-RU" sz="1200" b="0" i="0" kern="1200" dirty="0" err="1" smtClean="0">
                <a:solidFill>
                  <a:schemeClr val="tx1"/>
                </a:solidFill>
                <a:latin typeface="+mn-lt"/>
                <a:ea typeface="+mn-ea"/>
                <a:cs typeface="+mn-cs"/>
              </a:rPr>
              <a:t>млн</a:t>
            </a:r>
            <a:r>
              <a:rPr lang="ru-RU" sz="1200" b="0" i="0" kern="1200" dirty="0" smtClean="0">
                <a:solidFill>
                  <a:schemeClr val="tx1"/>
                </a:solidFill>
                <a:latin typeface="+mn-lt"/>
                <a:ea typeface="+mn-ea"/>
                <a:cs typeface="+mn-cs"/>
              </a:rPr>
              <a:t> </a:t>
            </a:r>
            <a:r>
              <a:rPr lang="de-DE" sz="1200" b="0" i="0" kern="1200" dirty="0" smtClean="0">
                <a:solidFill>
                  <a:schemeClr val="tx1"/>
                </a:solidFill>
                <a:latin typeface="+mn-lt"/>
                <a:ea typeface="+mn-ea"/>
                <a:cs typeface="+mn-cs"/>
              </a:rPr>
              <a:t>$_ </a:t>
            </a:r>
            <a:r>
              <a:rPr lang="ru-RU" sz="1200" b="0" i="0" kern="1200" dirty="0" smtClean="0">
                <a:solidFill>
                  <a:schemeClr val="tx1"/>
                </a:solidFill>
                <a:latin typeface="+mn-lt"/>
                <a:ea typeface="+mn-ea"/>
                <a:cs typeface="+mn-cs"/>
              </a:rPr>
              <a:t>(другой</a:t>
            </a:r>
            <a:r>
              <a:rPr lang="ru-RU" sz="1200" b="0" i="0" kern="1200" baseline="0" dirty="0" smtClean="0">
                <a:solidFill>
                  <a:schemeClr val="tx1"/>
                </a:solidFill>
                <a:latin typeface="+mn-lt"/>
                <a:ea typeface="+mn-ea"/>
                <a:cs typeface="+mn-cs"/>
              </a:rPr>
              <a:t> - </a:t>
            </a:r>
            <a:r>
              <a:rPr lang="de-DE" sz="1200" b="0" i="0" kern="1200" dirty="0" smtClean="0">
                <a:solidFill>
                  <a:schemeClr val="tx1"/>
                </a:solidFill>
                <a:latin typeface="+mn-lt"/>
                <a:ea typeface="+mn-ea"/>
                <a:cs typeface="+mn-cs"/>
              </a:rPr>
              <a:t>46</a:t>
            </a:r>
            <a:r>
              <a:rPr lang="de-DE" sz="1200" b="0" i="0" kern="1200" baseline="0" dirty="0" smtClean="0">
                <a:solidFill>
                  <a:schemeClr val="tx1"/>
                </a:solidFill>
                <a:latin typeface="+mn-lt"/>
                <a:ea typeface="+mn-ea"/>
                <a:cs typeface="+mn-cs"/>
              </a:rPr>
              <a:t> </a:t>
            </a:r>
            <a:r>
              <a:rPr lang="ru-RU" sz="1200" b="0" i="0" kern="1200" baseline="0" dirty="0" smtClean="0">
                <a:solidFill>
                  <a:schemeClr val="tx1"/>
                </a:solidFill>
                <a:latin typeface="+mn-lt"/>
                <a:ea typeface="+mn-ea"/>
                <a:cs typeface="+mn-cs"/>
              </a:rPr>
              <a:t>млн.</a:t>
            </a:r>
            <a:r>
              <a:rPr lang="de-DE" sz="1200" b="0" i="0" kern="1200" baseline="0" dirty="0" smtClean="0">
                <a:solidFill>
                  <a:schemeClr val="tx1"/>
                </a:solidFill>
                <a:latin typeface="+mn-lt"/>
                <a:ea typeface="+mn-ea"/>
                <a:cs typeface="+mn-cs"/>
              </a:rPr>
              <a:t>$</a:t>
            </a:r>
            <a:r>
              <a:rPr lang="ru-RU" sz="1200" b="0" i="0" kern="1200" baseline="0" dirty="0" smtClean="0">
                <a:solidFill>
                  <a:schemeClr val="tx1"/>
                </a:solidFill>
                <a:latin typeface="+mn-lt"/>
                <a:ea typeface="+mn-ea"/>
                <a:cs typeface="+mn-cs"/>
              </a:rPr>
              <a:t>...) после огранки... </a:t>
            </a:r>
            <a:r>
              <a:rPr lang="ru-RU" dirty="0" smtClean="0"/>
              <a:t>По химическому составу - один из простейших минералов, представляет собой чистый углерод с незначительными примесями окисей кальция, магния и железа. </a:t>
            </a:r>
            <a:br>
              <a:rPr lang="ru-RU" dirty="0" smtClean="0"/>
            </a:b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16</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0" u="none" strike="noStrike" kern="1200" dirty="0" smtClean="0">
                <a:solidFill>
                  <a:schemeClr val="tx1"/>
                </a:solidFill>
                <a:latin typeface="+mn-lt"/>
                <a:ea typeface="+mn-ea"/>
                <a:cs typeface="+mn-cs"/>
              </a:rPr>
              <a:t>Кольцо, сделанное из одного бриллианта весом 150 карат, продают за 68 миллионов долларов</a:t>
            </a:r>
          </a:p>
          <a:p>
            <a:r>
              <a:rPr lang="ru-RU" dirty="0" smtClean="0"/>
              <a:t>Слово </a:t>
            </a:r>
            <a:r>
              <a:rPr lang="ru-RU" b="1" dirty="0" smtClean="0"/>
              <a:t>алмаз</a:t>
            </a:r>
            <a:r>
              <a:rPr lang="ru-RU" dirty="0" smtClean="0"/>
              <a:t> произошло от греческого "</a:t>
            </a:r>
            <a:r>
              <a:rPr lang="ru-RU" dirty="0" err="1" smtClean="0"/>
              <a:t>адамас</a:t>
            </a:r>
            <a:r>
              <a:rPr lang="ru-RU" dirty="0" smtClean="0"/>
              <a:t>" - непревзойдённый. </a:t>
            </a:r>
          </a:p>
          <a:p>
            <a:r>
              <a:rPr lang="ru-RU" dirty="0" smtClean="0"/>
              <a:t>Для получения одного карата природных алмазов нужно обработать около 250 т </a:t>
            </a:r>
            <a:r>
              <a:rPr lang="ru-RU" dirty="0" err="1" smtClean="0"/>
              <a:t>алмазосодержащей</a:t>
            </a:r>
            <a:r>
              <a:rPr lang="ru-RU" dirty="0" smtClean="0"/>
              <a:t> руды. Учитывая то, что при огранке самородок теряет в среднем половину веса, количество необходимой руды можно удвоить. </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17</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Вес алмазов измеряется в метрических каратах. </a:t>
            </a:r>
            <a:r>
              <a:rPr lang="ru-RU" sz="1200" b="0" i="0" kern="1200" dirty="0" smtClean="0">
                <a:solidFill>
                  <a:schemeClr val="tx1"/>
                </a:solidFill>
                <a:latin typeface="+mn-lt"/>
                <a:ea typeface="+mn-ea"/>
                <a:cs typeface="+mn-cs"/>
              </a:rPr>
              <a:t>стручок </a:t>
            </a:r>
            <a:r>
              <a:rPr lang="ru-RU" sz="1200" b="0" i="0" u="none" strike="noStrike" kern="1200" dirty="0" smtClean="0">
                <a:solidFill>
                  <a:schemeClr val="tx1"/>
                </a:solidFill>
                <a:latin typeface="+mn-lt"/>
                <a:ea typeface="+mn-ea"/>
                <a:cs typeface="+mn-cs"/>
              </a:rPr>
              <a:t>рожкового дерева</a:t>
            </a:r>
            <a:r>
              <a:rPr lang="ru-RU" sz="1200" b="0" i="0"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Ceratonia</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siliqua</a:t>
            </a:r>
            <a:r>
              <a:rPr lang="ru-RU" sz="1200" b="0" i="0" kern="1200" dirty="0" smtClean="0">
                <a:solidFill>
                  <a:schemeClr val="tx1"/>
                </a:solidFill>
                <a:latin typeface="+mn-lt"/>
                <a:ea typeface="+mn-ea"/>
                <a:cs typeface="+mn-cs"/>
              </a:rPr>
              <a:t>), семена которого служили мерой </a:t>
            </a:r>
            <a:r>
              <a:rPr lang="ru-RU" sz="1200" b="0" i="0" u="none" strike="noStrike" kern="1200" dirty="0" smtClean="0">
                <a:solidFill>
                  <a:schemeClr val="tx1"/>
                </a:solidFill>
                <a:latin typeface="+mn-lt"/>
                <a:ea typeface="+mn-ea"/>
                <a:cs typeface="+mn-cs"/>
              </a:rPr>
              <a:t>массы.</a:t>
            </a:r>
            <a:r>
              <a:rPr lang="ru-RU" sz="1200" b="0" i="0" u="none" strike="noStrike" kern="1200" baseline="0" dirty="0" smtClean="0">
                <a:solidFill>
                  <a:schemeClr val="tx1"/>
                </a:solidFill>
                <a:latin typeface="+mn-lt"/>
                <a:ea typeface="+mn-ea"/>
                <a:cs typeface="+mn-cs"/>
              </a:rPr>
              <a:t> </a:t>
            </a:r>
            <a:r>
              <a:rPr lang="ru-RU" dirty="0" smtClean="0"/>
              <a:t>Грамм - это 5 карат, то есть один карат равен 200 мг. Камни, вес которых составляет 15 и более карат, считаются редкими, а те, которые весят больше 100 карат - уникальными. За год в мире добывается около 26 т алмазов. Наиболее популярны у массового потребителя бриллианты весом 0,1 карата. Цена такого камня около 200 долларов. Экземпляры массой от 1 карата, стоят от 5 тыс. долларов за единицу веса. </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18</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Такая большая и вс</a:t>
            </a:r>
            <a:r>
              <a:rPr lang="ru-RU" baseline="0" dirty="0" smtClean="0"/>
              <a:t>я моя...</a:t>
            </a:r>
          </a:p>
          <a:p>
            <a:r>
              <a:rPr lang="ru-RU" baseline="0" dirty="0" smtClean="0"/>
              <a:t>Доброго много не бывает</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19</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Во дворце идет пир. Для поднятия боевого духа зал превратили в пантеон, куда были собраны все идолы покоренных халдеями народов. Одной из главных побед империи, о которой сейчас надо было напомнить военным, считалось завоевание Иудеи. Даже для языческого сознания приказ Валтасара был чудовищным кощунством. Тем не менее, золотые сосуды, вынесенные в свое время Навуходоносором из Иерусалимского Храма, были наполнены вином и розданы вельможам и гарему. Наложницы из священных чаш для служения Живому Богу кропили мёртвые изваяния.</a:t>
            </a:r>
          </a:p>
          <a:p>
            <a:r>
              <a:rPr lang="ru-RU" dirty="0" smtClean="0"/>
              <a:t>Лишь с уст сорвался дерзкий клик, Вдруг трепет в грудь царя проник. Кругом угас немолчный смех, И страх и холод обнял всех. В глуби чертога на стене Рука явилась – вся в огне... И пишет, пишет. Под перстом Слова текут живым огнём.</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21</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ПП.</a:t>
            </a:r>
            <a:r>
              <a:rPr lang="ru-RU" baseline="0" dirty="0" smtClean="0"/>
              <a:t> </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b="1" i="0" kern="1200" dirty="0" smtClean="0">
                <a:solidFill>
                  <a:schemeClr val="tx1"/>
                </a:solidFill>
                <a:latin typeface="+mn-lt"/>
                <a:ea typeface="+mn-ea"/>
                <a:cs typeface="+mn-cs"/>
              </a:rPr>
              <a:t>Женщинам</a:t>
            </a:r>
            <a:r>
              <a:rPr lang="ru-RU" sz="1200" b="0" i="0" kern="1200" dirty="0" smtClean="0">
                <a:solidFill>
                  <a:schemeClr val="tx1"/>
                </a:solidFill>
                <a:latin typeface="+mn-lt"/>
                <a:ea typeface="+mn-ea"/>
                <a:cs typeface="+mn-cs"/>
              </a:rPr>
              <a:t> часто советуют родственники, друзья, знакомые, какие они должны выполнять обязанности в семье, и какая их роль. Но мир сегодня совершенно другой, и слушать советы тех, кто еще остался в прошлом, с прошлыми взглядами на жизнь, которые сегодня устарели, не имеет смысла.</a:t>
            </a:r>
            <a:endParaRPr lang="ru-RU" dirty="0" smtClean="0"/>
          </a:p>
          <a:p>
            <a:r>
              <a:rPr lang="ru-RU" sz="1200" b="1" i="0" kern="1200" dirty="0" smtClean="0">
                <a:solidFill>
                  <a:schemeClr val="tx1"/>
                </a:solidFill>
                <a:latin typeface="+mn-lt"/>
                <a:ea typeface="+mn-ea"/>
                <a:cs typeface="+mn-cs"/>
              </a:rPr>
              <a:t>Мир говорит: </a:t>
            </a:r>
            <a:r>
              <a:rPr lang="ru-RU" sz="1200" b="0" i="0" kern="1200" dirty="0" smtClean="0">
                <a:solidFill>
                  <a:schemeClr val="tx1"/>
                </a:solidFill>
                <a:latin typeface="+mn-lt"/>
                <a:ea typeface="+mn-ea"/>
                <a:cs typeface="+mn-cs"/>
              </a:rPr>
              <a:t>Сегодня нет никаких правил и обязательств делать все как надо, женщина сама выбирает свою роль. Те люди, которые еще думают, что сегодня есть еще некая </a:t>
            </a:r>
            <a:r>
              <a:rPr lang="ru-RU" sz="1200" b="1" i="0" kern="1200" dirty="0" smtClean="0">
                <a:solidFill>
                  <a:schemeClr val="tx1"/>
                </a:solidFill>
                <a:latin typeface="+mn-lt"/>
                <a:ea typeface="+mn-ea"/>
                <a:cs typeface="+mn-cs"/>
              </a:rPr>
              <a:t>роль женщины в семье</a:t>
            </a:r>
            <a:r>
              <a:rPr lang="ru-RU" sz="1200" b="0" i="0" kern="1200" dirty="0" smtClean="0">
                <a:solidFill>
                  <a:schemeClr val="tx1"/>
                </a:solidFill>
                <a:latin typeface="+mn-lt"/>
                <a:ea typeface="+mn-ea"/>
                <a:cs typeface="+mn-cs"/>
              </a:rPr>
              <a:t> в современном мире, на самом деле ошибаются. Так как сегодня в век информации и новых возможностей женщина сама знает, что ей надо и чего она хочет. Поэтому если вы задались таким вопросом и хотите найти на него ответ, то просто напишите сами себе те роли, которые вы хотите играть в семье в современном мире. </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Древний Рим. Надписи на гробницах и саркофагах сообщают о жёнах, имевших одного мужа, или о женщинах, которые оставались вдовами, не выходили вторично замуж, храня верность своему первому мужу. Верность являлась качеством, которое особо прославляют надписи. От жён также ожидалось, что они будут вести домашнее хозяйство и выполнять традиционные женские обязанности, быть для мужа всегда на месте.</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23</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dirty="0" smtClean="0"/>
              <a:t>Самое большое значение при определении цены камня имеет качество его огранки. Если алмаз огранён неправильно, то ни о какой игре света и красоте не может быть и речи. Бриллиантами можно называть только те алмазы, которые имеют ровно 57 граней. По мнению экспертов, именно такая огранка позволяет в полной мере оценить светопреломляющие свойства минерала.</a:t>
            </a:r>
          </a:p>
          <a:p>
            <a:pPr fontAlgn="base"/>
            <a:endParaRPr lang="ru-RU" b="0" u="none" strike="noStrike" dirty="0" smtClean="0"/>
          </a:p>
          <a:p>
            <a:r>
              <a:rPr lang="ru-RU" dirty="0" smtClean="0">
                <a:hlinkClick r:id="rId3"/>
              </a:rPr>
              <a:t>Алмаз</a:t>
            </a:r>
            <a:r>
              <a:rPr lang="ru-RU" dirty="0" smtClean="0"/>
              <a:t> </a:t>
            </a:r>
            <a:r>
              <a:rPr lang="ru-RU" dirty="0" err="1" smtClean="0"/>
              <a:t>Джонкер</a:t>
            </a:r>
            <a:r>
              <a:rPr lang="ru-RU" dirty="0" smtClean="0"/>
              <a:t> был найден в 1934 году в Южной Африке...на участке, принадлежавшем старателю </a:t>
            </a:r>
            <a:r>
              <a:rPr lang="ru-RU" dirty="0" err="1" smtClean="0"/>
              <a:t>Якобу</a:t>
            </a:r>
            <a:r>
              <a:rPr lang="ru-RU" dirty="0" smtClean="0"/>
              <a:t> </a:t>
            </a:r>
            <a:r>
              <a:rPr lang="ru-RU" dirty="0" err="1" smtClean="0"/>
              <a:t>Джонкеру</a:t>
            </a:r>
            <a:r>
              <a:rPr lang="ru-RU" dirty="0" smtClean="0"/>
              <a:t>. В то время найденный алмаз был вторым в мире по величине.</a:t>
            </a:r>
            <a:r>
              <a:rPr lang="ru-RU" baseline="0" dirty="0" smtClean="0"/>
              <a:t> </a:t>
            </a:r>
            <a:r>
              <a:rPr lang="ru-RU" dirty="0" smtClean="0"/>
              <a:t>В необработанном виде камень был размером с крупную сливу и весил 726 карат. Алмаз </a:t>
            </a:r>
            <a:r>
              <a:rPr lang="ru-RU" dirty="0" err="1" smtClean="0"/>
              <a:t>Джонкер</a:t>
            </a:r>
            <a:r>
              <a:rPr lang="ru-RU" dirty="0" smtClean="0"/>
              <a:t> был абсолютно прозрачен и обладал легким голубоватым оттенком.</a:t>
            </a:r>
          </a:p>
          <a:p>
            <a:r>
              <a:rPr lang="ru-RU" dirty="0" smtClean="0"/>
              <a:t>Ассоциация производителей алмазов выкупила камень у удачливого старателя и в скором времени перепродала его американцу Гарри Уинстону (</a:t>
            </a:r>
            <a:r>
              <a:rPr lang="ru-RU" dirty="0" err="1" smtClean="0"/>
              <a:t>Harry</a:t>
            </a:r>
            <a:r>
              <a:rPr lang="ru-RU" dirty="0" smtClean="0"/>
              <a:t> </a:t>
            </a:r>
            <a:r>
              <a:rPr lang="ru-RU" dirty="0" err="1" smtClean="0"/>
              <a:t>Winston</a:t>
            </a:r>
            <a:r>
              <a:rPr lang="ru-RU" dirty="0" smtClean="0"/>
              <a:t>). Этот человек, которого вскоре стали называть королем бриллиантов, был тогда ещё мало известен широкой публике. </a:t>
            </a:r>
            <a:r>
              <a:rPr lang="ru-RU" dirty="0" err="1" smtClean="0"/>
              <a:t>Джонкер</a:t>
            </a:r>
            <a:r>
              <a:rPr lang="ru-RU" dirty="0" smtClean="0"/>
              <a:t> был одним из его любимых камней и первой, по-настоящему крупной сделкой. Гарри Уинстон любил делать крупные ставки.</a:t>
            </a:r>
          </a:p>
          <a:p>
            <a:r>
              <a:rPr lang="ru-RU" dirty="0" smtClean="0"/>
              <a:t>Он рискнул заплатить за необработанный алмаз, с трудом найденную, огромную сумму в $700000, хотя эксперты его предупреждали, что природная форма алмаза делает эту покупку довольно рискованным мероприятием. Шансы на то, что камень не рассыплется на мелкие кусочки при огранке, были примерно пятьдесят на пятьдесят.</a:t>
            </a:r>
          </a:p>
          <a:p>
            <a:r>
              <a:rPr lang="ru-RU" dirty="0" smtClean="0"/>
              <a:t>Страховая компания, постоянным клиентом которой был Уинстон, прекрасно зная о высокой доле риска, отказалась возмещать ущерб в случае неудачной огранки. Гарри Уинстон поднял ставки ещё выше, рискнув расколоть алмаз на глазах у всей Америки. Это был точно рассчитанный рекламный трюк, </a:t>
            </a:r>
            <a:r>
              <a:rPr lang="ru-RU" dirty="0" err="1" smtClean="0"/>
              <a:t>рассчитаный</a:t>
            </a:r>
            <a:r>
              <a:rPr lang="ru-RU" dirty="0" smtClean="0"/>
              <a:t> на то, что людей всегда притягивало что-то очень маленькое, но при этом невероятно ценное.</a:t>
            </a:r>
            <a:br>
              <a:rPr lang="ru-RU" dirty="0" smtClean="0"/>
            </a:br>
            <a:r>
              <a:rPr lang="ru-RU" dirty="0" smtClean="0"/>
              <a:t>Обработкой </a:t>
            </a:r>
            <a:r>
              <a:rPr lang="ru-RU" dirty="0" err="1" smtClean="0"/>
              <a:t>Джонкера</a:t>
            </a:r>
            <a:r>
              <a:rPr lang="ru-RU" dirty="0" smtClean="0"/>
              <a:t> занимался нью-йоркский ювелир Лазарь Каплан. Он изучал алмаз около года, прежде, чем решился нанести решающий удар. После огранки алмаз </a:t>
            </a:r>
            <a:r>
              <a:rPr lang="ru-RU" b="1" dirty="0" err="1" smtClean="0"/>
              <a:t>Джонкер</a:t>
            </a:r>
            <a:r>
              <a:rPr lang="ru-RU" dirty="0" smtClean="0"/>
              <a:t> возродился в двенадцати сверкающих бриллиантах общим весом в 370,86 карат. Каждый из них</a:t>
            </a:r>
            <a:r>
              <a:rPr lang="ru-RU" baseline="0" dirty="0" smtClean="0"/>
              <a:t> </a:t>
            </a:r>
            <a:r>
              <a:rPr lang="ru-RU" dirty="0" smtClean="0"/>
              <a:t>получил порядковый номер. Самый крупный из получившихся бриллиантов, весом 142,9 карата, Уинстон оставил себе.</a:t>
            </a:r>
          </a:p>
          <a:p>
            <a:r>
              <a:rPr lang="ru-RU" dirty="0" smtClean="0">
                <a:hlinkClick r:id="rId4"/>
              </a:rPr>
              <a:t>Бриллиант</a:t>
            </a:r>
            <a:r>
              <a:rPr lang="ru-RU" dirty="0" smtClean="0"/>
              <a:t> изумрудной огранки был вставлен в роскошное платиновое ожерелье. Остальные бриллианты были распроданы. Общая прибыль от их реализации исчислялась миллионами долларов. В 1937 году </a:t>
            </a:r>
            <a:r>
              <a:rPr lang="ru-RU" b="1" dirty="0" err="1" smtClean="0"/>
              <a:t>Джонкер</a:t>
            </a:r>
            <a:r>
              <a:rPr lang="ru-RU" dirty="0" smtClean="0"/>
              <a:t> был огранен повторно, при этом он приобрел новую форму, количество граней на камне увеличилось с 58 до 66, а вес камня уменьшился до 125  карат.</a:t>
            </a:r>
          </a:p>
          <a:p>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26</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Мужчина</a:t>
            </a:r>
            <a:r>
              <a:rPr lang="ru-RU" baseline="0" dirty="0" smtClean="0"/>
              <a:t> состоит из мужа и чина (говорят)</a:t>
            </a:r>
            <a:endParaRPr lang="ru-RU" dirty="0" smtClean="0"/>
          </a:p>
          <a:p>
            <a:r>
              <a:rPr lang="ru-RU" dirty="0" smtClean="0"/>
              <a:t>Вообще-то это тайна. Причем не наша. И дорогого стоит. Думаете, это так, запросто? Поделились с читателем. А потом ходи с выцарапанными глазами. Ну уж нет. Вот про красивых женщин скажем с удовольствием. </a:t>
            </a:r>
          </a:p>
          <a:p>
            <a:r>
              <a:rPr lang="ru-RU" dirty="0" smtClean="0"/>
              <a:t>Что такое женщина? Атмосфера тайны может исходить от любого типа женщины. В обиходе известны следующие варианты: вечные девочки, тургеневские девушки, женщины бальзаковского возраста, женщины без возраста, бабы, синие чулки, женщины «вамп», роковые сороковые и, наконец, истинные леди.</a:t>
            </a:r>
          </a:p>
          <a:p>
            <a:r>
              <a:rPr lang="ru-RU" dirty="0" smtClean="0"/>
              <a:t>Красивая женщина - это профессия. </a:t>
            </a:r>
            <a:br>
              <a:rPr lang="ru-RU" dirty="0" smtClean="0"/>
            </a:br>
            <a:r>
              <a:rPr lang="ru-RU" dirty="0" smtClean="0"/>
              <a:t>      И если она до сих пор не устроена, ее осуждают </a:t>
            </a:r>
            <a:br>
              <a:rPr lang="ru-RU" dirty="0" smtClean="0"/>
            </a:br>
            <a:r>
              <a:rPr lang="ru-RU" dirty="0" smtClean="0"/>
              <a:t>      и каждая версия имеет своих безусловных </a:t>
            </a:r>
            <a:br>
              <a:rPr lang="ru-RU" dirty="0" smtClean="0"/>
            </a:br>
            <a:r>
              <a:rPr lang="ru-RU" dirty="0" smtClean="0"/>
              <a:t>      сторонников. Ей, с самого детства вскормленной </a:t>
            </a:r>
            <a:br>
              <a:rPr lang="ru-RU" dirty="0" smtClean="0"/>
            </a:br>
            <a:r>
              <a:rPr lang="ru-RU" dirty="0" smtClean="0"/>
              <a:t>      не баснями, остаться одною  а, значит, бессильною, намного страшнее, </a:t>
            </a:r>
            <a:br>
              <a:rPr lang="ru-RU" dirty="0" smtClean="0"/>
            </a:br>
            <a:r>
              <a:rPr lang="ru-RU" dirty="0" smtClean="0"/>
              <a:t>      намного опаснее, чем если б она не считалась </a:t>
            </a:r>
            <a:br>
              <a:rPr lang="ru-RU" dirty="0" smtClean="0"/>
            </a:br>
            <a:r>
              <a:rPr lang="ru-RU" dirty="0" smtClean="0"/>
              <a:t>      красивою. Пусть вдоволь листают </a:t>
            </a:r>
            <a:br>
              <a:rPr lang="ru-RU" dirty="0" smtClean="0"/>
            </a:br>
            <a:r>
              <a:rPr lang="ru-RU" dirty="0" smtClean="0"/>
              <a:t>      романы прошедшие, пусть бредят дурнушки </a:t>
            </a:r>
            <a:br>
              <a:rPr lang="ru-RU" dirty="0" smtClean="0"/>
            </a:br>
            <a:r>
              <a:rPr lang="ru-RU" dirty="0" smtClean="0"/>
              <a:t>      заезжими принцами. А в редкой профессии </a:t>
            </a:r>
            <a:br>
              <a:rPr lang="ru-RU" dirty="0" smtClean="0"/>
            </a:br>
            <a:r>
              <a:rPr lang="ru-RU" dirty="0" smtClean="0"/>
              <a:t>      сказочной женщины есть навыки, </a:t>
            </a:r>
            <a:br>
              <a:rPr lang="ru-RU" dirty="0" smtClean="0"/>
            </a:br>
            <a:r>
              <a:rPr lang="ru-RU" dirty="0" smtClean="0"/>
              <a:t>      тайны, </a:t>
            </a:r>
            <a:br>
              <a:rPr lang="ru-RU" dirty="0" smtClean="0"/>
            </a:br>
            <a:r>
              <a:rPr lang="ru-RU" dirty="0" smtClean="0"/>
              <a:t>      и строгие принципы. Идет она молча </a:t>
            </a:r>
            <a:br>
              <a:rPr lang="ru-RU" dirty="0" smtClean="0"/>
            </a:br>
            <a:r>
              <a:rPr lang="ru-RU" dirty="0" smtClean="0"/>
              <a:t>      по улице трепетной, сидит как на троне </a:t>
            </a:r>
            <a:br>
              <a:rPr lang="ru-RU" dirty="0" smtClean="0"/>
            </a:br>
            <a:r>
              <a:rPr lang="ru-RU" dirty="0" smtClean="0"/>
              <a:t>      с друзьями заклятыми. Приходится жить - </a:t>
            </a:r>
            <a:br>
              <a:rPr lang="ru-RU" dirty="0" smtClean="0"/>
            </a:br>
            <a:r>
              <a:rPr lang="ru-RU" dirty="0" smtClean="0"/>
              <a:t>      ежедневно расстрелянной намеками, слухами, вздохами, взглядами. Подругам она </a:t>
            </a:r>
            <a:br>
              <a:rPr lang="ru-RU" dirty="0" smtClean="0"/>
            </a:br>
            <a:r>
              <a:rPr lang="ru-RU" dirty="0" smtClean="0"/>
              <a:t>      улыбается весело. Подруги ответят </a:t>
            </a:r>
            <a:br>
              <a:rPr lang="ru-RU" dirty="0" smtClean="0"/>
            </a:br>
            <a:r>
              <a:rPr lang="ru-RU" dirty="0" smtClean="0"/>
              <a:t>      и тут же обидятся... Красивая женщина - </a:t>
            </a:r>
            <a:br>
              <a:rPr lang="ru-RU" dirty="0" smtClean="0"/>
            </a:br>
            <a:r>
              <a:rPr lang="ru-RU" dirty="0" smtClean="0"/>
              <a:t>      это профессия, А все остальное - сплошное любительство. </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28</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05DD03F-E2A4-4CB4-839A-3D92B352124F}" type="slidenum">
              <a:rPr lang="en-GB" smtClean="0"/>
              <a:pPr/>
              <a:t>29</a:t>
            </a:fld>
            <a:endParaRPr lang="en-GB"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algn="just" eaLnBrk="1" hangingPunct="1"/>
            <a:r>
              <a:rPr lang="ru-RU" smtClean="0">
                <a:latin typeface="Arial" charset="0"/>
                <a:cs typeface="Times New Roman" pitchFamily="18" charset="0"/>
              </a:rPr>
              <a:t>В одном немецком журнале просчитала о том, что современная женщина должна...</a:t>
            </a:r>
          </a:p>
          <a:p>
            <a:pPr algn="just" eaLnBrk="1" hangingPunct="1"/>
            <a:r>
              <a:rPr lang="ru-RU" smtClean="0">
                <a:latin typeface="Arial" charset="0"/>
                <a:cs typeface="Times New Roman" pitchFamily="18" charset="0"/>
              </a:rPr>
              <a:t>Другими словами: чтобы выполнить требования (предыдущий слайд), ж. должна: ...</a:t>
            </a:r>
          </a:p>
          <a:p>
            <a:pPr algn="just" eaLnBrk="1" hangingPunct="1"/>
            <a:r>
              <a:rPr lang="ru-RU" smtClean="0">
                <a:latin typeface="Arial" charset="0"/>
                <a:cs typeface="Times New Roman" pitchFamily="18" charset="0"/>
              </a:rPr>
              <a:t>Почему? (сравнить жизнь женщины 20-50 лет тому назад и современной).</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a:ln/>
        </p:spPr>
        <p:txBody>
          <a:bodyPr/>
          <a:lstStyle/>
          <a:p>
            <a:endParaRPr lang="ru-RU" smtClean="0"/>
          </a:p>
          <a:p>
            <a:r>
              <a:rPr lang="ru-RU" smtClean="0"/>
              <a:t>Обратите внимание на ваши волосы. Известно, что слишком тёмный цвет волос делает человека старше. Попробуйте покрасить волосы на 1-2 тона светлее.</a:t>
            </a:r>
          </a:p>
          <a:p>
            <a:r>
              <a:rPr lang="ru-RU" smtClean="0"/>
              <a:t>Также, выглядеть моложе помогает короткая стрижка. Если у вас длинные волосы и вы не хотите кардинально менять свой имидж, то подберите себе подходящую чёлку. С её помощью можно спрятать на лбу морщины и подчеркнув глаза , вы отвлечёте внимание от нижних контуров. Чёлка может быть разной длины и формы: густая, длинная, «рваная» , косая и так далее. Вариантов множество, главное подобрать, то что подходит вам. Но помните, что для тех у кого вьющиеся волосы обычно чёлка не подходит.</a:t>
            </a:r>
          </a:p>
        </p:txBody>
      </p:sp>
      <p:sp>
        <p:nvSpPr>
          <p:cNvPr id="83972" name="Номер слайда 3"/>
          <p:cNvSpPr>
            <a:spLocks noGrp="1"/>
          </p:cNvSpPr>
          <p:nvPr>
            <p:ph type="sldNum" sz="quarter" idx="5"/>
          </p:nvPr>
        </p:nvSpPr>
        <p:spPr>
          <a:noFill/>
        </p:spPr>
        <p:txBody>
          <a:bodyPr/>
          <a:lstStyle/>
          <a:p>
            <a:fld id="{F52CAD8E-E96C-4316-8868-244952511907}" type="slidenum">
              <a:rPr lang="en-GB" smtClean="0"/>
              <a:pPr/>
              <a:t>30</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Образ слайда 1"/>
          <p:cNvSpPr>
            <a:spLocks noGrp="1" noRot="1" noChangeAspect="1" noTextEdit="1"/>
          </p:cNvSpPr>
          <p:nvPr>
            <p:ph type="sldImg"/>
          </p:nvPr>
        </p:nvSpPr>
        <p:spPr>
          <a:ln/>
        </p:spPr>
      </p:sp>
      <p:sp>
        <p:nvSpPr>
          <p:cNvPr id="84995" name="Заметки 2"/>
          <p:cNvSpPr>
            <a:spLocks noGrp="1"/>
          </p:cNvSpPr>
          <p:nvPr>
            <p:ph type="body" idx="1"/>
          </p:nvPr>
        </p:nvSpPr>
        <p:spPr>
          <a:noFill/>
          <a:ln/>
        </p:spPr>
        <p:txBody>
          <a:bodyPr/>
          <a:lstStyle/>
          <a:p>
            <a:r>
              <a:rPr lang="ru-RU" smtClean="0"/>
              <a:t>Правильно сделанный макияж также помогает выглядеть моложе своих лет. Помните, что очень тёмные оттенки макияжа делают лицо старше. Не используйте слишком плотный тональный крем, который не схож с вашим цветом лица и не красьте губы помадой коричневого оттенка.</a:t>
            </a:r>
          </a:p>
          <a:p>
            <a:r>
              <a:rPr lang="ru-RU" smtClean="0"/>
              <a:t>Пудра подчёркивает даже мелкие морщинки, поэтому лучше использовать маскирующие средства на жидкой основе.</a:t>
            </a:r>
          </a:p>
          <a:p>
            <a:r>
              <a:rPr lang="ru-RU" smtClean="0"/>
              <a:t>Обязательно уделите особое внимание вашим бровям, поскольку брови после 30 лет разрастаются и это делает лицо старше. Выщипывайте отросшие брови, чтобы выглядеть моложе, но не переборщите! Подберите для себя подходящую форму бровей. Не ошибётесь, если сделаете классическую форму средней ширины... Блеск для губ...</a:t>
            </a:r>
          </a:p>
          <a:p>
            <a:endParaRPr lang="ru-RU" smtClean="0"/>
          </a:p>
        </p:txBody>
      </p:sp>
      <p:sp>
        <p:nvSpPr>
          <p:cNvPr id="84996" name="Номер слайда 3"/>
          <p:cNvSpPr>
            <a:spLocks noGrp="1"/>
          </p:cNvSpPr>
          <p:nvPr>
            <p:ph type="sldNum" sz="quarter" idx="5"/>
          </p:nvPr>
        </p:nvSpPr>
        <p:spPr>
          <a:noFill/>
        </p:spPr>
        <p:txBody>
          <a:bodyPr/>
          <a:lstStyle/>
          <a:p>
            <a:fld id="{A05537D4-6987-417D-8DCC-7EAF61657F73}" type="slidenum">
              <a:rPr lang="en-GB" smtClean="0"/>
              <a:pPr/>
              <a:t>31</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a:ln/>
        </p:spPr>
      </p:sp>
      <p:sp>
        <p:nvSpPr>
          <p:cNvPr id="86019" name="Заметки 2"/>
          <p:cNvSpPr>
            <a:spLocks noGrp="1"/>
          </p:cNvSpPr>
          <p:nvPr>
            <p:ph type="body" idx="1"/>
          </p:nvPr>
        </p:nvSpPr>
        <p:spPr>
          <a:noFill/>
          <a:ln/>
        </p:spPr>
        <p:txBody>
          <a:bodyPr/>
          <a:lstStyle/>
          <a:p>
            <a:r>
              <a:rPr lang="ru-RU" smtClean="0"/>
              <a:t>Морщины на коже выдают возраст женщины, поэтому старайтесь следить за кожей лица, шеи и рук. К уходу за кожей относятся не только использование кремов , но и домашние маски. Делай их регулярно. Питайте и увлажняйте вашу кожу, чтобы она всегда выглядела свежей и сияющей.</a:t>
            </a:r>
          </a:p>
          <a:p>
            <a:r>
              <a:rPr lang="ru-RU" smtClean="0"/>
              <a:t>Морщины — это признак того, что в коже и в организме не хватает воды. Поэтому, включите себе в привычку пить много воды! Специалисты советуют выпивать в день не меньше двух литров воды.</a:t>
            </a:r>
          </a:p>
          <a:p>
            <a:r>
              <a:rPr lang="ru-RU" smtClean="0"/>
              <a:t>Также очень важно следить за своим питание, исключите или ограничьте употребление жареной, жирной и консервированной пищи. </a:t>
            </a:r>
          </a:p>
          <a:p>
            <a:r>
              <a:rPr lang="ru-RU" smtClean="0"/>
              <a:t>Следите за вашим внутренним состоянием.</a:t>
            </a:r>
          </a:p>
        </p:txBody>
      </p:sp>
      <p:sp>
        <p:nvSpPr>
          <p:cNvPr id="86020" name="Номер слайда 3"/>
          <p:cNvSpPr>
            <a:spLocks noGrp="1"/>
          </p:cNvSpPr>
          <p:nvPr>
            <p:ph type="sldNum" sz="quarter" idx="5"/>
          </p:nvPr>
        </p:nvSpPr>
        <p:spPr>
          <a:noFill/>
        </p:spPr>
        <p:txBody>
          <a:bodyPr/>
          <a:lstStyle/>
          <a:p>
            <a:fld id="{06BEA107-E5AD-40D3-82B8-F6A420568CFD}" type="slidenum">
              <a:rPr lang="en-GB" smtClean="0"/>
              <a:pPr/>
              <a:t>32</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smtClean="0"/>
          </a:p>
          <a:p>
            <a:r>
              <a:rPr lang="ru-RU" dirty="0" smtClean="0"/>
              <a:t>Чистота или прозрачность камня является главным критерием для определения его ценности, и бриллиант не исключение. Стоимость алмаза напрямую зависит от количества включений в структуре. Так, </a:t>
            </a:r>
            <a:r>
              <a:rPr lang="ru-RU" dirty="0" err="1" smtClean="0"/>
              <a:t>бриллиант-однокаратник</a:t>
            </a:r>
            <a:r>
              <a:rPr lang="ru-RU" dirty="0" smtClean="0"/>
              <a:t>, имеющий высокие качественные показатели (например, цвет/чистота = 1/1) стоит в районе 30-35 тысяч долларов, в то время как такого же веса камень с характеристиками 8/12 оценивается не более чем в полторы тысячи «зеленых». Невооруженным глазом заметить разницу в чистоте бриллианта с параметрами 1/1 и чистотой бриллианта 3 3 или 3/4  невозможно, поэтому не стоит гнаться за идеально чистым камнем. Бриллиант со средними характеристиками выглядит абсолютно также как чистый, а вот стоит на порядок дороже. Разглядеть дефекты бриллианта можно только в 10-кратную лупу или микроскоп. </a:t>
            </a:r>
            <a:br>
              <a:rPr lang="ru-RU" dirty="0" smtClean="0"/>
            </a:br>
            <a:r>
              <a:rPr lang="ru-RU" dirty="0" smtClean="0"/>
              <a:t>Бриллианты самых (8-12) низких групп чистоты имеют видимые невооруженным глазом включения (пороки), и могут запросто расколоться при неосторожном обращении. </a:t>
            </a:r>
          </a:p>
          <a:p>
            <a:r>
              <a:rPr lang="ru-RU" dirty="0" smtClean="0"/>
              <a:t>Если уж </a:t>
            </a:r>
            <a:r>
              <a:rPr lang="ru-RU" dirty="0" err="1" smtClean="0"/>
              <a:t>покупить</a:t>
            </a:r>
            <a:r>
              <a:rPr lang="ru-RU" dirty="0" smtClean="0"/>
              <a:t> дефектный камень, то нужно стараться выбрать тот, у которого включения сосредоточены в нижней части павильона. А вот от покупки бриллиантов с многочисленными дефектами в области площадки (верхней части) лучше воздержаться, так как камень будет сильно проигрывать в блеске и оптических свойствах</a:t>
            </a:r>
            <a:r>
              <a:rPr lang="ru-RU" baseline="0" dirty="0" smtClean="0"/>
              <a:t> ...</a:t>
            </a:r>
            <a:r>
              <a:rPr lang="ru-RU" sz="1200" b="0" i="0" kern="1200" dirty="0" smtClean="0">
                <a:solidFill>
                  <a:schemeClr val="tx1"/>
                </a:solidFill>
                <a:latin typeface="+mn-lt"/>
                <a:ea typeface="+mn-ea"/>
                <a:cs typeface="+mn-cs"/>
              </a:rPr>
              <a:t>влияют на блеск, прозрачность и долговечность бриллиантов.</a:t>
            </a:r>
            <a:endParaRPr lang="ru-RU" dirty="0" smtClean="0"/>
          </a:p>
          <a:p>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33</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Каждый человек в глубине души мечтает быть красивым и привлекательным. </a:t>
            </a:r>
          </a:p>
          <a:p>
            <a:r>
              <a:rPr lang="ru-RU" dirty="0" smtClean="0"/>
              <a:t>В разные века, в разное время мода на понятие красоты менялась, меняется она и теперь, будет меняться и впредь. В разные времена была в моде, то полнота и </a:t>
            </a:r>
            <a:r>
              <a:rPr lang="ru-RU" dirty="0" err="1" smtClean="0"/>
              <a:t>пышнотелость</a:t>
            </a:r>
            <a:r>
              <a:rPr lang="ru-RU" dirty="0" smtClean="0"/>
              <a:t>, то болезненная худоба. Отдавая дань непостоянной моде, тысячи мужчин и женщин, стремятся соответствовать понятиям красоты своего времени. В моем понимании красота – это, прежде всего, здоровье. А это значит, красивые ногти, волосы, чистая кожа, гибкость тела, ощущение легкости. Вспомните ощущение, когда Вы влюблены и это чувство взаимно, это ощущение полета и легкости. Такого человека видно издалека, кажется, что он летит, сверкает и излучает теплоту. Вы можете возразить, ведь нельзя же всегда испытывать постоянно чувство влюбленности. Почему нет? Разве не появляется хорошее настроение, когда Вы смотрите в зеркало и нравитесь сами себе? </a:t>
            </a:r>
          </a:p>
          <a:p>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34</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Всемирным объединением алмазных бирж, специалисты различают девять цветовых групп алмазов. Из регулярно встречающихся наиболее дорогими будут бесцветные камни и те, которые имеют незначительный голубоватый оттенок. Их называют бриллиантами чистой воды. Однако самыми ценными считаются камни глубоких природных оттенков: красные, зелёные, синие, оранжевые и розовые. Такая окраска называется фантазийной. </a:t>
            </a:r>
          </a:p>
          <a:p>
            <a:r>
              <a:rPr lang="ru-RU" sz="1200" b="0" i="0" kern="1200" dirty="0" smtClean="0">
                <a:solidFill>
                  <a:schemeClr val="tx1"/>
                </a:solidFill>
                <a:latin typeface="+mn-lt"/>
                <a:ea typeface="+mn-ea"/>
                <a:cs typeface="+mn-cs"/>
              </a:rPr>
              <a:t>Выше всего ценятся абсолютно бесцветные и обладающие ярким "фантазийным" </a:t>
            </a:r>
            <a:r>
              <a:rPr lang="ru-RU" sz="1200" b="1" i="0" kern="1200" dirty="0" smtClean="0">
                <a:solidFill>
                  <a:schemeClr val="tx1"/>
                </a:solidFill>
                <a:latin typeface="+mn-lt"/>
                <a:ea typeface="+mn-ea"/>
                <a:cs typeface="+mn-cs"/>
              </a:rPr>
              <a:t>цветом бриллианты</a:t>
            </a:r>
            <a:r>
              <a:rPr lang="ru-RU" sz="1200" b="0" i="0" kern="1200" dirty="0" smtClean="0">
                <a:solidFill>
                  <a:schemeClr val="tx1"/>
                </a:solidFill>
                <a:latin typeface="+mn-lt"/>
                <a:ea typeface="+mn-ea"/>
                <a:cs typeface="+mn-cs"/>
              </a:rPr>
              <a:t>. Цена на последние может достигать астрономических размеров. К примеру красный </a:t>
            </a:r>
            <a:r>
              <a:rPr lang="ru-RU" sz="1200" b="0" i="0" u="none" strike="noStrike" kern="1200" dirty="0" smtClean="0">
                <a:solidFill>
                  <a:schemeClr val="tx1"/>
                </a:solidFill>
                <a:latin typeface="+mn-lt"/>
                <a:ea typeface="+mn-ea"/>
                <a:cs typeface="+mn-cs"/>
                <a:hlinkClick r:id="rId3"/>
              </a:rPr>
              <a:t>алмаз</a:t>
            </a:r>
            <a:r>
              <a:rPr lang="ru-RU" sz="1200" b="0" i="0" kern="1200" dirty="0" smtClean="0">
                <a:solidFill>
                  <a:schemeClr val="tx1"/>
                </a:solidFill>
                <a:latin typeface="+mn-lt"/>
                <a:ea typeface="+mn-ea"/>
                <a:cs typeface="+mn-cs"/>
              </a:rPr>
              <a:t> весом в один карат может стоить в сотни раз дороже, чем бесцветный </a:t>
            </a:r>
            <a:r>
              <a:rPr lang="ru-RU" sz="1200" b="0" i="0" u="none" strike="noStrike" kern="1200" dirty="0" smtClean="0">
                <a:solidFill>
                  <a:schemeClr val="tx1"/>
                </a:solidFill>
                <a:latin typeface="+mn-lt"/>
                <a:ea typeface="+mn-ea"/>
                <a:cs typeface="+mn-cs"/>
                <a:hlinkClick r:id="rId4"/>
              </a:rPr>
              <a:t>бриллиант</a:t>
            </a:r>
            <a:r>
              <a:rPr lang="ru-RU" sz="1200" b="0" i="0" kern="1200" dirty="0" smtClean="0">
                <a:solidFill>
                  <a:schemeClr val="tx1"/>
                </a:solidFill>
                <a:latin typeface="+mn-lt"/>
                <a:ea typeface="+mn-ea"/>
                <a:cs typeface="+mn-cs"/>
              </a:rPr>
              <a:t> такого же размера. Наименее ценными (конечно, весьма относительно) считаются желтовато-коричневые камни. </a:t>
            </a:r>
          </a:p>
          <a:p>
            <a:r>
              <a:rPr lang="ru-RU" sz="1200" b="0" i="0" kern="1200" dirty="0" smtClean="0">
                <a:solidFill>
                  <a:schemeClr val="tx1"/>
                </a:solidFill>
                <a:latin typeface="+mn-lt"/>
                <a:ea typeface="+mn-ea"/>
                <a:cs typeface="+mn-cs"/>
              </a:rPr>
              <a:t>Одним из важных свойств алмазов является люминесценция. Под действием солнечного света, ультрафиолетовых и рентгеновских лучей алмазы начинают люминесцировать — светиться различными цветами. Большой показатель преломления, наряду с высокой прозрачностью и достаточной дисперсией показателя преломления (игра цвета) делает алмаз одним из самых дорогих драгоценных камней.</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latin typeface="+mn-lt"/>
                <a:ea typeface="+mn-ea"/>
                <a:cs typeface="+mn-cs"/>
              </a:rPr>
              <a:t>Рекордная цена, когда-либо заплаченная за безупречный бесцветный алмаз, составила 26,7 миллиона долларов. Хотя </a:t>
            </a:r>
            <a:r>
              <a:rPr lang="ru-RU" sz="1200" b="0" i="0" kern="1200" dirty="0" err="1" smtClean="0">
                <a:solidFill>
                  <a:schemeClr val="tx1"/>
                </a:solidFill>
                <a:latin typeface="+mn-lt"/>
                <a:ea typeface="+mn-ea"/>
                <a:cs typeface="+mn-cs"/>
              </a:rPr>
              <a:t>Christie's</a:t>
            </a:r>
            <a:r>
              <a:rPr lang="ru-RU" sz="1200" b="0" i="0" kern="1200" dirty="0" smtClean="0">
                <a:solidFill>
                  <a:schemeClr val="tx1"/>
                </a:solidFill>
                <a:latin typeface="+mn-lt"/>
                <a:ea typeface="+mn-ea"/>
                <a:cs typeface="+mn-cs"/>
              </a:rPr>
              <a:t> надеялся, что крупнейший в своем роде драгоценный камень уйдет с молотка за 30 миллионов. </a:t>
            </a:r>
          </a:p>
          <a:p>
            <a:r>
              <a:rPr lang="ru-RU" sz="1200" b="0" i="0" kern="1200" dirty="0" smtClean="0">
                <a:solidFill>
                  <a:schemeClr val="tx1"/>
                </a:solidFill>
                <a:latin typeface="+mn-lt"/>
                <a:ea typeface="+mn-ea"/>
                <a:cs typeface="+mn-cs"/>
              </a:rPr>
              <a:t>Самый распространенный вариант – круглая форма. Из-за особенностей формирования алмазов лишь некоторые из них по-настоящему бесцветные самоцветы. И чем бесцветнее белый камень, тем дороже он стоит.</a:t>
            </a:r>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35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Самая важная </a:t>
            </a:r>
            <a:r>
              <a:rPr lang="ru-RU" sz="1200" b="1" i="0" kern="1200" dirty="0" smtClean="0">
                <a:solidFill>
                  <a:schemeClr val="tx1"/>
                </a:solidFill>
                <a:latin typeface="+mn-lt"/>
                <a:ea typeface="+mn-ea"/>
                <a:cs typeface="+mn-cs"/>
              </a:rPr>
              <a:t>роль женщины</a:t>
            </a:r>
            <a:r>
              <a:rPr lang="ru-RU" sz="1200" b="0" i="0" kern="1200" dirty="0" smtClean="0">
                <a:solidFill>
                  <a:schemeClr val="tx1"/>
                </a:solidFill>
                <a:latin typeface="+mn-lt"/>
                <a:ea typeface="+mn-ea"/>
                <a:cs typeface="+mn-cs"/>
              </a:rPr>
              <a:t> в семье в </a:t>
            </a:r>
            <a:r>
              <a:rPr lang="ru-RU" sz="1200" b="1" i="0" kern="1200" dirty="0" smtClean="0">
                <a:solidFill>
                  <a:schemeClr val="tx1"/>
                </a:solidFill>
                <a:latin typeface="+mn-lt"/>
                <a:ea typeface="+mn-ea"/>
                <a:cs typeface="+mn-cs"/>
              </a:rPr>
              <a:t>современном мире</a:t>
            </a:r>
            <a:r>
              <a:rPr lang="ru-RU" sz="1200" b="0" i="0" kern="1200" dirty="0" smtClean="0">
                <a:solidFill>
                  <a:schemeClr val="tx1"/>
                </a:solidFill>
                <a:latin typeface="+mn-lt"/>
                <a:ea typeface="+mn-ea"/>
                <a:cs typeface="+mn-cs"/>
              </a:rPr>
              <a:t>, это быть хорошей мамой для своего ребенка. Ведь именно женщина в основном умеет лучше всего воспитывать ребенка. Тогда если вы имеете желание иметь такую замечательную роль женщины, которая раньше была обязательной, то смело начинайте развивать в себе нужные качества для мамы.</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Главные отличительные черты алмаза — высочайшая среди минералов твёрдость, наиболее высокая теплопроводность среди всех твёрдых тел, большие показатели преломления и дисперсия</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36</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Источник: </a:t>
            </a:r>
            <a:r>
              <a:rPr lang="ru-RU" dirty="0" smtClean="0">
                <a:hlinkClick r:id="rId3"/>
              </a:rPr>
              <a:t>http://www.medn.ru/semiy/semya-i-brak-chto-takoe-istoriya/brak-v-drevnem-rime.html</a:t>
            </a:r>
            <a:endParaRPr lang="ru-RU" dirty="0" smtClean="0"/>
          </a:p>
          <a:p>
            <a:r>
              <a:rPr lang="ru-RU" dirty="0" smtClean="0"/>
              <a:t>Следует, однако, помнить, что эти наивные девочки в страшное время проскрипций и императорского произвола оставались непоколебимо верны своим мужьям, шли за ними в ссылку и на смерть и умели умирать, соединяя героическое мужество с самозабвенной нежностью любящего женского сердца</a:t>
            </a:r>
            <a:r>
              <a:rPr lang="ru-RU" baseline="30000" dirty="0" smtClean="0">
                <a:hlinkClick r:id="rId4"/>
              </a:rPr>
              <a:t>17</a:t>
            </a:r>
            <a:r>
              <a:rPr lang="ru-RU" dirty="0" smtClean="0"/>
              <a:t>. При императоре Тиберии </a:t>
            </a:r>
            <a:r>
              <a:rPr lang="ru-RU" dirty="0" err="1" smtClean="0"/>
              <a:t>Секстия</a:t>
            </a:r>
            <a:r>
              <a:rPr lang="ru-RU" dirty="0" smtClean="0"/>
              <a:t>, жена </a:t>
            </a:r>
            <a:r>
              <a:rPr lang="ru-RU" dirty="0" err="1" smtClean="0"/>
              <a:t>Мамерка</a:t>
            </a:r>
            <a:r>
              <a:rPr lang="ru-RU" dirty="0" smtClean="0"/>
              <a:t> </a:t>
            </a:r>
            <a:r>
              <a:rPr lang="ru-RU" dirty="0" err="1" smtClean="0"/>
              <a:t>Скавра</a:t>
            </a:r>
            <a:r>
              <a:rPr lang="ru-RU" dirty="0" smtClean="0"/>
              <a:t>, которому грозил смертный приговор, с. 193 уговорила его покончить с собой и умерла вместе с ним; </a:t>
            </a:r>
            <a:r>
              <a:rPr lang="ru-RU" dirty="0" err="1" smtClean="0"/>
              <a:t>Паксея</a:t>
            </a:r>
            <a:r>
              <a:rPr lang="ru-RU" dirty="0" smtClean="0"/>
              <a:t>, жена </a:t>
            </a:r>
            <a:r>
              <a:rPr lang="ru-RU" dirty="0" err="1" smtClean="0"/>
              <a:t>Помпония</a:t>
            </a:r>
            <a:r>
              <a:rPr lang="ru-RU" dirty="0" smtClean="0"/>
              <a:t> </a:t>
            </a:r>
            <a:r>
              <a:rPr lang="ru-RU" dirty="0" err="1" smtClean="0"/>
              <a:t>Лабеона</a:t>
            </a:r>
            <a:r>
              <a:rPr lang="ru-RU" dirty="0" smtClean="0"/>
              <a:t>, перерезавшего себе вены, последовала его примеру (</a:t>
            </a:r>
            <a:r>
              <a:rPr lang="ru-RU" dirty="0" err="1" smtClean="0"/>
              <a:t>Tac</a:t>
            </a:r>
            <a:r>
              <a:rPr lang="ru-RU" dirty="0" smtClean="0"/>
              <a:t>. </a:t>
            </a:r>
            <a:r>
              <a:rPr lang="ru-RU" dirty="0" err="1" smtClean="0"/>
              <a:t>ann</a:t>
            </a:r>
            <a:r>
              <a:rPr lang="ru-RU" dirty="0" smtClean="0"/>
              <a:t>. VI. 29). Когда Сенеке был прислан смертный приговор, его молодая жена Павлина потребовала вскрыть вены и ей и осталась жива только потому, что Нерон приказал перевязать ей раны и остановить кровь (</a:t>
            </a:r>
            <a:r>
              <a:rPr lang="ru-RU" dirty="0" err="1" smtClean="0"/>
              <a:t>Tac</a:t>
            </a:r>
            <a:r>
              <a:rPr lang="ru-RU" dirty="0" smtClean="0"/>
              <a:t>. </a:t>
            </a:r>
            <a:r>
              <a:rPr lang="ru-RU" dirty="0" err="1" smtClean="0"/>
              <a:t>ann</a:t>
            </a:r>
            <a:r>
              <a:rPr lang="ru-RU" dirty="0" smtClean="0"/>
              <a:t>. XV. 63—64).</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38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Также была и остается важная </a:t>
            </a:r>
            <a:r>
              <a:rPr lang="ru-RU" sz="1200" b="1" i="0" kern="1200" dirty="0" smtClean="0">
                <a:solidFill>
                  <a:schemeClr val="tx1"/>
                </a:solidFill>
                <a:latin typeface="+mn-lt"/>
                <a:ea typeface="+mn-ea"/>
                <a:cs typeface="+mn-cs"/>
              </a:rPr>
              <a:t>роль</a:t>
            </a:r>
            <a:r>
              <a:rPr lang="ru-RU" sz="1200" b="0" i="0" kern="1200" dirty="0" smtClean="0">
                <a:solidFill>
                  <a:schemeClr val="tx1"/>
                </a:solidFill>
                <a:latin typeface="+mn-lt"/>
                <a:ea typeface="+mn-ea"/>
                <a:cs typeface="+mn-cs"/>
              </a:rPr>
              <a:t> женщины в </a:t>
            </a:r>
            <a:r>
              <a:rPr lang="ru-RU" sz="1200" b="1" i="0" kern="1200" dirty="0" smtClean="0">
                <a:solidFill>
                  <a:schemeClr val="tx1"/>
                </a:solidFill>
                <a:latin typeface="+mn-lt"/>
                <a:ea typeface="+mn-ea"/>
                <a:cs typeface="+mn-cs"/>
              </a:rPr>
              <a:t>семье</a:t>
            </a:r>
            <a:r>
              <a:rPr lang="ru-RU" sz="1200" b="0" i="0" kern="1200" dirty="0" smtClean="0">
                <a:solidFill>
                  <a:schemeClr val="tx1"/>
                </a:solidFill>
                <a:latin typeface="+mn-lt"/>
                <a:ea typeface="+mn-ea"/>
                <a:cs typeface="+mn-cs"/>
              </a:rPr>
              <a:t> в современном мире, это приготовление пищи. Женщины всегда готовили и готовят кушать своей семье, и самое главное, что делают они это лучше всех. Если у вас есть желание иметь, такую роль и вам нравиться готовить, значит, данная роль действительно будет полезной для семьи. </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Существует вечный стереотип, что женщины являются слабым полом, уже на протяжении многих веков. Но роль женщины в семье в современном мире, сегодня совершенно другая. Тогда когда, был еще древний мир, тогда быть может, и было уместно считать женщин слабым полом, но сегодня данный стереотип не работает и не имеет смысла. По статистике женщины создают больше рабочих мест, имеют больше бизнеса, чем мужчины, лучше, чем мужчины управляют бизнесом и предприятием, в школах женский пол учиться лучше мужского, женщины зарабатывают больше мужчин, больше трудоустроенных женщин, чем мужчин. Данный список можно еще долго продолжать, но суть понятна, что считать сегодня женщин слабым полом неуместно, так как это давно не так. </a:t>
            </a: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fontAlgn="base"/>
            <a:r>
              <a:rPr lang="ru-RU" sz="1200" b="0" i="0" kern="1200" dirty="0" smtClean="0">
                <a:solidFill>
                  <a:schemeClr val="tx1"/>
                </a:solidFill>
                <a:latin typeface="+mn-lt"/>
                <a:ea typeface="+mn-ea"/>
                <a:cs typeface="+mn-cs"/>
              </a:rPr>
              <a:t>Остается еще самая важная роль женщин в семье в современном мире, это уход за собой и за домом. Женщины были и остаются лучшими хозяйками и следят за чистотой в доме. Но помимо этого девушкам и женщинам необходимо следить за собой и быть красивыми, так как красота, главное оружие каждой девушки и женщины, и она помогает чувствовать себя лучше и увереннее. Даже если у вас есть семья, просто необходимо следить за собой и оставаться красивой. Каждому мужчине будет приятно жить с такой девушкой, которая не только следит за чистотой и занимается воспитанием ребенка, но и остается всегда красивой в глазах мужа и семьи. Кстати есть статья: </a:t>
            </a:r>
            <a:r>
              <a:rPr lang="ru-RU" sz="1200" b="0" i="0" u="none" strike="noStrike" kern="1200" dirty="0" smtClean="0">
                <a:solidFill>
                  <a:schemeClr val="tx1"/>
                </a:solidFill>
                <a:latin typeface="+mn-lt"/>
                <a:ea typeface="+mn-ea"/>
                <a:cs typeface="+mn-cs"/>
                <a:hlinkClick r:id="rId3"/>
              </a:rPr>
              <a:t>роль мужчины в семье</a:t>
            </a:r>
            <a:r>
              <a:rPr lang="ru-RU" sz="1200" b="0" i="0" kern="1200" dirty="0" smtClean="0">
                <a:solidFill>
                  <a:schemeClr val="tx1"/>
                </a:solidFill>
                <a:latin typeface="+mn-lt"/>
                <a:ea typeface="+mn-ea"/>
                <a:cs typeface="+mn-cs"/>
              </a:rPr>
              <a:t>, вам будет интересно узнать еще и о том, что делает мужчина в семье.</a:t>
            </a:r>
          </a:p>
          <a:p>
            <a:pPr fontAlgn="base"/>
            <a:r>
              <a:rPr lang="ru-RU" sz="1200" b="0" i="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Мне нравится</a:t>
            </a:r>
            <a:r>
              <a:rPr lang="ru-RU" sz="1200" b="0" i="0" kern="1200" baseline="0" dirty="0" smtClean="0">
                <a:solidFill>
                  <a:schemeClr val="tx1"/>
                </a:solidFill>
                <a:latin typeface="+mn-lt"/>
                <a:ea typeface="+mn-ea"/>
                <a:cs typeface="+mn-cs"/>
              </a:rPr>
              <a:t> другое сравнение: </a:t>
            </a:r>
            <a:r>
              <a:rPr lang="ru-RU" sz="1200" b="0" i="0" kern="1200" dirty="0" smtClean="0">
                <a:solidFill>
                  <a:schemeClr val="tx1"/>
                </a:solidFill>
                <a:latin typeface="+mn-lt"/>
                <a:ea typeface="+mn-ea"/>
                <a:cs typeface="+mn-cs"/>
              </a:rPr>
              <a:t>Женщина - это море. Иногда бушующее, иногда спокойное, но на дне этого моря всегда есть бесценная жемчужина,</a:t>
            </a:r>
            <a:r>
              <a:rPr lang="ru-RU" sz="1200" b="0" i="0" kern="1200" baseline="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которая скрыта от посторонних глаз…</a:t>
            </a:r>
          </a:p>
          <a:p>
            <a:r>
              <a:rPr lang="ru-RU" sz="1200" b="0" i="0" kern="1200" dirty="0" smtClean="0">
                <a:solidFill>
                  <a:schemeClr val="tx1"/>
                </a:solidFill>
                <a:latin typeface="+mn-lt"/>
                <a:ea typeface="+mn-ea"/>
                <a:cs typeface="+mn-cs"/>
              </a:rPr>
              <a:t>Цена камня зависит от цвета и условий выращивания (речная или морская вода), толщины перламутра, формы, размера и блеска поверхности. Цена растет неравномерно. К примеру, самоцвет в 9 миллиметров в два раза дороже жемчужины в 8,5 миллиметров. Идеально круглых камней не встречается. Округлые же ценятся дороже, чем кривые. Больше других ценится розовый и белый жемчуг, а так же золотой и черный. </a:t>
            </a:r>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b="0" i="0" kern="1200" dirty="0" err="1" smtClean="0">
                <a:solidFill>
                  <a:schemeClr val="tx1"/>
                </a:solidFill>
                <a:latin typeface="+mn-lt"/>
                <a:ea typeface="+mn-ea"/>
                <a:cs typeface="+mn-cs"/>
              </a:rPr>
              <a:t>Маджнуну</a:t>
            </a:r>
            <a:r>
              <a:rPr lang="ru-RU" sz="1200" b="0" i="0" kern="1200" dirty="0" smtClean="0">
                <a:solidFill>
                  <a:schemeClr val="tx1"/>
                </a:solidFill>
                <a:latin typeface="+mn-lt"/>
                <a:ea typeface="+mn-ea"/>
                <a:cs typeface="+mn-cs"/>
              </a:rPr>
              <a:t> многие глупцы </a:t>
            </a:r>
            <a:r>
              <a:rPr lang="ru-RU" sz="1200" b="0" i="0" kern="1200" dirty="0" err="1" smtClean="0">
                <a:solidFill>
                  <a:schemeClr val="tx1"/>
                </a:solidFill>
                <a:latin typeface="+mn-lt"/>
                <a:ea typeface="+mn-ea"/>
                <a:cs typeface="+mn-cs"/>
              </a:rPr>
              <a:t>рекли</a:t>
            </a:r>
            <a:r>
              <a:rPr lang="ru-RU" sz="1200" b="0" i="0" kern="1200" dirty="0" smtClean="0">
                <a:solidFill>
                  <a:schemeClr val="tx1"/>
                </a:solidFill>
                <a:latin typeface="+mn-lt"/>
                <a:ea typeface="+mn-ea"/>
                <a:cs typeface="+mn-cs"/>
              </a:rPr>
              <a:t>:</a:t>
            </a:r>
            <a:r>
              <a:rPr lang="ru-RU" dirty="0" smtClean="0"/>
              <a:t/>
            </a:r>
            <a:br>
              <a:rPr lang="ru-RU" dirty="0" smtClean="0"/>
            </a:br>
            <a:r>
              <a:rPr lang="ru-RU" sz="1200" b="0" i="0" kern="1200" dirty="0" smtClean="0">
                <a:solidFill>
                  <a:schemeClr val="tx1"/>
                </a:solidFill>
                <a:latin typeface="+mn-lt"/>
                <a:ea typeface="+mn-ea"/>
                <a:cs typeface="+mn-cs"/>
              </a:rPr>
              <a:t>«Не так прекрасна</a:t>
            </a:r>
            <a:r>
              <a:rPr lang="ru-RU" sz="1200" b="1" i="0" kern="1200" dirty="0" smtClean="0">
                <a:solidFill>
                  <a:schemeClr val="tx1"/>
                </a:solidFill>
                <a:latin typeface="+mn-lt"/>
                <a:ea typeface="+mn-ea"/>
                <a:cs typeface="+mn-cs"/>
              </a:rPr>
              <a:t> красота</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Лейли</a:t>
            </a:r>
            <a:r>
              <a:rPr lang="ru-RU" sz="1200" b="0" i="0" kern="1200" dirty="0" smtClean="0">
                <a:solidFill>
                  <a:schemeClr val="tx1"/>
                </a:solidFill>
                <a:latin typeface="+mn-lt"/>
                <a:ea typeface="+mn-ea"/>
                <a:cs typeface="+mn-cs"/>
              </a:rPr>
              <a:t>.</a:t>
            </a:r>
            <a:r>
              <a:rPr lang="ru-RU" dirty="0" smtClean="0"/>
              <a:t/>
            </a:r>
            <a:br>
              <a:rPr lang="ru-RU" dirty="0" smtClean="0"/>
            </a:br>
            <a:r>
              <a:rPr lang="ru-RU" sz="1200" b="0" i="0" kern="1200" dirty="0" smtClean="0">
                <a:solidFill>
                  <a:schemeClr val="tx1"/>
                </a:solidFill>
                <a:latin typeface="+mn-lt"/>
                <a:ea typeface="+mn-ea"/>
                <a:cs typeface="+mn-cs"/>
              </a:rPr>
              <a:t>В округе есть по крайней мере</a:t>
            </a:r>
            <a:r>
              <a:rPr lang="ru-RU" dirty="0" smtClean="0"/>
              <a:t/>
            </a:r>
            <a:br>
              <a:rPr lang="ru-RU" dirty="0" smtClean="0"/>
            </a:br>
            <a:r>
              <a:rPr lang="ru-RU" sz="1200" b="0" i="0" kern="1200" dirty="0" smtClean="0">
                <a:solidFill>
                  <a:schemeClr val="tx1"/>
                </a:solidFill>
                <a:latin typeface="+mn-lt"/>
                <a:ea typeface="+mn-ea"/>
                <a:cs typeface="+mn-cs"/>
              </a:rPr>
              <a:t>Сто или даже двести лучших пери.</a:t>
            </a:r>
            <a:r>
              <a:rPr lang="ru-RU" dirty="0" smtClean="0"/>
              <a:t/>
            </a:r>
            <a:br>
              <a:rPr lang="ru-RU" dirty="0" smtClean="0"/>
            </a:br>
            <a:r>
              <a:rPr lang="ru-RU" sz="1200" b="0" i="0" kern="1200" dirty="0" smtClean="0">
                <a:solidFill>
                  <a:schemeClr val="tx1"/>
                </a:solidFill>
                <a:latin typeface="+mn-lt"/>
                <a:ea typeface="+mn-ea"/>
                <a:cs typeface="+mn-cs"/>
              </a:rPr>
              <a:t>Любую выбирай из этих дев!»</a:t>
            </a:r>
            <a:r>
              <a:rPr lang="ru-RU" dirty="0" smtClean="0"/>
              <a:t/>
            </a:r>
            <a:br>
              <a:rPr lang="ru-RU" dirty="0" smtClean="0"/>
            </a:br>
            <a:r>
              <a:rPr lang="ru-RU" sz="1200" b="0" i="0" kern="1200" dirty="0" err="1" smtClean="0">
                <a:solidFill>
                  <a:schemeClr val="tx1"/>
                </a:solidFill>
                <a:latin typeface="+mn-lt"/>
                <a:ea typeface="+mn-ea"/>
                <a:cs typeface="+mn-cs"/>
              </a:rPr>
              <a:t>Маджнун</a:t>
            </a:r>
            <a:r>
              <a:rPr lang="ru-RU" sz="1200" b="0" i="0" kern="1200" dirty="0" smtClean="0">
                <a:solidFill>
                  <a:schemeClr val="tx1"/>
                </a:solidFill>
                <a:latin typeface="+mn-lt"/>
                <a:ea typeface="+mn-ea"/>
                <a:cs typeface="+mn-cs"/>
              </a:rPr>
              <a:t> глупцам ответил, побледнев:</a:t>
            </a:r>
            <a:r>
              <a:rPr lang="ru-RU" dirty="0" smtClean="0"/>
              <a:t/>
            </a:r>
            <a:br>
              <a:rPr lang="ru-RU" dirty="0" smtClean="0"/>
            </a:br>
            <a:r>
              <a:rPr lang="ru-RU" sz="1200" b="0" i="0" kern="1200" dirty="0" smtClean="0">
                <a:solidFill>
                  <a:schemeClr val="tx1"/>
                </a:solidFill>
                <a:latin typeface="+mn-lt"/>
                <a:ea typeface="+mn-ea"/>
                <a:cs typeface="+mn-cs"/>
              </a:rPr>
              <a:t>«</a:t>
            </a:r>
            <a:r>
              <a:rPr lang="ru-RU" sz="1200" b="1" i="0" kern="1200" dirty="0" smtClean="0">
                <a:solidFill>
                  <a:schemeClr val="tx1"/>
                </a:solidFill>
                <a:latin typeface="+mn-lt"/>
                <a:ea typeface="+mn-ea"/>
                <a:cs typeface="+mn-cs"/>
              </a:rPr>
              <a:t>Краса</a:t>
            </a:r>
            <a:r>
              <a:rPr lang="ru-RU" sz="1200" b="0" i="0" kern="1200" dirty="0" smtClean="0">
                <a:solidFill>
                  <a:schemeClr val="tx1"/>
                </a:solidFill>
                <a:latin typeface="+mn-lt"/>
                <a:ea typeface="+mn-ea"/>
                <a:cs typeface="+mn-cs"/>
              </a:rPr>
              <a:t> - не очертание </a:t>
            </a:r>
            <a:r>
              <a:rPr lang="ru-RU" sz="1200" b="1" i="0" kern="1200" dirty="0" smtClean="0">
                <a:solidFill>
                  <a:schemeClr val="tx1"/>
                </a:solidFill>
                <a:latin typeface="+mn-lt"/>
                <a:ea typeface="+mn-ea"/>
                <a:cs typeface="+mn-cs"/>
              </a:rPr>
              <a:t>сосуда</a:t>
            </a:r>
            <a:r>
              <a:rPr lang="ru-RU" sz="1200" b="0" i="0" kern="1200" dirty="0" smtClean="0">
                <a:solidFill>
                  <a:schemeClr val="tx1"/>
                </a:solidFill>
                <a:latin typeface="+mn-lt"/>
                <a:ea typeface="+mn-ea"/>
                <a:cs typeface="+mn-cs"/>
              </a:rPr>
              <a:t>,</a:t>
            </a:r>
            <a:r>
              <a:rPr lang="ru-RU" dirty="0" smtClean="0"/>
              <a:t/>
            </a:r>
            <a:br>
              <a:rPr lang="ru-RU" dirty="0" smtClean="0"/>
            </a:br>
            <a:r>
              <a:rPr lang="ru-RU" sz="1200" b="0" i="0" kern="1200" dirty="0" smtClean="0">
                <a:solidFill>
                  <a:schemeClr val="tx1"/>
                </a:solidFill>
                <a:latin typeface="+mn-lt"/>
                <a:ea typeface="+mn-ea"/>
                <a:cs typeface="+mn-cs"/>
              </a:rPr>
              <a:t>Вкушаю я сладчайшее вино.</a:t>
            </a:r>
            <a:r>
              <a:rPr lang="ru-RU" dirty="0" smtClean="0"/>
              <a:t/>
            </a:r>
            <a:br>
              <a:rPr lang="ru-RU" dirty="0" smtClean="0"/>
            </a:br>
            <a:r>
              <a:rPr lang="ru-RU" sz="1200" b="0" i="0" kern="1200" dirty="0" smtClean="0">
                <a:solidFill>
                  <a:schemeClr val="tx1"/>
                </a:solidFill>
                <a:latin typeface="+mn-lt"/>
                <a:ea typeface="+mn-ea"/>
                <a:cs typeface="+mn-cs"/>
              </a:rPr>
              <a:t>Вам этот уксус пить вам суждено,</a:t>
            </a:r>
            <a:r>
              <a:rPr lang="ru-RU" dirty="0" smtClean="0"/>
              <a:t/>
            </a:r>
            <a:br>
              <a:rPr lang="ru-RU" dirty="0" smtClean="0"/>
            </a:br>
            <a:r>
              <a:rPr lang="ru-RU" sz="1200" b="0" i="0" kern="1200" dirty="0" smtClean="0">
                <a:solidFill>
                  <a:schemeClr val="tx1"/>
                </a:solidFill>
                <a:latin typeface="+mn-lt"/>
                <a:ea typeface="+mn-ea"/>
                <a:cs typeface="+mn-cs"/>
              </a:rPr>
              <a:t>Вкушаю я сладчайшее вино.</a:t>
            </a:r>
            <a:r>
              <a:rPr lang="ru-RU" dirty="0" smtClean="0"/>
              <a:t/>
            </a:r>
            <a:br>
              <a:rPr lang="ru-RU" dirty="0" smtClean="0"/>
            </a:br>
            <a:r>
              <a:rPr lang="ru-RU" sz="1200" b="0" i="0" kern="1200" dirty="0" smtClean="0">
                <a:solidFill>
                  <a:schemeClr val="tx1"/>
                </a:solidFill>
                <a:latin typeface="+mn-lt"/>
                <a:ea typeface="+mn-ea"/>
                <a:cs typeface="+mn-cs"/>
              </a:rPr>
              <a:t>Вам этот уксус наливают к счастью,</a:t>
            </a:r>
            <a:r>
              <a:rPr lang="ru-RU" dirty="0" smtClean="0"/>
              <a:t/>
            </a:r>
            <a:br>
              <a:rPr lang="ru-RU" dirty="0" smtClean="0"/>
            </a:br>
            <a:r>
              <a:rPr lang="ru-RU" sz="1200" b="0" i="0" kern="1200" dirty="0" smtClean="0">
                <a:solidFill>
                  <a:schemeClr val="tx1"/>
                </a:solidFill>
                <a:latin typeface="+mn-lt"/>
                <a:ea typeface="+mn-ea"/>
                <a:cs typeface="+mn-cs"/>
              </a:rPr>
              <a:t>Чтобы и вы не воспылали страстью.</a:t>
            </a:r>
            <a:r>
              <a:rPr lang="ru-RU" dirty="0" smtClean="0"/>
              <a:t/>
            </a:r>
            <a:br>
              <a:rPr lang="ru-RU" dirty="0" smtClean="0"/>
            </a:br>
            <a:r>
              <a:rPr lang="ru-RU" sz="1200" b="0" i="0" kern="1200" dirty="0" smtClean="0">
                <a:solidFill>
                  <a:schemeClr val="tx1"/>
                </a:solidFill>
                <a:latin typeface="+mn-lt"/>
                <a:ea typeface="+mn-ea"/>
                <a:cs typeface="+mn-cs"/>
              </a:rPr>
              <a:t>Господь из одного кувшина льет</a:t>
            </a:r>
            <a:r>
              <a:rPr lang="ru-RU" dirty="0" smtClean="0"/>
              <a:t/>
            </a:r>
            <a:br>
              <a:rPr lang="ru-RU" dirty="0" smtClean="0"/>
            </a:br>
            <a:r>
              <a:rPr lang="ru-RU" sz="1200" b="0" i="0" kern="1200" dirty="0" smtClean="0">
                <a:solidFill>
                  <a:schemeClr val="tx1"/>
                </a:solidFill>
                <a:latin typeface="+mn-lt"/>
                <a:ea typeface="+mn-ea"/>
                <a:cs typeface="+mn-cs"/>
              </a:rPr>
              <a:t>Кому – то горький яд, кому – то мед.</a:t>
            </a:r>
            <a:r>
              <a:rPr lang="ru-RU" dirty="0" smtClean="0"/>
              <a:t/>
            </a:r>
            <a:br>
              <a:rPr lang="ru-RU" dirty="0" smtClean="0"/>
            </a:br>
            <a:r>
              <a:rPr lang="ru-RU" sz="1200" b="0" i="0" kern="1200" dirty="0" smtClean="0">
                <a:solidFill>
                  <a:schemeClr val="tx1"/>
                </a:solidFill>
                <a:latin typeface="+mn-lt"/>
                <a:ea typeface="+mn-ea"/>
                <a:cs typeface="+mn-cs"/>
              </a:rPr>
              <a:t>Хоть видят все </a:t>
            </a:r>
            <a:r>
              <a:rPr lang="ru-RU" sz="1200" b="1" i="0" kern="1200" dirty="0" smtClean="0">
                <a:solidFill>
                  <a:schemeClr val="tx1"/>
                </a:solidFill>
                <a:latin typeface="+mn-lt"/>
                <a:ea typeface="+mn-ea"/>
                <a:cs typeface="+mn-cs"/>
              </a:rPr>
              <a:t>сосуда</a:t>
            </a:r>
            <a:r>
              <a:rPr lang="ru-RU" sz="1200" b="0" i="0" kern="1200" dirty="0" smtClean="0">
                <a:solidFill>
                  <a:schemeClr val="tx1"/>
                </a:solidFill>
                <a:latin typeface="+mn-lt"/>
                <a:ea typeface="+mn-ea"/>
                <a:cs typeface="+mn-cs"/>
              </a:rPr>
              <a:t> очертанье,</a:t>
            </a:r>
            <a:r>
              <a:rPr lang="ru-RU" dirty="0" smtClean="0"/>
              <a:t/>
            </a:r>
            <a:br>
              <a:rPr lang="ru-RU" dirty="0" smtClean="0"/>
            </a:br>
            <a:r>
              <a:rPr lang="ru-RU" sz="1200" b="0" i="0" kern="1200" dirty="0" smtClean="0">
                <a:solidFill>
                  <a:schemeClr val="tx1"/>
                </a:solidFill>
                <a:latin typeface="+mn-lt"/>
                <a:ea typeface="+mn-ea"/>
                <a:cs typeface="+mn-cs"/>
              </a:rPr>
              <a:t>Но лишь достойный видит содержанье!»</a:t>
            </a:r>
            <a:br>
              <a:rPr lang="ru-RU" sz="1200" b="0" i="0" kern="1200" dirty="0" smtClean="0">
                <a:solidFill>
                  <a:schemeClr val="tx1"/>
                </a:solidFill>
                <a:latin typeface="+mn-lt"/>
                <a:ea typeface="+mn-ea"/>
                <a:cs typeface="+mn-cs"/>
              </a:rPr>
            </a:br>
            <a:r>
              <a:rPr lang="ru-RU" dirty="0" smtClean="0"/>
              <a:t/>
            </a:r>
            <a:br>
              <a:rPr lang="ru-RU" dirty="0" smtClean="0"/>
            </a:br>
            <a:r>
              <a:rPr lang="ru-RU" dirty="0" smtClean="0"/>
              <a:t>«Ужель из-за тебя, — халиф сказал, —</a:t>
            </a:r>
            <a:br>
              <a:rPr lang="ru-RU" dirty="0" smtClean="0"/>
            </a:br>
            <a:r>
              <a:rPr lang="ru-RU" dirty="0" err="1" smtClean="0"/>
              <a:t>Меджнун-бедняга</a:t>
            </a:r>
            <a:r>
              <a:rPr lang="ru-RU" dirty="0" smtClean="0"/>
              <a:t> разум потерял?</a:t>
            </a:r>
            <a:br>
              <a:rPr lang="ru-RU" dirty="0" smtClean="0"/>
            </a:br>
            <a:r>
              <a:rPr lang="ru-RU" dirty="0" smtClean="0"/>
              <a:t>Чем лучше ты других? Смугла, черна…</a:t>
            </a:r>
            <a:br>
              <a:rPr lang="ru-RU" dirty="0" smtClean="0"/>
            </a:br>
            <a:r>
              <a:rPr lang="ru-RU" dirty="0" smtClean="0"/>
              <a:t>Таких, как ты, страна у нас полна».</a:t>
            </a:r>
            <a:br>
              <a:rPr lang="ru-RU" dirty="0" smtClean="0"/>
            </a:br>
            <a:r>
              <a:rPr lang="ru-RU" dirty="0" err="1" smtClean="0"/>
              <a:t>Лейли</a:t>
            </a:r>
            <a:r>
              <a:rPr lang="ru-RU" dirty="0" smtClean="0"/>
              <a:t> в ответ: «Ты не </a:t>
            </a:r>
            <a:r>
              <a:rPr lang="ru-RU" dirty="0" err="1" smtClean="0"/>
              <a:t>Меджнун</a:t>
            </a:r>
            <a:r>
              <a:rPr lang="ru-RU" dirty="0" smtClean="0"/>
              <a:t>! Молчи!»</a:t>
            </a:r>
            <a:br>
              <a:rPr lang="ru-RU" dirty="0" smtClean="0"/>
            </a:br>
            <a:r>
              <a:rPr lang="ru-RU" dirty="0" smtClean="0"/>
              <a:t>Познанья свет не всем блеснёт в ночи.</a:t>
            </a:r>
            <a:br>
              <a:rPr lang="ru-RU" dirty="0" smtClean="0"/>
            </a:br>
            <a:r>
              <a:rPr lang="ru-RU" dirty="0" smtClean="0"/>
              <a:t>Не каждый бодрствующий сознаёт,</a:t>
            </a:r>
            <a:br>
              <a:rPr lang="ru-RU" dirty="0" smtClean="0"/>
            </a:br>
            <a:r>
              <a:rPr lang="ru-RU" dirty="0" smtClean="0"/>
              <a:t>Что беспробудный сон его гнетёт.</a:t>
            </a:r>
            <a:br>
              <a:rPr lang="ru-RU" dirty="0" smtClean="0"/>
            </a:br>
            <a:r>
              <a:rPr lang="ru-RU" dirty="0" smtClean="0"/>
              <a:t>Лишь тот, как цепи, сбросит этот сон,</a:t>
            </a:r>
            <a:br>
              <a:rPr lang="ru-RU" dirty="0" smtClean="0"/>
            </a:br>
            <a:r>
              <a:rPr lang="ru-RU" dirty="0" smtClean="0"/>
              <a:t>Кто к истине душою устремлён.</a:t>
            </a:r>
            <a:br>
              <a:rPr lang="ru-RU" dirty="0" smtClean="0"/>
            </a:br>
            <a:r>
              <a:rPr lang="ru-RU" dirty="0" smtClean="0"/>
              <a:t>Но если смерти страх тебя томит,</a:t>
            </a:r>
            <a:br>
              <a:rPr lang="ru-RU" dirty="0" smtClean="0"/>
            </a:br>
            <a:r>
              <a:rPr lang="ru-RU" dirty="0" smtClean="0"/>
              <a:t>А в сердце жажда прибыли горит,</a:t>
            </a:r>
            <a:br>
              <a:rPr lang="ru-RU" dirty="0" smtClean="0"/>
            </a:br>
            <a:r>
              <a:rPr lang="ru-RU" dirty="0" smtClean="0"/>
              <a:t>То нет в душе твоей ни чистоты,</a:t>
            </a:r>
            <a:br>
              <a:rPr lang="ru-RU" dirty="0" smtClean="0"/>
            </a:br>
            <a:r>
              <a:rPr lang="ru-RU" dirty="0" smtClean="0"/>
              <a:t>Ни пониманья вечной красоты!</a:t>
            </a:r>
            <a:br>
              <a:rPr lang="ru-RU" dirty="0" smtClean="0"/>
            </a:br>
            <a:r>
              <a:rPr lang="ru-RU" dirty="0" smtClean="0"/>
              <a:t>Спит мёртвым сном пленённый суетой</a:t>
            </a:r>
            <a:br>
              <a:rPr lang="ru-RU" dirty="0" smtClean="0"/>
            </a:br>
            <a:r>
              <a:rPr lang="ru-RU" dirty="0" smtClean="0"/>
              <a:t>И видимостью ложной и пустой. </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
            </a:r>
            <a:br>
              <a:rPr lang="ru-RU" sz="1200" b="0" i="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1E72F2F6-04C6-47F3-9B9A-C0B0BB81852C}"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9CFB463-0A2B-407F-963A-319FC8BEF65E}" type="datetimeFigureOut">
              <a:rPr lang="ru-RU" smtClean="0"/>
              <a:pPr/>
              <a:t>15.06.2014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0395B-D6FF-412E-B63D-07264DBBA44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CFB463-0A2B-407F-963A-319FC8BEF65E}" type="datetimeFigureOut">
              <a:rPr lang="ru-RU" smtClean="0"/>
              <a:pPr/>
              <a:t>15.06.2014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0395B-D6FF-412E-B63D-07264DBBA44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CFB463-0A2B-407F-963A-319FC8BEF65E}" type="datetimeFigureOut">
              <a:rPr lang="ru-RU" smtClean="0"/>
              <a:pPr/>
              <a:t>15.06.2014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0395B-D6FF-412E-B63D-07264DBBA44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CFB463-0A2B-407F-963A-319FC8BEF65E}" type="datetimeFigureOut">
              <a:rPr lang="ru-RU" smtClean="0"/>
              <a:pPr/>
              <a:t>15.06.2014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0395B-D6FF-412E-B63D-07264DBBA44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CFB463-0A2B-407F-963A-319FC8BEF65E}" type="datetimeFigureOut">
              <a:rPr lang="ru-RU" smtClean="0"/>
              <a:pPr/>
              <a:t>15.06.2014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0395B-D6FF-412E-B63D-07264DBBA44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9CFB463-0A2B-407F-963A-319FC8BEF65E}" type="datetimeFigureOut">
              <a:rPr lang="ru-RU" smtClean="0"/>
              <a:pPr/>
              <a:t>15.06.2014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30395B-D6FF-412E-B63D-07264DBBA44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9CFB463-0A2B-407F-963A-319FC8BEF65E}" type="datetimeFigureOut">
              <a:rPr lang="ru-RU" smtClean="0"/>
              <a:pPr/>
              <a:t>15.06.2014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330395B-D6FF-412E-B63D-07264DBBA44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9CFB463-0A2B-407F-963A-319FC8BEF65E}" type="datetimeFigureOut">
              <a:rPr lang="ru-RU" smtClean="0"/>
              <a:pPr/>
              <a:t>15.06.2014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330395B-D6FF-412E-B63D-07264DBBA44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CFB463-0A2B-407F-963A-319FC8BEF65E}" type="datetimeFigureOut">
              <a:rPr lang="ru-RU" smtClean="0"/>
              <a:pPr/>
              <a:t>15.06.2014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330395B-D6FF-412E-B63D-07264DBBA44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CFB463-0A2B-407F-963A-319FC8BEF65E}" type="datetimeFigureOut">
              <a:rPr lang="ru-RU" smtClean="0"/>
              <a:pPr/>
              <a:t>15.06.2014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30395B-D6FF-412E-B63D-07264DBBA44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CFB463-0A2B-407F-963A-319FC8BEF65E}" type="datetimeFigureOut">
              <a:rPr lang="ru-RU" smtClean="0"/>
              <a:pPr/>
              <a:t>15.06.2014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30395B-D6FF-412E-B63D-07264DBBA44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FB463-0A2B-407F-963A-319FC8BEF65E}" type="datetimeFigureOut">
              <a:rPr lang="ru-RU" smtClean="0"/>
              <a:pPr/>
              <a:t>15.06.2014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0395B-D6FF-412E-B63D-07264DBBA44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9.gi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174" name="Picture 6" descr="&amp;dcy;&amp;iecy;&amp;vcy;&amp;ucy;&amp;shcy;&amp;kcy;&amp;acy;-&amp;zhcy;&amp;iecy;&amp;mcy;&amp;chcy;&amp;ucy;&amp;gcy;.jpg"/>
          <p:cNvPicPr>
            <a:picLocks noChangeAspect="1" noChangeArrowheads="1"/>
          </p:cNvPicPr>
          <p:nvPr/>
        </p:nvPicPr>
        <p:blipFill>
          <a:blip r:embed="rId4" cstate="print"/>
          <a:srcRect/>
          <a:stretch>
            <a:fillRect/>
          </a:stretch>
        </p:blipFill>
        <p:spPr bwMode="auto">
          <a:xfrm>
            <a:off x="2285984" y="714356"/>
            <a:ext cx="4357718" cy="3169249"/>
          </a:xfrm>
          <a:prstGeom prst="rect">
            <a:avLst/>
          </a:prstGeom>
          <a:noFill/>
          <a:ln>
            <a:solidFill>
              <a:schemeClr val="accent1"/>
            </a:solidFill>
          </a:ln>
        </p:spPr>
      </p:pic>
      <p:sp>
        <p:nvSpPr>
          <p:cNvPr id="2" name="Заголовок 1"/>
          <p:cNvSpPr>
            <a:spLocks noGrp="1"/>
          </p:cNvSpPr>
          <p:nvPr>
            <p:ph type="ctrTitle"/>
          </p:nvPr>
        </p:nvSpPr>
        <p:spPr>
          <a:xfrm>
            <a:off x="714348" y="4143380"/>
            <a:ext cx="7772400" cy="1928826"/>
          </a:xfrm>
          <a:solidFill>
            <a:srgbClr val="CCECFF">
              <a:alpha val="29020"/>
            </a:srgbClr>
          </a:solidFill>
          <a:ln>
            <a:solidFill>
              <a:schemeClr val="accent1"/>
            </a:solidFill>
          </a:ln>
        </p:spPr>
        <p:txBody>
          <a:bodyPr>
            <a:noAutofit/>
          </a:bodyPr>
          <a:lstStyle/>
          <a:p>
            <a:r>
              <a:rPr lang="ru-RU" sz="5400" b="1" dirty="0" smtClean="0">
                <a:latin typeface="Times New Roman" pitchFamily="18" charset="0"/>
                <a:cs typeface="Times New Roman" pitchFamily="18" charset="0"/>
              </a:rPr>
              <a:t>Бесценная женщина </a:t>
            </a:r>
            <a:br>
              <a:rPr lang="ru-RU" sz="5400" b="1" dirty="0" smtClean="0">
                <a:latin typeface="Times New Roman" pitchFamily="18" charset="0"/>
                <a:cs typeface="Times New Roman" pitchFamily="18" charset="0"/>
              </a:rPr>
            </a:br>
            <a:r>
              <a:rPr lang="ru-RU" sz="5400" b="1" dirty="0" smtClean="0">
                <a:latin typeface="Times New Roman" pitchFamily="18" charset="0"/>
                <a:cs typeface="Times New Roman" pitchFamily="18" charset="0"/>
              </a:rPr>
              <a:t>в современном мире</a:t>
            </a:r>
            <a:endParaRPr lang="ru-RU" sz="5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b="1" dirty="0" err="1" smtClean="0">
                <a:latin typeface="Times New Roman" pitchFamily="18" charset="0"/>
                <a:cs typeface="Times New Roman" pitchFamily="18" charset="0"/>
              </a:rPr>
              <a:t>Меджнун</a:t>
            </a:r>
            <a:r>
              <a:rPr lang="ru-RU" b="1" dirty="0" smtClean="0">
                <a:latin typeface="Times New Roman" pitchFamily="18" charset="0"/>
                <a:cs typeface="Times New Roman" pitchFamily="18" charset="0"/>
              </a:rPr>
              <a:t> и Лейла</a:t>
            </a:r>
            <a:endParaRPr lang="ru-RU" b="1" dirty="0">
              <a:latin typeface="Times New Roman" pitchFamily="18" charset="0"/>
              <a:cs typeface="Times New Roman" pitchFamily="18" charset="0"/>
            </a:endParaRPr>
          </a:p>
        </p:txBody>
      </p:sp>
      <p:pic>
        <p:nvPicPr>
          <p:cNvPr id="21506" name="Picture 2" descr="http://sokrnarmira.ru/_si/20/10808439.jpg"/>
          <p:cNvPicPr>
            <a:picLocks noChangeAspect="1" noChangeArrowheads="1"/>
          </p:cNvPicPr>
          <p:nvPr/>
        </p:nvPicPr>
        <p:blipFill>
          <a:blip r:embed="rId4" cstate="print"/>
          <a:srcRect/>
          <a:stretch>
            <a:fillRect/>
          </a:stretch>
        </p:blipFill>
        <p:spPr bwMode="auto">
          <a:xfrm>
            <a:off x="428596" y="1714488"/>
            <a:ext cx="8349133" cy="478634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normAutofit/>
          </a:bodyPr>
          <a:lstStyle/>
          <a:p>
            <a:r>
              <a:rPr lang="ru-RU" sz="5400" dirty="0" err="1" smtClean="0">
                <a:latin typeface="Times New Roman" pitchFamily="18" charset="0"/>
                <a:cs typeface="Times New Roman" pitchFamily="18" charset="0"/>
              </a:rPr>
              <a:t>Кох-и-нор</a:t>
            </a:r>
            <a:endParaRPr lang="ru-RU" sz="5400" dirty="0">
              <a:latin typeface="Times New Roman" pitchFamily="18" charset="0"/>
              <a:cs typeface="Times New Roman" pitchFamily="18" charset="0"/>
            </a:endParaRPr>
          </a:p>
        </p:txBody>
      </p:sp>
      <p:pic>
        <p:nvPicPr>
          <p:cNvPr id="23556" name="Picture 4" descr="http://3.bp.blogspot.com/-TR1pp4yBS0c/Tsfyomm5PLI/AAAAAAAAAR8/zV5E4RtfFsU/s1600/israel_3_007.jpg"/>
          <p:cNvPicPr>
            <a:picLocks noChangeAspect="1" noChangeArrowheads="1"/>
          </p:cNvPicPr>
          <p:nvPr/>
        </p:nvPicPr>
        <p:blipFill>
          <a:blip r:embed="rId4" cstate="print"/>
          <a:srcRect r="4301"/>
          <a:stretch>
            <a:fillRect/>
          </a:stretch>
        </p:blipFill>
        <p:spPr bwMode="auto">
          <a:xfrm>
            <a:off x="1357290" y="1643050"/>
            <a:ext cx="6357982" cy="498277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4578" name="Picture 2" descr="http://s2.hubimg.com/u/4840585_f496.jpg"/>
          <p:cNvPicPr>
            <a:picLocks noChangeAspect="1" noChangeArrowheads="1"/>
          </p:cNvPicPr>
          <p:nvPr/>
        </p:nvPicPr>
        <p:blipFill>
          <a:blip r:embed="rId2" cstate="print"/>
          <a:srcRect/>
          <a:stretch>
            <a:fillRect/>
          </a:stretch>
        </p:blipFill>
        <p:spPr bwMode="auto">
          <a:xfrm>
            <a:off x="0" y="-33895"/>
            <a:ext cx="9144000" cy="689189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7" name="Заголовок 6"/>
          <p:cNvSpPr>
            <a:spLocks noGrp="1"/>
          </p:cNvSpPr>
          <p:nvPr>
            <p:ph type="ctrTitle"/>
          </p:nvPr>
        </p:nvSpPr>
        <p:spPr>
          <a:xfrm>
            <a:off x="714348" y="1357298"/>
            <a:ext cx="7772400" cy="1470025"/>
          </a:xfrm>
          <a:ln>
            <a:solidFill>
              <a:schemeClr val="accent1"/>
            </a:solidFill>
          </a:ln>
        </p:spPr>
        <p:txBody>
          <a:bodyPr/>
          <a:lstStyle/>
          <a:p>
            <a:r>
              <a:rPr lang="ru-RU" b="1" dirty="0" smtClean="0">
                <a:latin typeface="Times New Roman" pitchFamily="18" charset="0"/>
                <a:cs typeface="Times New Roman" pitchFamily="18" charset="0"/>
              </a:rPr>
              <a:t> Бесценная женщина – настоящая женщина</a:t>
            </a:r>
            <a:endParaRPr lang="ru-RU" b="1" dirty="0">
              <a:latin typeface="Times New Roman" pitchFamily="18" charset="0"/>
              <a:cs typeface="Times New Roman" pitchFamily="18" charset="0"/>
            </a:endParaRPr>
          </a:p>
        </p:txBody>
      </p:sp>
      <p:pic>
        <p:nvPicPr>
          <p:cNvPr id="38916" name="Picture 4" descr="http://4.bp.blogspot.com/-P8e6Sz8udyg/Uk9sLPA2LcI/AAAAAAAAADU/1cSt7bD7L9Y/s1600/1377596_204566573047743_1022325275_n.jpg"/>
          <p:cNvPicPr>
            <a:picLocks noChangeAspect="1" noChangeArrowheads="1"/>
          </p:cNvPicPr>
          <p:nvPr/>
        </p:nvPicPr>
        <p:blipFill>
          <a:blip r:embed="rId4" cstate="print"/>
          <a:srcRect/>
          <a:stretch>
            <a:fillRect/>
          </a:stretch>
        </p:blipFill>
        <p:spPr bwMode="auto">
          <a:xfrm>
            <a:off x="2143108" y="3214686"/>
            <a:ext cx="4762500" cy="323850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dirty="0" smtClean="0">
                <a:latin typeface="Times New Roman" pitchFamily="18" charset="0"/>
                <a:cs typeface="Times New Roman" pitchFamily="18" charset="0"/>
              </a:rPr>
              <a:t>Драгоценность, ценность, цена...</a:t>
            </a:r>
            <a:endParaRPr lang="ru-RU" dirty="0">
              <a:latin typeface="Times New Roman" pitchFamily="18" charset="0"/>
              <a:cs typeface="Times New Roman" pitchFamily="18" charset="0"/>
            </a:endParaRPr>
          </a:p>
        </p:txBody>
      </p:sp>
      <p:sp>
        <p:nvSpPr>
          <p:cNvPr id="3" name="Содержимое 2"/>
          <p:cNvSpPr>
            <a:spLocks noGrp="1"/>
          </p:cNvSpPr>
          <p:nvPr>
            <p:ph sz="half" idx="1"/>
          </p:nvPr>
        </p:nvSpPr>
        <p:spPr>
          <a:xfrm>
            <a:off x="285720" y="1643050"/>
            <a:ext cx="4143404" cy="4525963"/>
          </a:xfrm>
          <a:ln>
            <a:solidFill>
              <a:schemeClr val="accent1"/>
            </a:solidFill>
          </a:ln>
        </p:spPr>
        <p:txBody>
          <a:bodyPr>
            <a:normAutofit/>
          </a:bodyPr>
          <a:lstStyle/>
          <a:p>
            <a:r>
              <a:rPr lang="ru-RU" sz="4000" dirty="0" smtClean="0">
                <a:latin typeface="Times New Roman" pitchFamily="18" charset="0"/>
                <a:cs typeface="Times New Roman" pitchFamily="18" charset="0"/>
              </a:rPr>
              <a:t>Прит.31:10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Кто найдет добродетельную жену?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цена ее выше жемчугов</a:t>
            </a:r>
            <a:endParaRPr lang="ru-RU" sz="4000"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lstStyle/>
          <a:p>
            <a:endParaRPr lang="ru-RU"/>
          </a:p>
        </p:txBody>
      </p:sp>
      <p:pic>
        <p:nvPicPr>
          <p:cNvPr id="60418" name="Picture 2" descr="https://encrypted-tbn1.gstatic.com/images?q=tbn:ANd9GcR_5Gm_1F6P5LvY3UP4xUlnNc4GR7kO9nPAqABTRG-9nDuquluTew"/>
          <p:cNvPicPr>
            <a:picLocks noChangeAspect="1" noChangeArrowheads="1"/>
          </p:cNvPicPr>
          <p:nvPr/>
        </p:nvPicPr>
        <p:blipFill>
          <a:blip r:embed="rId4" cstate="print"/>
          <a:srcRect/>
          <a:stretch>
            <a:fillRect/>
          </a:stretch>
        </p:blipFill>
        <p:spPr bwMode="auto">
          <a:xfrm>
            <a:off x="4643437" y="1571612"/>
            <a:ext cx="4071963" cy="471490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Совершенства жены:</a:t>
            </a:r>
            <a:endParaRPr lang="ru-RU" b="1" dirty="0">
              <a:latin typeface="Times New Roman" pitchFamily="18" charset="0"/>
              <a:cs typeface="Times New Roman" pitchFamily="18" charset="0"/>
            </a:endParaRPr>
          </a:p>
        </p:txBody>
      </p:sp>
      <p:sp>
        <p:nvSpPr>
          <p:cNvPr id="3" name="Содержимое 2"/>
          <p:cNvSpPr>
            <a:spLocks noGrp="1"/>
          </p:cNvSpPr>
          <p:nvPr>
            <p:ph sz="half" idx="1"/>
          </p:nvPr>
        </p:nvSpPr>
        <p:spPr>
          <a:xfrm>
            <a:off x="4643438" y="1714488"/>
            <a:ext cx="4038600" cy="4525963"/>
          </a:xfrm>
          <a:ln>
            <a:solidFill>
              <a:schemeClr val="accent1"/>
            </a:solidFill>
          </a:ln>
        </p:spPr>
        <p:txBody>
          <a:bodyPr>
            <a:normAutofit/>
          </a:bodyPr>
          <a:lstStyle/>
          <a:p>
            <a:r>
              <a:rPr lang="ru-RU" sz="3600" b="1" dirty="0" smtClean="0">
                <a:latin typeface="Times New Roman" pitchFamily="18" charset="0"/>
                <a:cs typeface="Times New Roman" pitchFamily="18" charset="0"/>
              </a:rPr>
              <a:t>Неутомимая деятельность</a:t>
            </a:r>
          </a:p>
          <a:p>
            <a:r>
              <a:rPr lang="ru-RU" sz="3600" b="1" dirty="0" smtClean="0">
                <a:latin typeface="Times New Roman" pitchFamily="18" charset="0"/>
                <a:cs typeface="Times New Roman" pitchFamily="18" charset="0"/>
              </a:rPr>
              <a:t>Всеобъемлющая</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заботливость</a:t>
            </a:r>
          </a:p>
          <a:p>
            <a:r>
              <a:rPr lang="ru-RU" sz="3600" b="1" dirty="0" smtClean="0">
                <a:latin typeface="Times New Roman" pitchFamily="18" charset="0"/>
                <a:cs typeface="Times New Roman" pitchFamily="18" charset="0"/>
              </a:rPr>
              <a:t>Милосердие</a:t>
            </a:r>
          </a:p>
          <a:p>
            <a:r>
              <a:rPr lang="ru-RU" sz="3600" b="1" dirty="0" smtClean="0">
                <a:latin typeface="Times New Roman" pitchFamily="18" charset="0"/>
                <a:cs typeface="Times New Roman" pitchFamily="18" charset="0"/>
              </a:rPr>
              <a:t>Разумность</a:t>
            </a:r>
            <a:endParaRPr lang="ru-RU" sz="36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500034" y="1571612"/>
            <a:ext cx="3786214" cy="4525963"/>
          </a:xfrm>
        </p:spPr>
        <p:txBody>
          <a:bodyPr/>
          <a:lstStyle/>
          <a:p>
            <a:endParaRPr lang="ru-RU" dirty="0"/>
          </a:p>
        </p:txBody>
      </p:sp>
      <p:pic>
        <p:nvPicPr>
          <p:cNvPr id="92166" name="Picture 6" descr="http://www.krasotka.biz/Files/file1585.jpg"/>
          <p:cNvPicPr>
            <a:picLocks noChangeAspect="1" noChangeArrowheads="1"/>
          </p:cNvPicPr>
          <p:nvPr/>
        </p:nvPicPr>
        <p:blipFill>
          <a:blip r:embed="rId4" cstate="print"/>
          <a:srcRect l="14687"/>
          <a:stretch>
            <a:fillRect/>
          </a:stretch>
        </p:blipFill>
        <p:spPr bwMode="auto">
          <a:xfrm>
            <a:off x="500034" y="1571612"/>
            <a:ext cx="3734534" cy="4572032"/>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25602" name="AutoShape 2" descr="data:image/jpeg;base64,/9j/4AAQSkZJRgABAQAAAQABAAD/2wCEAAkGBhQSEBQUEBQWFBUVGBQVGBYVFRcYFxQXFBUXFxUVFBUXHCceFxojGhYUHy8gIycpLSwsFx4xNTAqNSYrLCkBCQoKDgwOFA8PFCkYFBgpKSkpKSkpKSkpKSkpKSkpKSkpKSkpKSkpKSkpKSkpKSkpKSkpKSkpKSkpKSkpKSkpKf/AABEIAJ8BPgMBIgACEQEDEQH/xAAcAAABBQEBAQAAAAAAAAAAAAAEAAECAwUGBwj/xAA5EAABAwIEBAMGBAcBAAMAAAABAAIRAyEEEjFBBVFhcQYigRMykaGxwUJS0fAUFSNicuHxMweSwv/EABcBAQEBAQAAAAAAAAAAAAAAAAABAgP/xAAZEQEBAQADAAAAAAAAAAAAAAAAARECIUH/2gAMAwEAAhEDEQA/APTKbUQxqhTar2BbEmtVjQmAVgCiHATpQkohJJBJAk6ZJAkkisLj/iIUmRSgvdYHYfqUG1VrBolxj/fRYeP8Qukik3QuBk3EaE9NdLrmG+Ia1K9aqHAk/wDnAcHHYZrroOHVaVRocwkl0TDjMn8w53WdaxVhHjOXVQCZOUiTHo4dUU6sYhpIa7eCB2MFN5Wkzngcy7bmRZVOwwqf+dR4PLNJ+aCFXEVgDo5veYn1ss+rUdUMwBEwSYnmY79E+PwbxZ5LhEEkCRM6xros+rgnOiN9BEfVBOtXmBEADSZud1HIbEg66/vZPSwJBIIMgjUazrCapVPug5W3ME6TqO03hFGNrhrGseIv77Y9RbVFUuPMosDWFzovdsCel1gBpkGIBMbgX5clXXpXPooY6LAceJJbUEtN5bEsJ3A3QnEsW+k/UOa64I0InUddisym6OQRlJntGhsSQdJiZ7qwxKhxh5MO5jtG3ay2aHiYmAQI5DYDUzsVlV+CmJaSOwlsHS42hBupOa0AOBJkw3UAWBdP0VHe8L4w2qS0OkjQ/mHbmNFoyvM8NXIc0gkX7eq7Lw/xo1RlqRmEwecRZw59VEsbaSZOFUJJJJAkkkkCSSSQJIpJIIOCpcEQQqyFqAKmFc0KDArgFVSaFMKIUlEJJOElEMnSSQMme6BJ0HySlczxrihqOys9xpv/AHkH6DZKqrj3EHVSGsdlYDJB/Hyk7Bc9jca4ElzsxFgwXvsM0b2WgGhwiTH73QpAZZogchZYaAUODjOKtQ5nxYRAZNyGj7rU4VVdTxDS0xMtuJaZ0Dov6oJ2NAO/qhcRXJMixB1nTkivRGcUIEFrXTP/AJvB6aPgqupgmvuWvaew+0hcXhfFFVvvhtYc3jzDoCt3CeImupl2TKfdkWgm1xqR2KrOL6/DTSZmDssmBe5JOzRqsVlQ+85xkkkSZiDuAVv0MLmEVS90bQPkQdUXV4ZRfq2NpNj3tYlBxoeZ1BBOnmGmkHbVPWe7STa8yDA6ErpqnAKQF3httTt8ED/LBJHtW5SJBZPlM6QTeR9ExWFSql9nE2uANPnpCWOYWgOtBtHUzsj6lODDnkxF3g6G0gECD67qVbA+0pBzhbQG4MC0johrn21jOx+B+CN4ZXl5AGxNt+90NicIGE+8Itcg7a2V/BmjPrMgjkoo3C4Ql93EASTGsa2jdQxGJc1wDnExpp8+aNwVW5GXW2bkNPgsnGtGcDqLbG/NAVSxTXa6t169wisDRcXHK4NDhqTAbeM179bJexZbyiYudj3Q+JLmgMt5Zgza/Pmqj0DC1jAa8guixBs8DcdeYRK8zwWPrCp5X6RYCGyNDHP6r0Th2OFWmHj1H5TuFWcEpJJKhJJJKBJJJIEkkkgSg4KaaFQIwKxoUWBWNCqpAJ0klGSSSSQOmSXLeKvEMU3U6BIcbOePwgHzBnUiRKAjjHGw4mnTNhZ7v/yPuVivfmJggDosmk85bJxXOlxpqVhvB2Y3A2Q1dhKmHgWlWGqgzH4R56D96pOwHMrSc/VUPqCPW/3UUA6gBJv9ir8LjSW5SLGxnl/oLPxmKN+U84+KbC1AQegJkyRbv0hUara9Qu/oSWAbumbXPmiOai7jb2Hn3kddlnvxzmNIjzPbmmAQxsTb+49UCXuqMaxs53kRzLQZe74W9URvYbiIqh7yJDXZRc+YjUj1WnhsWL5hEDQEyRYXBK4xmJrspmnhmy7PUGeJgZobl5LZ4RhDRoufUcS8gBrnGQ9zpt8foVcK6nD8brDJnDHNaYAAgAXAJkyTotCrxwSA5jXEnWSAOgnUrkhXJa0xliXEDQzEkjmtHDOFQEOmACJBg9PRVBOOxOHLi17XtYCJLYcZvoNh1ugDQw7SDQrlxB90sF+xgEKWJGa0AC148w6ztKqwPC8ryRfaDpfVRRtOWiDqflP3QAoy8uJsIHbVbNHCZbxYTaQBohXcOcL0yTJkwCHNEbc0xFQc2NZ2jmFdxClkY1xbAIkzEX0P75KptaJDx3MXH+Ufoj6ldtWj7OqT/Y7KfLbR3S57JBiUwxjiLw8i/WOaM4Hxn2Fc5ifZugOJvGwd6H5IL+Ggw4yOevqI1SxHDDmDGPc2qcxY5pGV0NzDMDsRO4VHpYKdcv4K4w52ehWfnqU4N9cp/DHS1uq6hEJJJJUJJJJAkkklAkkkkAzArAoMVgWlOkkkoydIpkkHO+K/EXsGltP3o8x/KDpH9xhcLXxZqMGUZCeeoaLhG8SJrYt/IuJdPIC3yHyQlUAOjUC3U9Pus1qK6DyxoDtY+P7KJZVmDz0+xVGKr3ENmbDsnpUTYvtqQJ+ZA9IUUY2lcctETTas52JgwBEAb69Oduqu85FzbkDf99EFtUguy7QSfjZVVMSyIvbMDOgIFgf1V2Hqht49NQYsdtVGrSa8lhaYdBPVp5lBgY6uHOgARyLSSdIIIMA9VBmJkkXB3Bscu0/BdDX8NNBHsWGC2bAOc3Lu2T5tdByWFi8HSw8uLnnc5hlJMXDW6gTKYDMPixTpPe8WNmDd3SeVo9Vb4Y4Y57jXqGHOOpOgE+UToLrBo1TWcHumLFrYgNb+Gx0KPOHJM/AG/qquOo/hKDS5zZLYcYaRAP4skc0+JAq04DCwEEQSCQHNyyCN8pPxKFwPD/IIkWA+P4iUTimx5RHKfTUqsh6dATlmIEA6yNEZSblEC+06AD7qODwYMXgiYO/W+yMp0BmAkazcfue6gVShLe8evqmo4WzjyEfFHVQHOAtCBqVneYMBI3I0+OgQUEugZQCWnQkzzteytwldz7F0wQHTMgcj8visf+aBoJeCwh0ETdzdwPRFPx4c3+kQ3+nMiIcS4wSNyABZAZxHCgHS/NJmGfShxph7dZIJiLGWiD63QGPx9Soz/wADlgw6mC0vO7RYgk8wLQVg4/iVelUaQ/G4VoAg1A2vQPMPiH25BBv4jEufJawAGdNHCbW5oXh+IDKzHPFgTO9oIv0Q7PEVSoRmeC5v4mTkqAnMCARLT/aiK7SSSBOroAJNr2AuitbHcOoNE0K7qdSmRUzXc43nKfzWJEawuu4TxdldgcwgmJjod4Oi8qxdWrhw6Rd0y08nREH82mi5LhX/AMh1cHxB76ZJw5cGvYfN5RALm9em8Kpj6RlMguD8VZiaLK1IhzXzBHQwUaqh0kklAkkkkCSSSQUMUwotUlpTpJpTyoySRSSKDzevVgVBl0BAdG0rEw+IzHMRz/Y7yuh4pRLXuYIcWkiDoRM2Gyxq+C8vkEaW5idFGoek7MQbzsBqJVOIxTfaGJ8vPY3j13joiMOCxjpBnUOEcrdQgsPh7tnYh33vzUUdQoENLjPl97vr+iJpY8GJ3A00YSNI3vui+FU2EEGQLgyRdxmZ6XhCNphs54kEgZoMCLgndQPWwRB1gGYI0zdvglhcR7MHNr35SpOxctyAGRpytpm6IHFOFMEx7R5kAGMuYay2bwUGo3xI2jSfULgDZoDiIB6772hed8V4w7E1i553tzN9Y2HJH4zhjqzs1UyQBB0ykXlo0H+k2D4OGNN+5Os91dXBOBdDMxnWANTO8rY4Xhc7w4+6DuNSNQh8BgDVLWsmBEnnC6qjgQ0AAQBCJamK4a0gabCN9kEacmYuVoMwl7FRq4cgT6/LZaZBVasHronZWIgNJn9VBxDZcT0jb/qCFdzneQeqy0061SG3fld/aeZm4P7uhqXFXtbDjnkmMwgAmSTAsTdU/wABUe6Ggu2tzPXkuh4b4cADRXbLR5jOnqiON4o72hd0BIk20QvC3zTcCACDyXqHEeEU3kilTp5stzYWjygDfvsvK/D0upvNic/PoB9Uq63OH4p1Ko1zhIaPdnWREdEVxbK+i6m1wYdIDXZXSbgtOgB3CzDXc3UyJBANxI5hJuNDgQ6JdpIMayT0KmmawMDTLamQTZ09O7d9F2fD67MlQ5ZcCzK47Sb6/H5rAqYttAggDO4TmMENg2zCRaFbQx/tSxrPeqeXynNldfM9zdZym2g6qwobxM3Fh+asxgaGkZqJs4g+8QSTMGO5XmXGKYZVcNQ06tkzYOknQ6x6L3ilgcOHtrYnI17A4NpNbDYMEvqRbOS2ZFrri/FPDcKfaGhAfV8xZlzNa0uyzmBtJvlm8Gy6Yy2v/jLj7MLTZSzF4qeZ3nzZH2BIBFraj1XrAdNxcHcbrw2pwttFuS7He/mIADSGtDQx7feBvbYr0zwJxJz6Ps6hzOYARaCGm0Fu0H6rI6dJNKdAkkklAkkkkFLVJRanWlPKUppSRk6UqMppQea8YJ9rU2dmJ+esquliXRLm5oFiNdbiFv8AGODOfiX5R70H/wC3+0JxXhxova0TGkyNQLj1KjTGdjmOIOomCHNNjyR2LpsytytDeoEdpUH4VrzmcNTBixkaGVLGTlDG5nTGxIkmDmOyCl9oyyHG5IgT3J+iCDi0+YwRPXRHVcPlnKcx1JOwG/QHkqadPMbMv3gW1PUrCxA4l0w0QNzuSfzKQoQJ0RIIaBAznSdhCvpUb5qjr8h9lFANwBMgROsnS/XZAtwT6r/Z0od5znd+FhB666nTkulfRDwGg6zYDSTaOZhE4NtOk0MpsgCdoLjNy5x3VkLU+GcJbRZDb83buO5P6K2tiWsEu0t39Bulke7V7aY0/Me02ErPfhG55dmc7TM8xeYsBY/FbYEU+IXnKb2Gk/BCY/Euc4iHGD7oBM/5WsOi1cG5l2t9+LEgR/kBEgjuiGUm/iIDuYGXvoUHK4WrUzEOEZrWEQDqGnmdCuo4HwJkZi3LOjZMxMTJUbURNOHtMnKTJ5yCdLK8eJMjJcQd3ANMNH1EafNQHswzKdQtpuDbNlpAOs3k3n1Tca4gKdJ0mczXDYySOl7LPGMNYOrMAAfka1r2+Y2s4HS9/RY3GeLXIew03tg3/EZ5HYoqjjzqbqrnU68+zY2Q0HKxpZLiXA5RpPNYnCMEGUgGGJLj7pJg6TAgW2R72tp4VzGMDHYiG1WxmznNq0/hDm5iT1CGFYhokm9ob5QJ6qUNVogc5PQgD5Jewa0Sb9z/ALVdXFnTzCNs8z01Ki+g6oJJBk2Ghta/xUxWB4p8QU6TYDS4kENaAbnUCeSzfBWKbVFZ9WW+yLakzAOaWtaTvf6q3i+CD6kMAz+4DMxmPmIHZZnEcMMCyvTmPaNDGsmTNn+0fzIAEdTCuDp8Lx5mKaH081olsiWnq3eyJoPoUS4vALhBLS0xzGYc/wBV5Rw3FFjy5pcAB7wJB2sSPw9F03Aajqpc9znVIMkzJnr8lox354t/E1M9SQ4j3W2pDUjq50HUrU8LYn2NYPcSfOWuAOoLdSN9j6LA4a9jXtAOYwRBBuSJOvvR9lq8MdFWXXkzAIBsCAST8R1haZesJKujVzNa4aEA/EKxZCSSSKBJJJQoqhpTkqISlaDymTSmJREpUZUSUxcqBcfVLCHDcFpPa6yf4P27XNJOYyRO5ibBanEfcmJgzrHQ3WIzHlkltiJj4bzss0YTjlzE7fv1R9BpLQ4QAYN507a3VVZvmccsyZ5a28vJM0OidARbmOpB+qinxdRrCAwXccpJ3IE/BDVnCA0k31gSSdgAPdHVW5TIL9r9psr6NBoA0mxJ3v8ARRQ2Hw/cD4W5gckVh+Hio4OJ8pBuBmLI3y6m24UnlpEe6NjFzubev1T4KsQ/2bSLwQfykjrA5SoCeJhtFrRScJMAmMtTsH6gdICGNOuWCnTEsMvE5d9YJ0vsliqJeS10NIIlw8929dgrqLcjfK8ZhMBzYnqHT8lpkWMO4MBI8pAkagHtuJQlWsBGYSAduu5HQ/ZaOC44DAe18mRLTYE6Q0AaobGYZ0ZjYSbkAEyJvG+qooxbC5oytEg2qDb/AC6HcboN1YkeezhIIm1txO0fVWOpVGzkMXvyMAGSDrrorhXa/LmaA6QHbSOmw/2pihaNcz5Y2UqtRxDwe3o4RI3Wj/LQ8NdTIBgmHCLjQE7IGvh3NcBMO3EWEHQEa2KYAaHFyzDj+oWl39IkWd5SGvLT+E+XVZfGsHVfWbUe/wDpuGZhY4vLsogMc6TBNrlG08C9+amLQXwTSLg2XOzHNp+LfpyRmJw2ahTpMaymaRkubBlwaWg5fW8nXsriMXH4p1EMkEthjG5wb1KxBAJ6AH05KHEOM18XUoOw9GKIa5rm2IORwk+8IFrbwSjcTw2lUaG4p78QA4VMrpy5mggFx0tJt1Wtg2BzfKHRtA8sdHFRXKUKeYlxzSdRlIaN4a3poiaALH02ezflcTOUWbYw4HQLozwyD5Wjnc/FD1/Lq8D/ABEn1jRNGBwfw8G4r21VuVrMxZMElx0mOkrkPGDW1sU+pLbggNcM2RgEBsaB85nT1C7Hi/iGnRY65eScsFw33jaFymC4X7V/tC4ua8y4mbjlzAtEBagxOF4dkFr2wDMemi6rwnWayg+gykTUquBfUboGgWY0bX1KP4Z4doi9UBxJsDPxLJ06LoKWBA91oYNg0Bs+idAfC8GyuaQYInSN/pySrUACYueU+Yf4ko+W0xLnen/ELiT5oaD5jJMTblI0Qd74SxwqYSnBksGR0iDI5z0hbK5vwPh8tF52c/XnDeWy6RRDpJJSgSSSSgGCRKiCkVtSJUZSKiSiEXKDnJEqBKBqhkQsHiJuIF9HR13K2XuWZjwM19x9FmjMyWgmY/ZQz6wzSNwABGwOysxboDonl+l1lF2RwJmDoTt6qVRziX3PLSbf91WhSe19NpYACLRpI3B6hZWGrXvcSD6gop7C12YXBMnoefUICWthtrt2nUBD4jD8hmGw36kE6xrC0Mlp2P13CrfS5d+yoryHkIiTb6IkNcG7EDpJ6eiFc8zBnbtfqiKJOv7+CgjQqkAmJNibcrgBW18a6qGzbKYidJm/+09F/mnToQrxTDpkIgLF4d+YFkZSAJafek/jO5H/ABUMpZnlsXvOoyxu6Vqfw/5T05D/AGqMPQePIIAMlzpkmTfXuUA/Dq73ktAJDZAd7va6P/lWY+d08wJuRpJ3RWDwbabIbpJJ5knUkqVE+Y7QqKauAtlmWm0ETb4wEKeFgCAPLymB0kC0LSfVB7c+aBPFqQqezzDPaR3uAggOGNkS0HpAjuUnFx2gfALSZTJubD5oDGvIIA/6ef2UAVdlj7R8N7wB3JXO+JvElPDUf6QzOdaTPlBsTe/ZHeJnDK0Odp5iB8AD815lxjEuqPJfuC2ATAEmJWpFc9iMcXlxcRDjYa9I6LtvAoq1GEPn2TLMJFy4m8Hdo59ei5TCcMbUrtbHkMT8L9yvTqIp0mBlJoAtETA7Kcqo/wBlPSDzTvxeUedzbc1nV6tSoYYCB3T0OCmZe6/IC3XXc81hWlRrB4mB3/6pE+YZfeBnX5n1VdEtY3L3vsotqszgNJdIGZx3cDMDkLKo7jwtHs6hBsXzHI5RK21z3hHBllNz3WNRwcByaBAt1MldACtYzUkkpSRDpJJKKDakUgktqiVEqRUCURByrcVNxVNRygg8oHGtlva4KIqPQVepMqUZuPbLWkGZI6TssrEsc52XLMSPhr6aLQrglpG8zry0hXjDZ2h8gPE+sbFRWezBZYOa+4+3VH4WrYtdad09YNjQ877eqFBlQGsfYtn/AL0UP4oB3y7qgvyjN6dk9Cjmd5pG/fsqNFrgSBeDp+inQIBLSe0/RDVGhnuTHInSNCP0RNCtmMkAk/IjWO/2VFrmiSNVJqrNbQb/ALsVa2nJt++iIjUeBe/72CofxAAiRr123I7K3EMAu42tfZp6jZUGmJLQIB80gkyTy5dggsdxwm1OmXdTYd1QcRVq+XytbOjTJdO5P5VYzh4m7zfLYE6tJNo5kyYjQDRGUGU2QIy7S6ATyuTJ1QU0eGk+8822F4780FxHBNaWvpNkzL2uIbnAGrTs4fRazuIMgwQY5dOcLE4vxUUYe67ny1gykjNBLQ4tFpiB1IGqA/8AnrjSLqbQSJEE6kbfaVyniPxd7Jpze+RZoN++fQDW+3yWL4ixtSmMjHGnmzPdlAGUuaM2VoufMSuC47xKo92Z5drbPPmgQBPbbSZVwd1wzjb8RQc55GZz7mInYXOm3wWNjeGzIJ1AJEgmdwedt1zvB+Nupy3Y630P5h+W266vhlerihFJzaYmCS0SZ1MgTMK7irfD3CXZ3EgAsgMM2aObubui6elgW/iLnHfYH0QTa1PDtFMGY15mfxOKtpcTadZFv3CzVaWQDQadb/FLNbU/FVMrgiduaExPFWNIADnOOzRP/FnFFOrDSOi0uB8GfVc2YDGkSY+Q5kqvhPA31HDOC1gvexPRo+67TC0w1oa0QBoArIzaNYR9laCh2uVjStovBThQaVIFREkgmBThQBgpyoNKeVpoziqypkqtxRFbyqHlWPVD1BRUKEqBF1AqHtUVn4ilPdV065bI1B1/6iqjELUYooerXzHl9B6p/ZlvX99En005qGBO1hH3Qq2pRcGgkSNx21HUq1jAWiNLEdFEYoaaC3OZ3VjMhPkkDUg8zqR06IidOnPpCk1sEg2Iv+oV/wDCFpBG+t9eSJq0WgTUYZiZa649NFQMyHXuCP3ZF0H3vZwt0PVV0GUtYffcZZRIrsaA0h1Qzq8xA7N3RFeMALTYHWR06hZTMPlbbQ3bzB1Bnay3KTmOc4EADYjVp27hC47ChpDLkE5mkRY67wYCDNZxB7AQQJIOUm8uGkwuA8TcdrNfBJD7ucZmRAswbAdF6VjqT8n9MtAFjLfMS7QgyRHReV+KhV9pJfLodTBs2JuZjUW5qkavCcbUygGBMOOZ5BcT+EdJPu7rdq8fp0aLS6oKgGWCGyM3IE+8ZnTRcjwPGnDU3Oc6Rna4kCSIaLDMJ3EnoheO8R9vSa7MWtaXMYAL5yJcSNBEqY0B4jxl2MxMMJaL3ETl/EDGg0V3HOG+1ZT9g4HIMpYYmCZnq6duqA8N4ENe/I45oGbMBoTETqVt47CF4mmQ3fce6IkEXlb8QBjODYdlFo8rqlyS12WZNvdFo0TYfGuZT9lTORvIXLo/M7UqVfw9SHmdWLewc4G3I6KzC4VgeMjzUP4fLEnlc2UVbg2lwGZsxf8A5zWrhTJA0NrdOSkKVQOAygHS236rQw3CDmBLo6AC477KC2lRlgYRJcSbakcugtqtzhfCGshzgC4aW0/UqGBwoYIaPjcnuTdalFqYlG0XIykUJSaiqYVZEtKtaVSxXNRVrSpgqtqmFETBTpgkSo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5604" name="AutoShape 4" descr="data:image/jpeg;base64,/9j/4AAQSkZJRgABAQAAAQABAAD/2wCEAAkGBhQSEBQUEBQWFBUVGBQVGBYVFRcYFxQXFBUXFxUVFBUXHCceFxojGhYUHy8gIycpLSwsFx4xNTAqNSYrLCkBCQoKDgwOFA8PFCkYFBgpKSkpKSkpKSkpKSkpKSkpKSkpKSkpKSkpKSkpKSkpKSkpKSkpKSkpKSkpKSkpKSkpKf/AABEIAJ8BPgMBIgACEQEDEQH/xAAcAAABBQEBAQAAAAAAAAAAAAAEAAECAwUGBwj/xAA5EAABAwIEBAMGBAcBAAMAAAABAAIRAyEEEjFBBVFhcQYigRMykaGxwUJS0fAUFSNicuHxMweSwv/EABcBAQEBAQAAAAAAAAAAAAAAAAABAgP/xAAZEQEBAQADAAAAAAAAAAAAAAAAARECIUH/2gAMAwEAAhEDEQA/APTKbUQxqhTar2BbEmtVjQmAVgCiHATpQkohJJBJAk6ZJAkkisLj/iIUmRSgvdYHYfqUG1VrBolxj/fRYeP8Qukik3QuBk3EaE9NdLrmG+Ia1K9aqHAk/wDnAcHHYZrroOHVaVRocwkl0TDjMn8w53WdaxVhHjOXVQCZOUiTHo4dUU6sYhpIa7eCB2MFN5Wkzngcy7bmRZVOwwqf+dR4PLNJ+aCFXEVgDo5veYn1ss+rUdUMwBEwSYnmY79E+PwbxZ5LhEEkCRM6xros+rgnOiN9BEfVBOtXmBEADSZud1HIbEg66/vZPSwJBIIMgjUazrCapVPug5W3ME6TqO03hFGNrhrGseIv77Y9RbVFUuPMosDWFzovdsCel1gBpkGIBMbgX5clXXpXPooY6LAceJJbUEtN5bEsJ3A3QnEsW+k/UOa64I0InUddisym6OQRlJntGhsSQdJiZ7qwxKhxh5MO5jtG3ay2aHiYmAQI5DYDUzsVlV+CmJaSOwlsHS42hBupOa0AOBJkw3UAWBdP0VHe8L4w2qS0OkjQ/mHbmNFoyvM8NXIc0gkX7eq7Lw/xo1RlqRmEwecRZw59VEsbaSZOFUJJJJAkkkkCSSSQJIpJIIOCpcEQQqyFqAKmFc0KDArgFVSaFMKIUlEJJOElEMnSSQMme6BJ0HySlczxrihqOys9xpv/AHkH6DZKqrj3EHVSGsdlYDJB/Hyk7Bc9jca4ElzsxFgwXvsM0b2WgGhwiTH73QpAZZogchZYaAUODjOKtQ5nxYRAZNyGj7rU4VVdTxDS0xMtuJaZ0Dov6oJ2NAO/qhcRXJMixB1nTkivRGcUIEFrXTP/AJvB6aPgqupgmvuWvaew+0hcXhfFFVvvhtYc3jzDoCt3CeImupl2TKfdkWgm1xqR2KrOL6/DTSZmDssmBe5JOzRqsVlQ+85xkkkSZiDuAVv0MLmEVS90bQPkQdUXV4ZRfq2NpNj3tYlBxoeZ1BBOnmGmkHbVPWe7STa8yDA6ErpqnAKQF3httTt8ED/LBJHtW5SJBZPlM6QTeR9ExWFSql9nE2uANPnpCWOYWgOtBtHUzsj6lODDnkxF3g6G0gECD67qVbA+0pBzhbQG4MC0johrn21jOx+B+CN4ZXl5AGxNt+90NicIGE+8Itcg7a2V/BmjPrMgjkoo3C4Ql93EASTGsa2jdQxGJc1wDnExpp8+aNwVW5GXW2bkNPgsnGtGcDqLbG/NAVSxTXa6t169wisDRcXHK4NDhqTAbeM179bJexZbyiYudj3Q+JLmgMt5Zgza/Pmqj0DC1jAa8guixBs8DcdeYRK8zwWPrCp5X6RYCGyNDHP6r0Th2OFWmHj1H5TuFWcEpJJKhJJJKBJJJIEkkkgSg4KaaFQIwKxoUWBWNCqpAJ0klGSSSSQOmSXLeKvEMU3U6BIcbOePwgHzBnUiRKAjjHGw4mnTNhZ7v/yPuVivfmJggDosmk85bJxXOlxpqVhvB2Y3A2Q1dhKmHgWlWGqgzH4R56D96pOwHMrSc/VUPqCPW/3UUA6gBJv9ir8LjSW5SLGxnl/oLPxmKN+U84+KbC1AQegJkyRbv0hUara9Qu/oSWAbumbXPmiOai7jb2Hn3kddlnvxzmNIjzPbmmAQxsTb+49UCXuqMaxs53kRzLQZe74W9URvYbiIqh7yJDXZRc+YjUj1WnhsWL5hEDQEyRYXBK4xmJrspmnhmy7PUGeJgZobl5LZ4RhDRoufUcS8gBrnGQ9zpt8foVcK6nD8brDJnDHNaYAAgAXAJkyTotCrxwSA5jXEnWSAOgnUrkhXJa0xliXEDQzEkjmtHDOFQEOmACJBg9PRVBOOxOHLi17XtYCJLYcZvoNh1ugDQw7SDQrlxB90sF+xgEKWJGa0AC148w6ztKqwPC8ryRfaDpfVRRtOWiDqflP3QAoy8uJsIHbVbNHCZbxYTaQBohXcOcL0yTJkwCHNEbc0xFQc2NZ2jmFdxClkY1xbAIkzEX0P75KptaJDx3MXH+Ufoj6ldtWj7OqT/Y7KfLbR3S57JBiUwxjiLw8i/WOaM4Hxn2Fc5ifZugOJvGwd6H5IL+Ggw4yOevqI1SxHDDmDGPc2qcxY5pGV0NzDMDsRO4VHpYKdcv4K4w52ehWfnqU4N9cp/DHS1uq6hEJJJJUJJJJAkkklAkkkkAzArAoMVgWlOkkkoydIpkkHO+K/EXsGltP3o8x/KDpH9xhcLXxZqMGUZCeeoaLhG8SJrYt/IuJdPIC3yHyQlUAOjUC3U9Pus1qK6DyxoDtY+P7KJZVmDz0+xVGKr3ENmbDsnpUTYvtqQJ+ZA9IUUY2lcctETTas52JgwBEAb69Oduqu85FzbkDf99EFtUguy7QSfjZVVMSyIvbMDOgIFgf1V2Hqht49NQYsdtVGrSa8lhaYdBPVp5lBgY6uHOgARyLSSdIIIMA9VBmJkkXB3Bscu0/BdDX8NNBHsWGC2bAOc3Lu2T5tdByWFi8HSw8uLnnc5hlJMXDW6gTKYDMPixTpPe8WNmDd3SeVo9Vb4Y4Y57jXqGHOOpOgE+UToLrBo1TWcHumLFrYgNb+Gx0KPOHJM/AG/qquOo/hKDS5zZLYcYaRAP4skc0+JAq04DCwEEQSCQHNyyCN8pPxKFwPD/IIkWA+P4iUTimx5RHKfTUqsh6dATlmIEA6yNEZSblEC+06AD7qODwYMXgiYO/W+yMp0BmAkazcfue6gVShLe8evqmo4WzjyEfFHVQHOAtCBqVneYMBI3I0+OgQUEugZQCWnQkzzteytwldz7F0wQHTMgcj8visf+aBoJeCwh0ETdzdwPRFPx4c3+kQ3+nMiIcS4wSNyABZAZxHCgHS/NJmGfShxph7dZIJiLGWiD63QGPx9Soz/wADlgw6mC0vO7RYgk8wLQVg4/iVelUaQ/G4VoAg1A2vQPMPiH25BBv4jEufJawAGdNHCbW5oXh+IDKzHPFgTO9oIv0Q7PEVSoRmeC5v4mTkqAnMCARLT/aiK7SSSBOroAJNr2AuitbHcOoNE0K7qdSmRUzXc43nKfzWJEawuu4TxdldgcwgmJjod4Oi8qxdWrhw6Rd0y08nREH82mi5LhX/AMh1cHxB76ZJw5cGvYfN5RALm9em8Kpj6RlMguD8VZiaLK1IhzXzBHQwUaqh0kklAkkkkCSSSQUMUwotUlpTpJpTyoySRSSKDzevVgVBl0BAdG0rEw+IzHMRz/Y7yuh4pRLXuYIcWkiDoRM2Gyxq+C8vkEaW5idFGoek7MQbzsBqJVOIxTfaGJ8vPY3j13joiMOCxjpBnUOEcrdQgsPh7tnYh33vzUUdQoENLjPl97vr+iJpY8GJ3A00YSNI3vui+FU2EEGQLgyRdxmZ6XhCNphs54kEgZoMCLgndQPWwRB1gGYI0zdvglhcR7MHNr35SpOxctyAGRpytpm6IHFOFMEx7R5kAGMuYay2bwUGo3xI2jSfULgDZoDiIB6772hed8V4w7E1i553tzN9Y2HJH4zhjqzs1UyQBB0ykXlo0H+k2D4OGNN+5Os91dXBOBdDMxnWANTO8rY4Xhc7w4+6DuNSNQh8BgDVLWsmBEnnC6qjgQ0AAQBCJamK4a0gabCN9kEacmYuVoMwl7FRq4cgT6/LZaZBVasHronZWIgNJn9VBxDZcT0jb/qCFdzneQeqy0061SG3fld/aeZm4P7uhqXFXtbDjnkmMwgAmSTAsTdU/wABUe6Ggu2tzPXkuh4b4cADRXbLR5jOnqiON4o72hd0BIk20QvC3zTcCACDyXqHEeEU3kilTp5stzYWjygDfvsvK/D0upvNic/PoB9Uq63OH4p1Ko1zhIaPdnWREdEVxbK+i6m1wYdIDXZXSbgtOgB3CzDXc3UyJBANxI5hJuNDgQ6JdpIMayT0KmmawMDTLamQTZ09O7d9F2fD67MlQ5ZcCzK47Sb6/H5rAqYttAggDO4TmMENg2zCRaFbQx/tSxrPeqeXynNldfM9zdZym2g6qwobxM3Fh+asxgaGkZqJs4g+8QSTMGO5XmXGKYZVcNQ06tkzYOknQ6x6L3ilgcOHtrYnI17A4NpNbDYMEvqRbOS2ZFrri/FPDcKfaGhAfV8xZlzNa0uyzmBtJvlm8Gy6Yy2v/jLj7MLTZSzF4qeZ3nzZH2BIBFraj1XrAdNxcHcbrw2pwttFuS7He/mIADSGtDQx7feBvbYr0zwJxJz6Ps6hzOYARaCGm0Fu0H6rI6dJNKdAkkklAkkkkFLVJRanWlPKUppSRk6UqMppQea8YJ9rU2dmJ+esquliXRLm5oFiNdbiFv8AGODOfiX5R70H/wC3+0JxXhxova0TGkyNQLj1KjTGdjmOIOomCHNNjyR2LpsytytDeoEdpUH4VrzmcNTBixkaGVLGTlDG5nTGxIkmDmOyCl9oyyHG5IgT3J+iCDi0+YwRPXRHVcPlnKcx1JOwG/QHkqadPMbMv3gW1PUrCxA4l0w0QNzuSfzKQoQJ0RIIaBAznSdhCvpUb5qjr8h9lFANwBMgROsnS/XZAtwT6r/Z0od5znd+FhB666nTkulfRDwGg6zYDSTaOZhE4NtOk0MpsgCdoLjNy5x3VkLU+GcJbRZDb83buO5P6K2tiWsEu0t39Bulke7V7aY0/Me02ErPfhG55dmc7TM8xeYsBY/FbYEU+IXnKb2Gk/BCY/Euc4iHGD7oBM/5WsOi1cG5l2t9+LEgR/kBEgjuiGUm/iIDuYGXvoUHK4WrUzEOEZrWEQDqGnmdCuo4HwJkZi3LOjZMxMTJUbURNOHtMnKTJ5yCdLK8eJMjJcQd3ANMNH1EafNQHswzKdQtpuDbNlpAOs3k3n1Tca4gKdJ0mczXDYySOl7LPGMNYOrMAAfka1r2+Y2s4HS9/RY3GeLXIew03tg3/EZ5HYoqjjzqbqrnU68+zY2Q0HKxpZLiXA5RpPNYnCMEGUgGGJLj7pJg6TAgW2R72tp4VzGMDHYiG1WxmznNq0/hDm5iT1CGFYhokm9ob5QJ6qUNVogc5PQgD5Jewa0Sb9z/ALVdXFnTzCNs8z01Ki+g6oJJBk2Ghta/xUxWB4p8QU6TYDS4kENaAbnUCeSzfBWKbVFZ9WW+yLakzAOaWtaTvf6q3i+CD6kMAz+4DMxmPmIHZZnEcMMCyvTmPaNDGsmTNn+0fzIAEdTCuDp8Lx5mKaH081olsiWnq3eyJoPoUS4vALhBLS0xzGYc/wBV5Rw3FFjy5pcAB7wJB2sSPw9F03Aajqpc9znVIMkzJnr8lox354t/E1M9SQ4j3W2pDUjq50HUrU8LYn2NYPcSfOWuAOoLdSN9j6LA4a9jXtAOYwRBBuSJOvvR9lq8MdFWXXkzAIBsCAST8R1haZesJKujVzNa4aEA/EKxZCSSSKBJJJQoqhpTkqISlaDymTSmJREpUZUSUxcqBcfVLCHDcFpPa6yf4P27XNJOYyRO5ibBanEfcmJgzrHQ3WIzHlkltiJj4bzss0YTjlzE7fv1R9BpLQ4QAYN507a3VVZvmccsyZ5a28vJM0OidARbmOpB+qinxdRrCAwXccpJ3IE/BDVnCA0k31gSSdgAPdHVW5TIL9r9psr6NBoA0mxJ3v8ARRQ2Hw/cD4W5gckVh+Hio4OJ8pBuBmLI3y6m24UnlpEe6NjFzubev1T4KsQ/2bSLwQfykjrA5SoCeJhtFrRScJMAmMtTsH6gdICGNOuWCnTEsMvE5d9YJ0vsliqJeS10NIIlw8929dgrqLcjfK8ZhMBzYnqHT8lpkWMO4MBI8pAkagHtuJQlWsBGYSAduu5HQ/ZaOC44DAe18mRLTYE6Q0AaobGYZ0ZjYSbkAEyJvG+qooxbC5oytEg2qDb/AC6HcboN1YkeezhIIm1txO0fVWOpVGzkMXvyMAGSDrrorhXa/LmaA6QHbSOmw/2pihaNcz5Y2UqtRxDwe3o4RI3Wj/LQ8NdTIBgmHCLjQE7IGvh3NcBMO3EWEHQEa2KYAaHFyzDj+oWl39IkWd5SGvLT+E+XVZfGsHVfWbUe/wDpuGZhY4vLsogMc6TBNrlG08C9+amLQXwTSLg2XOzHNp+LfpyRmJw2ahTpMaymaRkubBlwaWg5fW8nXsriMXH4p1EMkEthjG5wb1KxBAJ6AH05KHEOM18XUoOw9GKIa5rm2IORwk+8IFrbwSjcTw2lUaG4p78QA4VMrpy5mggFx0tJt1Wtg2BzfKHRtA8sdHFRXKUKeYlxzSdRlIaN4a3poiaALH02ezflcTOUWbYw4HQLozwyD5Wjnc/FD1/Lq8D/ABEn1jRNGBwfw8G4r21VuVrMxZMElx0mOkrkPGDW1sU+pLbggNcM2RgEBsaB85nT1C7Hi/iGnRY65eScsFw33jaFymC4X7V/tC4ua8y4mbjlzAtEBagxOF4dkFr2wDMemi6rwnWayg+gykTUquBfUboGgWY0bX1KP4Z4doi9UBxJsDPxLJ06LoKWBA91oYNg0Bs+idAfC8GyuaQYInSN/pySrUACYueU+Yf4ko+W0xLnen/ELiT5oaD5jJMTblI0Qd74SxwqYSnBksGR0iDI5z0hbK5vwPh8tF52c/XnDeWy6RRDpJJSgSSSSgGCRKiCkVtSJUZSKiSiEXKDnJEqBKBqhkQsHiJuIF9HR13K2XuWZjwM19x9FmjMyWgmY/ZQz6wzSNwABGwOysxboDonl+l1lF2RwJmDoTt6qVRziX3PLSbf91WhSe19NpYACLRpI3B6hZWGrXvcSD6gop7C12YXBMnoefUICWthtrt2nUBD4jD8hmGw36kE6xrC0Mlp2P13CrfS5d+yoryHkIiTb6IkNcG7EDpJ6eiFc8zBnbtfqiKJOv7+CgjQqkAmJNibcrgBW18a6qGzbKYidJm/+09F/mnToQrxTDpkIgLF4d+YFkZSAJafek/jO5H/ABUMpZnlsXvOoyxu6Vqfw/5T05D/AGqMPQePIIAMlzpkmTfXuUA/Dq73ktAJDZAd7va6P/lWY+d08wJuRpJ3RWDwbabIbpJJ5knUkqVE+Y7QqKauAtlmWm0ETb4wEKeFgCAPLymB0kC0LSfVB7c+aBPFqQqezzDPaR3uAggOGNkS0HpAjuUnFx2gfALSZTJubD5oDGvIIA/6ef2UAVdlj7R8N7wB3JXO+JvElPDUf6QzOdaTPlBsTe/ZHeJnDK0Odp5iB8AD815lxjEuqPJfuC2ATAEmJWpFc9iMcXlxcRDjYa9I6LtvAoq1GEPn2TLMJFy4m8Hdo59ei5TCcMbUrtbHkMT8L9yvTqIp0mBlJoAtETA7Kcqo/wBlPSDzTvxeUedzbc1nV6tSoYYCB3T0OCmZe6/IC3XXc81hWlRrB4mB3/6pE+YZfeBnX5n1VdEtY3L3vsotqszgNJdIGZx3cDMDkLKo7jwtHs6hBsXzHI5RK21z3hHBllNz3WNRwcByaBAt1MldACtYzUkkpSRDpJJKKDakUgktqiVEqRUCURByrcVNxVNRygg8oHGtlva4KIqPQVepMqUZuPbLWkGZI6TssrEsc52XLMSPhr6aLQrglpG8zry0hXjDZ2h8gPE+sbFRWezBZYOa+4+3VH4WrYtdad09YNjQ877eqFBlQGsfYtn/AL0UP4oB3y7qgvyjN6dk9Cjmd5pG/fsqNFrgSBeDp+inQIBLSe0/RDVGhnuTHInSNCP0RNCtmMkAk/IjWO/2VFrmiSNVJqrNbQb/ALsVa2nJt++iIjUeBe/72CofxAAiRr123I7K3EMAu42tfZp6jZUGmJLQIB80gkyTy5dggsdxwm1OmXdTYd1QcRVq+XytbOjTJdO5P5VYzh4m7zfLYE6tJNo5kyYjQDRGUGU2QIy7S6ATyuTJ1QU0eGk+8822F4780FxHBNaWvpNkzL2uIbnAGrTs4fRazuIMgwQY5dOcLE4vxUUYe67ny1gykjNBLQ4tFpiB1IGqA/8AnrjSLqbQSJEE6kbfaVyniPxd7Jpze+RZoN++fQDW+3yWL4ixtSmMjHGnmzPdlAGUuaM2VoufMSuC47xKo92Z5drbPPmgQBPbbSZVwd1wzjb8RQc55GZz7mInYXOm3wWNjeGzIJ1AJEgmdwedt1zvB+Nupy3Y630P5h+W266vhlerihFJzaYmCS0SZ1MgTMK7irfD3CXZ3EgAsgMM2aObubui6elgW/iLnHfYH0QTa1PDtFMGY15mfxOKtpcTadZFv3CzVaWQDQadb/FLNbU/FVMrgiduaExPFWNIADnOOzRP/FnFFOrDSOi0uB8GfVc2YDGkSY+Q5kqvhPA31HDOC1gvexPRo+67TC0w1oa0QBoArIzaNYR9laCh2uVjStovBThQaVIFREkgmBThQBgpyoNKeVpoziqypkqtxRFbyqHlWPVD1BRUKEqBF1AqHtUVn4ilPdV065bI1B1/6iqjELUYooerXzHl9B6p/ZlvX99En005qGBO1hH3Qq2pRcGgkSNx21HUq1jAWiNLEdFEYoaaC3OZ3VjMhPkkDUg8zqR06IidOnPpCk1sEg2Iv+oV/wDCFpBG+t9eSJq0WgTUYZiZa649NFQMyHXuCP3ZF0H3vZwt0PVV0GUtYffcZZRIrsaA0h1Qzq8xA7N3RFeMALTYHWR06hZTMPlbbQ3bzB1Bnay3KTmOc4EADYjVp27hC47ChpDLkE5mkRY67wYCDNZxB7AQQJIOUm8uGkwuA8TcdrNfBJD7ucZmRAswbAdF6VjqT8n9MtAFjLfMS7QgyRHReV+KhV9pJfLodTBs2JuZjUW5qkavCcbUygGBMOOZ5BcT+EdJPu7rdq8fp0aLS6oKgGWCGyM3IE+8ZnTRcjwPGnDU3Oc6Rna4kCSIaLDMJ3EnoheO8R9vSa7MWtaXMYAL5yJcSNBEqY0B4jxl2MxMMJaL3ETl/EDGg0V3HOG+1ZT9g4HIMpYYmCZnq6duqA8N4ENe/I45oGbMBoTETqVt47CF4mmQ3fce6IkEXlb8QBjODYdlFo8rqlyS12WZNvdFo0TYfGuZT9lTORvIXLo/M7UqVfw9SHmdWLewc4G3I6KzC4VgeMjzUP4fLEnlc2UVbg2lwGZsxf8A5zWrhTJA0NrdOSkKVQOAygHS236rQw3CDmBLo6AC477KC2lRlgYRJcSbakcugtqtzhfCGshzgC4aW0/UqGBwoYIaPjcnuTdalFqYlG0XIykUJSaiqYVZEtKtaVSxXNRVrSpgqtqmFETBTpgkSo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5606" name="Picture 6" descr="http://luxplanet.ua/static/img/1/5/158_carat_diamond_650x443.jpg"/>
          <p:cNvPicPr>
            <a:picLocks noChangeAspect="1" noChangeArrowheads="1"/>
          </p:cNvPicPr>
          <p:nvPr/>
        </p:nvPicPr>
        <p:blipFill>
          <a:blip r:embed="rId3" cstate="print"/>
          <a:srcRect/>
          <a:stretch>
            <a:fillRect/>
          </a:stretch>
        </p:blipFill>
        <p:spPr bwMode="auto">
          <a:xfrm>
            <a:off x="-357222" y="0"/>
            <a:ext cx="10062528"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6630" name="Picture 6" descr="http://2.bp.blogspot.com/-kZOgqZQUCk4/TgjkLWC3TqI/AAAAAAAAECs/jDUKgSHNZLU/s1600/the-world-first-diamond-ring1.jpg"/>
          <p:cNvPicPr>
            <a:picLocks noChangeAspect="1" noChangeArrowheads="1"/>
          </p:cNvPicPr>
          <p:nvPr/>
        </p:nvPicPr>
        <p:blipFill>
          <a:blip r:embed="rId3" cstate="print"/>
          <a:srcRect/>
          <a:stretch>
            <a:fillRect/>
          </a:stretch>
        </p:blipFill>
        <p:spPr bwMode="auto">
          <a:xfrm>
            <a:off x="-571536" y="0"/>
            <a:ext cx="10550766"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dirty="0" smtClean="0">
                <a:latin typeface="Times New Roman" pitchFamily="18" charset="0"/>
                <a:cs typeface="Times New Roman" pitchFamily="18" charset="0"/>
              </a:rPr>
              <a:t>Четыре критерии оценки</a:t>
            </a:r>
            <a:endParaRPr lang="ru-RU" dirty="0">
              <a:latin typeface="Times New Roman" pitchFamily="18" charset="0"/>
              <a:cs typeface="Times New Roman" pitchFamily="18" charset="0"/>
            </a:endParaRPr>
          </a:p>
        </p:txBody>
      </p:sp>
      <p:sp>
        <p:nvSpPr>
          <p:cNvPr id="4" name="Содержимое 3"/>
          <p:cNvSpPr>
            <a:spLocks noGrp="1"/>
          </p:cNvSpPr>
          <p:nvPr>
            <p:ph sz="half" idx="1"/>
          </p:nvPr>
        </p:nvSpPr>
        <p:spPr>
          <a:ln>
            <a:solidFill>
              <a:schemeClr val="accent1"/>
            </a:solidFill>
          </a:ln>
        </p:spPr>
        <p:txBody>
          <a:bodyPr>
            <a:normAutofit/>
          </a:bodyPr>
          <a:lstStyle/>
          <a:p>
            <a:pPr>
              <a:buNone/>
            </a:pPr>
            <a:r>
              <a:rPr lang="ru-RU" sz="3600" b="1" dirty="0" smtClean="0">
                <a:latin typeface="Times New Roman" pitchFamily="18" charset="0"/>
                <a:cs typeface="Times New Roman" pitchFamily="18" charset="0"/>
              </a:rPr>
              <a:t>1. Вес</a:t>
            </a:r>
            <a:endParaRPr lang="ru-RU" sz="3600" b="1" dirty="0">
              <a:latin typeface="Times New Roman" pitchFamily="18" charset="0"/>
              <a:cs typeface="Times New Roman" pitchFamily="18" charset="0"/>
            </a:endParaRPr>
          </a:p>
        </p:txBody>
      </p:sp>
      <p:pic>
        <p:nvPicPr>
          <p:cNvPr id="70658" name="Picture 2" descr="http://img-fotki.yandex.ru/get/5311/30348152.188/0_7e7f6_ca745e48_orig"/>
          <p:cNvPicPr>
            <a:picLocks noChangeAspect="1" noChangeArrowheads="1"/>
          </p:cNvPicPr>
          <p:nvPr/>
        </p:nvPicPr>
        <p:blipFill>
          <a:blip r:embed="rId4" cstate="print"/>
          <a:srcRect/>
          <a:stretch>
            <a:fillRect/>
          </a:stretch>
        </p:blipFill>
        <p:spPr bwMode="auto">
          <a:xfrm>
            <a:off x="2786050" y="1928802"/>
            <a:ext cx="5738786" cy="382777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ВЕС???</a:t>
            </a:r>
            <a:endParaRPr lang="ru-RU" b="1" dirty="0">
              <a:latin typeface="Times New Roman" pitchFamily="18" charset="0"/>
              <a:cs typeface="Times New Roman" pitchFamily="18" charset="0"/>
            </a:endParaRPr>
          </a:p>
        </p:txBody>
      </p:sp>
      <p:pic>
        <p:nvPicPr>
          <p:cNvPr id="94210" name="Picture 2" descr="http://www.fittrends.ru/pics/_580_1000_90_15669929111341958844.jpg"/>
          <p:cNvPicPr>
            <a:picLocks noChangeAspect="1" noChangeArrowheads="1"/>
          </p:cNvPicPr>
          <p:nvPr/>
        </p:nvPicPr>
        <p:blipFill>
          <a:blip r:embed="rId4" cstate="print"/>
          <a:srcRect/>
          <a:stretch>
            <a:fillRect/>
          </a:stretch>
        </p:blipFill>
        <p:spPr bwMode="auto">
          <a:xfrm>
            <a:off x="1714480" y="2000240"/>
            <a:ext cx="5883128" cy="4000528"/>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normAutofit/>
          </a:bodyPr>
          <a:lstStyle/>
          <a:p>
            <a:r>
              <a:rPr lang="ru-RU" sz="3600" b="1" dirty="0" smtClean="0">
                <a:latin typeface="Times New Roman" pitchFamily="18" charset="0"/>
                <a:cs typeface="Times New Roman" pitchFamily="18" charset="0"/>
              </a:rPr>
              <a:t>Женщина сама выбирает себе роль</a:t>
            </a:r>
            <a:endParaRPr lang="ru-RU" sz="3600" b="1" dirty="0">
              <a:latin typeface="Times New Roman" pitchFamily="18" charset="0"/>
              <a:cs typeface="Times New Roman" pitchFamily="18" charset="0"/>
            </a:endParaRPr>
          </a:p>
        </p:txBody>
      </p:sp>
      <p:pic>
        <p:nvPicPr>
          <p:cNvPr id="2052" name="Picture 4" descr="http://mygazeta.com/i/2010/06/Beautiful-Women_14.jpg"/>
          <p:cNvPicPr>
            <a:picLocks noChangeAspect="1" noChangeArrowheads="1"/>
          </p:cNvPicPr>
          <p:nvPr/>
        </p:nvPicPr>
        <p:blipFill>
          <a:blip r:embed="rId4" cstate="print"/>
          <a:srcRect/>
          <a:stretch>
            <a:fillRect/>
          </a:stretch>
        </p:blipFill>
        <p:spPr bwMode="auto">
          <a:xfrm>
            <a:off x="3428992" y="2714620"/>
            <a:ext cx="2505075" cy="3743325"/>
          </a:xfrm>
          <a:prstGeom prst="rect">
            <a:avLst/>
          </a:prstGeom>
          <a:noFill/>
          <a:ln>
            <a:solidFill>
              <a:schemeClr val="accent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96258" name="Picture 2" descr="http://rusachka.ru/wp-content/uploads/2013/12/tablica-dlja-zhenschi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3" name="Содержимое 2"/>
          <p:cNvSpPr>
            <a:spLocks noGrp="1"/>
          </p:cNvSpPr>
          <p:nvPr>
            <p:ph sz="half" idx="1"/>
          </p:nvPr>
        </p:nvSpPr>
        <p:spPr>
          <a:xfrm>
            <a:off x="5786446" y="571480"/>
            <a:ext cx="2681310" cy="5715040"/>
          </a:xfrm>
          <a:ln>
            <a:solidFill>
              <a:schemeClr val="accent1"/>
            </a:solidFill>
          </a:ln>
        </p:spPr>
        <p:txBody>
          <a:bodyPr>
            <a:normAutofit/>
          </a:bodyPr>
          <a:lstStyle/>
          <a:p>
            <a:r>
              <a:rPr lang="ru-RU" sz="3600" dirty="0" smtClean="0">
                <a:latin typeface="Times New Roman" pitchFamily="18" charset="0"/>
                <a:cs typeface="Times New Roman" pitchFamily="18" charset="0"/>
              </a:rPr>
              <a:t>Дан.5:27 </a:t>
            </a:r>
          </a:p>
          <a:p>
            <a:pPr>
              <a:buNone/>
            </a:pP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Текел</a:t>
            </a:r>
            <a:r>
              <a:rPr lang="ru-RU" sz="3600" dirty="0" smtClean="0">
                <a:latin typeface="Times New Roman" pitchFamily="18" charset="0"/>
                <a:cs typeface="Times New Roman" pitchFamily="18" charset="0"/>
              </a:rPr>
              <a:t> - ты взвешен на весах и найден очень легким...</a:t>
            </a:r>
            <a:endParaRPr lang="ru-RU" sz="3600" dirty="0">
              <a:latin typeface="Times New Roman" pitchFamily="18" charset="0"/>
              <a:cs typeface="Times New Roman" pitchFamily="18" charset="0"/>
            </a:endParaRPr>
          </a:p>
        </p:txBody>
      </p:sp>
      <p:pic>
        <p:nvPicPr>
          <p:cNvPr id="79874" name="Picture 2" descr="http://img.encyc.yandex.net/illustrations/encsym/pictures/symv-007.jpg"/>
          <p:cNvPicPr>
            <a:picLocks noChangeAspect="1" noChangeArrowheads="1"/>
          </p:cNvPicPr>
          <p:nvPr/>
        </p:nvPicPr>
        <p:blipFill>
          <a:blip r:embed="rId4" cstate="print"/>
          <a:srcRect/>
          <a:stretch>
            <a:fillRect/>
          </a:stretch>
        </p:blipFill>
        <p:spPr bwMode="auto">
          <a:xfrm>
            <a:off x="357158" y="1912786"/>
            <a:ext cx="5143536" cy="401175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dirty="0" smtClean="0">
                <a:latin typeface="Times New Roman" pitchFamily="18" charset="0"/>
                <a:cs typeface="Times New Roman" pitchFamily="18" charset="0"/>
              </a:rPr>
              <a:t>Четыре </a:t>
            </a:r>
            <a:r>
              <a:rPr lang="ru-RU" dirty="0" smtClean="0">
                <a:latin typeface="Times New Roman" pitchFamily="18" charset="0"/>
                <a:cs typeface="Times New Roman" pitchFamily="18" charset="0"/>
              </a:rPr>
              <a:t>критерия </a:t>
            </a:r>
            <a:r>
              <a:rPr lang="ru-RU" dirty="0" smtClean="0">
                <a:latin typeface="Times New Roman" pitchFamily="18" charset="0"/>
                <a:cs typeface="Times New Roman" pitchFamily="18" charset="0"/>
              </a:rPr>
              <a:t>оценки</a:t>
            </a:r>
            <a:endParaRPr lang="ru-RU" dirty="0">
              <a:latin typeface="Times New Roman" pitchFamily="18" charset="0"/>
              <a:cs typeface="Times New Roman" pitchFamily="18" charset="0"/>
            </a:endParaRPr>
          </a:p>
        </p:txBody>
      </p:sp>
      <p:sp>
        <p:nvSpPr>
          <p:cNvPr id="3" name="Содержимое 2"/>
          <p:cNvSpPr>
            <a:spLocks noGrp="1"/>
          </p:cNvSpPr>
          <p:nvPr>
            <p:ph sz="half" idx="1"/>
          </p:nvPr>
        </p:nvSpPr>
        <p:spPr>
          <a:ln>
            <a:solidFill>
              <a:schemeClr val="accent1"/>
            </a:solidFill>
          </a:ln>
        </p:spPr>
        <p:txBody>
          <a:bodyPr>
            <a:normAutofit lnSpcReduction="10000"/>
          </a:bodyPr>
          <a:lstStyle/>
          <a:p>
            <a:r>
              <a:rPr lang="ru-RU" sz="4000" b="1" dirty="0" smtClean="0">
                <a:latin typeface="Times New Roman" pitchFamily="18" charset="0"/>
                <a:cs typeface="Times New Roman" pitchFamily="18" charset="0"/>
              </a:rPr>
              <a:t>1. Вес</a:t>
            </a:r>
            <a:endParaRPr lang="ru-RU" sz="4000" b="1" dirty="0">
              <a:latin typeface="Times New Roman" pitchFamily="18" charset="0"/>
              <a:cs typeface="Times New Roman" pitchFamily="18" charset="0"/>
            </a:endParaRPr>
          </a:p>
        </p:txBody>
      </p:sp>
      <p:sp>
        <p:nvSpPr>
          <p:cNvPr id="4" name="Содержимое 3"/>
          <p:cNvSpPr>
            <a:spLocks noGrp="1"/>
          </p:cNvSpPr>
          <p:nvPr>
            <p:ph sz="half" idx="2"/>
          </p:nvPr>
        </p:nvSpPr>
        <p:spPr>
          <a:ln>
            <a:solidFill>
              <a:schemeClr val="accent1"/>
            </a:solidFill>
          </a:ln>
        </p:spPr>
        <p:txBody>
          <a:bodyPr>
            <a:normAutofit lnSpcReduction="10000"/>
          </a:bodyPr>
          <a:lstStyle/>
          <a:p>
            <a:r>
              <a:rPr lang="ru-RU" b="1" dirty="0" smtClean="0">
                <a:latin typeface="Times New Roman" pitchFamily="18" charset="0"/>
                <a:cs typeface="Times New Roman" pitchFamily="18" charset="0"/>
              </a:rPr>
              <a:t>Безрассудство</a:t>
            </a:r>
          </a:p>
          <a:p>
            <a:r>
              <a:rPr lang="ru-RU" b="1" dirty="0" smtClean="0">
                <a:latin typeface="Times New Roman" pitchFamily="18" charset="0"/>
                <a:cs typeface="Times New Roman" pitchFamily="18" charset="0"/>
              </a:rPr>
              <a:t>Слабохарактерность</a:t>
            </a:r>
          </a:p>
          <a:p>
            <a:r>
              <a:rPr lang="ru-RU" b="1" dirty="0" smtClean="0">
                <a:latin typeface="Times New Roman" pitchFamily="18" charset="0"/>
                <a:cs typeface="Times New Roman" pitchFamily="18" charset="0"/>
              </a:rPr>
              <a:t>Гордость и надменность</a:t>
            </a:r>
          </a:p>
          <a:p>
            <a:r>
              <a:rPr lang="ru-RU" b="1" dirty="0" smtClean="0">
                <a:latin typeface="Times New Roman" pitchFamily="18" charset="0"/>
                <a:cs typeface="Times New Roman" pitchFamily="18" charset="0"/>
              </a:rPr>
              <a:t>Восстание против Бога</a:t>
            </a:r>
          </a:p>
          <a:p>
            <a:r>
              <a:rPr lang="ru-RU" b="1" dirty="0" smtClean="0">
                <a:latin typeface="Times New Roman" pitchFamily="18" charset="0"/>
                <a:cs typeface="Times New Roman" pitchFamily="18" charset="0"/>
              </a:rPr>
              <a:t>Любовь к удовольствиям</a:t>
            </a:r>
          </a:p>
          <a:p>
            <a:r>
              <a:rPr lang="ru-RU" b="1" dirty="0" err="1" smtClean="0">
                <a:latin typeface="Times New Roman" pitchFamily="18" charset="0"/>
                <a:cs typeface="Times New Roman" pitchFamily="18" charset="0"/>
              </a:rPr>
              <a:t>Самопрославление</a:t>
            </a:r>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Безразличие</a:t>
            </a:r>
          </a:p>
        </p:txBody>
      </p:sp>
      <p:pic>
        <p:nvPicPr>
          <p:cNvPr id="5" name="Picture 2" descr="http://img.encyc.yandex.net/illustrations/encsym/pictures/symv-007.jpg"/>
          <p:cNvPicPr>
            <a:picLocks noChangeAspect="1" noChangeArrowheads="1"/>
          </p:cNvPicPr>
          <p:nvPr/>
        </p:nvPicPr>
        <p:blipFill>
          <a:blip r:embed="rId4" cstate="print"/>
          <a:srcRect/>
          <a:stretch>
            <a:fillRect/>
          </a:stretch>
        </p:blipFill>
        <p:spPr bwMode="auto">
          <a:xfrm>
            <a:off x="785786" y="3000372"/>
            <a:ext cx="3474349" cy="270985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7" name="Заголовок 6"/>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Добродетели жены</a:t>
            </a:r>
            <a:endParaRPr lang="ru-RU" b="1" dirty="0">
              <a:latin typeface="Times New Roman" pitchFamily="18" charset="0"/>
              <a:cs typeface="Times New Roman" pitchFamily="18" charset="0"/>
            </a:endParaRPr>
          </a:p>
        </p:txBody>
      </p:sp>
      <p:sp>
        <p:nvSpPr>
          <p:cNvPr id="8" name="Содержимое 7"/>
          <p:cNvSpPr>
            <a:spLocks noGrp="1"/>
          </p:cNvSpPr>
          <p:nvPr>
            <p:ph sz="half" idx="1"/>
          </p:nvPr>
        </p:nvSpPr>
        <p:spPr>
          <a:xfrm>
            <a:off x="500034" y="1714488"/>
            <a:ext cx="4038600" cy="4525963"/>
          </a:xfrm>
          <a:ln>
            <a:solidFill>
              <a:schemeClr val="accent1"/>
            </a:solidFill>
          </a:ln>
        </p:spPr>
        <p:txBody>
          <a:bodyPr>
            <a:normAutofit fontScale="92500" lnSpcReduction="20000"/>
          </a:bodyPr>
          <a:lstStyle/>
          <a:p>
            <a:pPr>
              <a:buNone/>
            </a:pPr>
            <a:r>
              <a:rPr lang="ru-RU" sz="4300" b="1" dirty="0" smtClean="0">
                <a:latin typeface="Times New Roman" pitchFamily="18" charset="0"/>
                <a:cs typeface="Times New Roman" pitchFamily="18" charset="0"/>
              </a:rPr>
              <a:t>1</a:t>
            </a:r>
            <a:r>
              <a:rPr lang="ru-RU" sz="7800" b="1" dirty="0" smtClean="0">
                <a:latin typeface="Times New Roman" pitchFamily="18" charset="0"/>
                <a:cs typeface="Times New Roman" pitchFamily="18" charset="0"/>
              </a:rPr>
              <a:t>. </a:t>
            </a:r>
            <a:r>
              <a:rPr lang="ru-RU" sz="5200" b="1" dirty="0" smtClean="0">
                <a:latin typeface="Times New Roman" pitchFamily="18" charset="0"/>
                <a:cs typeface="Times New Roman" pitchFamily="18" charset="0"/>
              </a:rPr>
              <a:t>Вес</a:t>
            </a:r>
            <a:endParaRPr lang="ru-RU" b="1" dirty="0">
              <a:latin typeface="Times New Roman" pitchFamily="18" charset="0"/>
              <a:cs typeface="Times New Roman" pitchFamily="18" charset="0"/>
            </a:endParaRPr>
          </a:p>
        </p:txBody>
      </p:sp>
      <p:sp>
        <p:nvSpPr>
          <p:cNvPr id="9" name="Содержимое 8"/>
          <p:cNvSpPr>
            <a:spLocks noGrp="1"/>
          </p:cNvSpPr>
          <p:nvPr>
            <p:ph sz="half" idx="2"/>
          </p:nvPr>
        </p:nvSpPr>
        <p:spPr>
          <a:ln>
            <a:solidFill>
              <a:schemeClr val="accent1"/>
            </a:solidFill>
          </a:ln>
        </p:spPr>
        <p:txBody>
          <a:bodyPr>
            <a:normAutofit fontScale="92500" lnSpcReduction="20000"/>
          </a:bodyPr>
          <a:lstStyle/>
          <a:p>
            <a:r>
              <a:rPr lang="de-DE" i="1" dirty="0" err="1" smtClean="0">
                <a:latin typeface="Times New Roman" pitchFamily="18" charset="0"/>
                <a:cs typeface="Times New Roman" pitchFamily="18" charset="0"/>
              </a:rPr>
              <a:t>modesta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скромная</a:t>
            </a:r>
          </a:p>
          <a:p>
            <a:r>
              <a:rPr lang="de-DE" i="1" dirty="0" err="1" smtClean="0">
                <a:latin typeface="Times New Roman" pitchFamily="18" charset="0"/>
                <a:cs typeface="Times New Roman" pitchFamily="18" charset="0"/>
              </a:rPr>
              <a:t>proba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честная</a:t>
            </a:r>
          </a:p>
          <a:p>
            <a:r>
              <a:rPr lang="de-DE" i="1" dirty="0" err="1" smtClean="0">
                <a:latin typeface="Times New Roman" pitchFamily="18" charset="0"/>
                <a:cs typeface="Times New Roman" pitchFamily="18" charset="0"/>
              </a:rPr>
              <a:t>frugalis</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бережливая</a:t>
            </a:r>
          </a:p>
          <a:p>
            <a:r>
              <a:rPr lang="de-DE" i="1" dirty="0" err="1" smtClean="0">
                <a:latin typeface="Times New Roman" pitchFamily="18" charset="0"/>
                <a:cs typeface="Times New Roman" pitchFamily="18" charset="0"/>
              </a:rPr>
              <a:t>obsequentissima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уступчивая</a:t>
            </a:r>
          </a:p>
          <a:p>
            <a:r>
              <a:rPr lang="de-DE" i="1" dirty="0" err="1" smtClean="0">
                <a:latin typeface="Times New Roman" pitchFamily="18" charset="0"/>
                <a:cs typeface="Times New Roman" pitchFamily="18" charset="0"/>
              </a:rPr>
              <a:t>pia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добродетельная</a:t>
            </a:r>
          </a:p>
          <a:p>
            <a:r>
              <a:rPr lang="de-DE" i="1" dirty="0" err="1" smtClean="0">
                <a:latin typeface="Times New Roman" pitchFamily="18" charset="0"/>
                <a:cs typeface="Times New Roman" pitchFamily="18" charset="0"/>
              </a:rPr>
              <a:t>fidelissima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абсолютно верная</a:t>
            </a:r>
          </a:p>
          <a:p>
            <a:r>
              <a:rPr lang="de-DE" i="1" dirty="0" err="1" smtClean="0">
                <a:latin typeface="Times New Roman" pitchFamily="18" charset="0"/>
                <a:cs typeface="Times New Roman" pitchFamily="18" charset="0"/>
              </a:rPr>
              <a:t>casta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целомудренная</a:t>
            </a:r>
          </a:p>
          <a:p>
            <a:r>
              <a:rPr lang="de-DE" i="1" dirty="0" err="1" smtClean="0">
                <a:latin typeface="Times New Roman" pitchFamily="18" charset="0"/>
                <a:cs typeface="Times New Roman" pitchFamily="18" charset="0"/>
              </a:rPr>
              <a:t>pudens</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стыдливая</a:t>
            </a:r>
          </a:p>
          <a:p>
            <a:r>
              <a:rPr lang="de-DE" i="1" dirty="0" err="1" smtClean="0">
                <a:latin typeface="Times New Roman" pitchFamily="18" charset="0"/>
                <a:cs typeface="Times New Roman" pitchFamily="18" charset="0"/>
              </a:rPr>
              <a:t>officiosa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услужливая</a:t>
            </a:r>
          </a:p>
          <a:p>
            <a:endParaRPr lang="ru-RU" dirty="0">
              <a:latin typeface="Times New Roman" pitchFamily="18" charset="0"/>
              <a:cs typeface="Times New Roman" pitchFamily="18" charset="0"/>
            </a:endParaRPr>
          </a:p>
        </p:txBody>
      </p:sp>
      <p:pic>
        <p:nvPicPr>
          <p:cNvPr id="10" name="Picture 1" descr="http://upload.wikimedia.org/wikipedia/commons/thumb/9/99/Funeral_stele_Atistia_Terme.jpg/300px-Funeral_stele_Atistia_Terme.jpg"/>
          <p:cNvPicPr>
            <a:picLocks noChangeAspect="1" noChangeArrowheads="1"/>
          </p:cNvPicPr>
          <p:nvPr/>
        </p:nvPicPr>
        <p:blipFill>
          <a:blip r:embed="rId4" cstate="print"/>
          <a:srcRect/>
          <a:stretch>
            <a:fillRect/>
          </a:stretch>
        </p:blipFill>
        <p:spPr bwMode="auto">
          <a:xfrm>
            <a:off x="285720" y="3429000"/>
            <a:ext cx="3818237" cy="221457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hq-wallpapers.ru/wallpapers/12/hq-wallpapers_ru_macro_57433_1280x1024.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7" name="Заголовок 6"/>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Идеальная жена</a:t>
            </a:r>
            <a:endParaRPr lang="ru-RU" b="1" dirty="0">
              <a:latin typeface="Times New Roman" pitchFamily="18" charset="0"/>
              <a:cs typeface="Times New Roman" pitchFamily="18" charset="0"/>
            </a:endParaRPr>
          </a:p>
        </p:txBody>
      </p:sp>
      <p:sp>
        <p:nvSpPr>
          <p:cNvPr id="8" name="Содержимое 7"/>
          <p:cNvSpPr>
            <a:spLocks noGrp="1"/>
          </p:cNvSpPr>
          <p:nvPr>
            <p:ph sz="half" idx="1"/>
          </p:nvPr>
        </p:nvSpPr>
        <p:spPr>
          <a:ln>
            <a:solidFill>
              <a:schemeClr val="accent1"/>
            </a:solidFill>
          </a:ln>
        </p:spPr>
        <p:txBody>
          <a:bodyPr>
            <a:normAutofit fontScale="92500" lnSpcReduction="10000"/>
          </a:bodyPr>
          <a:lstStyle/>
          <a:p>
            <a:endParaRPr lang="ru-RU" b="1" dirty="0" smtClean="0">
              <a:latin typeface="Times New Roman" pitchFamily="18" charset="0"/>
              <a:cs typeface="Times New Roman" pitchFamily="18" charset="0"/>
            </a:endParaRPr>
          </a:p>
          <a:p>
            <a:r>
              <a:rPr lang="ru-RU" sz="3900" b="1" dirty="0" smtClean="0">
                <a:latin typeface="Times New Roman" pitchFamily="18" charset="0"/>
                <a:cs typeface="Times New Roman" pitchFamily="18" charset="0"/>
              </a:rPr>
              <a:t>1. Вес</a:t>
            </a:r>
            <a:endParaRPr lang="ru-RU" sz="3900" b="1" dirty="0">
              <a:latin typeface="Times New Roman" pitchFamily="18" charset="0"/>
              <a:cs typeface="Times New Roman" pitchFamily="18" charset="0"/>
            </a:endParaRPr>
          </a:p>
        </p:txBody>
      </p:sp>
      <p:sp>
        <p:nvSpPr>
          <p:cNvPr id="9" name="Содержимое 8"/>
          <p:cNvSpPr>
            <a:spLocks noGrp="1"/>
          </p:cNvSpPr>
          <p:nvPr>
            <p:ph sz="half" idx="2"/>
          </p:nvPr>
        </p:nvSpPr>
        <p:spPr>
          <a:ln>
            <a:solidFill>
              <a:schemeClr val="accent1"/>
            </a:solidFill>
          </a:ln>
        </p:spPr>
        <p:txBody>
          <a:bodyPr>
            <a:normAutofit fontScale="92500" lnSpcReduction="10000"/>
          </a:bodyPr>
          <a:lstStyle/>
          <a:p>
            <a:r>
              <a:rPr lang="de-DE" i="1" dirty="0" err="1" smtClean="0">
                <a:latin typeface="Times New Roman" pitchFamily="18" charset="0"/>
                <a:cs typeface="Times New Roman" pitchFamily="18" charset="0"/>
              </a:rPr>
              <a:t>univira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жена одного мужа</a:t>
            </a:r>
          </a:p>
          <a:p>
            <a:r>
              <a:rPr lang="de-DE" i="1" dirty="0" err="1" smtClean="0">
                <a:latin typeface="Times New Roman" pitchFamily="18" charset="0"/>
                <a:cs typeface="Times New Roman" pitchFamily="18" charset="0"/>
              </a:rPr>
              <a:t>domiseda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 домоседка</a:t>
            </a:r>
          </a:p>
          <a:p>
            <a:r>
              <a:rPr lang="de-DE" i="1" dirty="0" err="1" smtClean="0">
                <a:latin typeface="Times New Roman" pitchFamily="18" charset="0"/>
                <a:cs typeface="Times New Roman" pitchFamily="18" charset="0"/>
              </a:rPr>
              <a:t>pulcherrima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прекраснейшая</a:t>
            </a:r>
          </a:p>
          <a:p>
            <a:r>
              <a:rPr lang="de-DE" i="1" dirty="0" err="1" smtClean="0">
                <a:latin typeface="Times New Roman" pitchFamily="18" charset="0"/>
                <a:cs typeface="Times New Roman" pitchFamily="18" charset="0"/>
              </a:rPr>
              <a:t>prudentissima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самая благоразумная</a:t>
            </a:r>
          </a:p>
          <a:p>
            <a:r>
              <a:rPr lang="de-DE" i="1" dirty="0" err="1" smtClean="0">
                <a:latin typeface="Times New Roman" pitchFamily="18" charset="0"/>
                <a:cs typeface="Times New Roman" pitchFamily="18" charset="0"/>
              </a:rPr>
              <a:t>rarissima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необыкновенная</a:t>
            </a:r>
          </a:p>
          <a:p>
            <a:r>
              <a:rPr lang="de-DE" i="1" dirty="0" err="1" smtClean="0">
                <a:latin typeface="Times New Roman" pitchFamily="18" charset="0"/>
                <a:cs typeface="Times New Roman" pitchFamily="18" charset="0"/>
              </a:rPr>
              <a:t>incomparabilis</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несравненная</a:t>
            </a:r>
          </a:p>
          <a:p>
            <a:endParaRPr lang="ru-RU" dirty="0">
              <a:latin typeface="Times New Roman" pitchFamily="18" charset="0"/>
              <a:cs typeface="Times New Roman" pitchFamily="18" charset="0"/>
            </a:endParaRPr>
          </a:p>
        </p:txBody>
      </p:sp>
      <p:pic>
        <p:nvPicPr>
          <p:cNvPr id="10" name="Picture 1" descr="http://upload.wikimedia.org/wikipedia/commons/thumb/9/99/Funeral_stele_Atistia_Terme.jpg/300px-Funeral_stele_Atistia_Terme.jpg"/>
          <p:cNvPicPr>
            <a:picLocks noChangeAspect="1" noChangeArrowheads="1"/>
          </p:cNvPicPr>
          <p:nvPr/>
        </p:nvPicPr>
        <p:blipFill>
          <a:blip r:embed="rId3" cstate="print"/>
          <a:srcRect/>
          <a:stretch>
            <a:fillRect/>
          </a:stretch>
        </p:blipFill>
        <p:spPr bwMode="auto">
          <a:xfrm>
            <a:off x="357158" y="3714752"/>
            <a:ext cx="3818237" cy="221457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hq-wallpapers.ru/wallpapers/12/hq-wallpapers_ru_macro_57433_1280x1024.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7" name="Заголовок 6"/>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Гармоничный брак</a:t>
            </a:r>
            <a:endParaRPr lang="ru-RU" b="1" dirty="0">
              <a:latin typeface="Times New Roman" pitchFamily="18" charset="0"/>
              <a:cs typeface="Times New Roman" pitchFamily="18" charset="0"/>
            </a:endParaRPr>
          </a:p>
        </p:txBody>
      </p:sp>
      <p:sp>
        <p:nvSpPr>
          <p:cNvPr id="8" name="Содержимое 7"/>
          <p:cNvSpPr>
            <a:spLocks noGrp="1"/>
          </p:cNvSpPr>
          <p:nvPr>
            <p:ph sz="half" idx="1"/>
          </p:nvPr>
        </p:nvSpPr>
        <p:spPr>
          <a:ln>
            <a:solidFill>
              <a:schemeClr val="accent1"/>
            </a:solidFill>
          </a:ln>
        </p:spPr>
        <p:txBody>
          <a:bodyPr>
            <a:normAutofit lnSpcReduction="10000"/>
          </a:bodyPr>
          <a:lstStyle/>
          <a:p>
            <a:r>
              <a:rPr lang="ru-RU" sz="4000" b="1" dirty="0" smtClean="0">
                <a:latin typeface="Times New Roman" pitchFamily="18" charset="0"/>
                <a:cs typeface="Times New Roman" pitchFamily="18" charset="0"/>
              </a:rPr>
              <a:t>1. Вес</a:t>
            </a:r>
            <a:endParaRPr lang="ru-RU" sz="4000" b="1" dirty="0">
              <a:latin typeface="Times New Roman" pitchFamily="18" charset="0"/>
              <a:cs typeface="Times New Roman" pitchFamily="18" charset="0"/>
            </a:endParaRPr>
          </a:p>
        </p:txBody>
      </p:sp>
      <p:sp>
        <p:nvSpPr>
          <p:cNvPr id="9" name="Содержимое 8"/>
          <p:cNvSpPr>
            <a:spLocks noGrp="1"/>
          </p:cNvSpPr>
          <p:nvPr>
            <p:ph sz="half" idx="2"/>
          </p:nvPr>
        </p:nvSpPr>
        <p:spPr>
          <a:ln>
            <a:solidFill>
              <a:schemeClr val="accent1"/>
            </a:solidFill>
          </a:ln>
        </p:spPr>
        <p:txBody>
          <a:bodyPr>
            <a:normAutofit lnSpcReduction="10000"/>
          </a:bodyPr>
          <a:lstStyle/>
          <a:p>
            <a:r>
              <a:rPr lang="de-DE" i="1" dirty="0" smtClean="0">
                <a:latin typeface="Times New Roman" pitchFamily="18" charset="0"/>
                <a:cs typeface="Times New Roman" pitchFamily="18" charset="0"/>
              </a:rPr>
              <a:t>sine </a:t>
            </a:r>
            <a:r>
              <a:rPr lang="de-DE" i="1" dirty="0" err="1" smtClean="0">
                <a:latin typeface="Times New Roman" pitchFamily="18" charset="0"/>
                <a:cs typeface="Times New Roman" pitchFamily="18" charset="0"/>
              </a:rPr>
              <a:t>querella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без ссор</a:t>
            </a:r>
          </a:p>
          <a:p>
            <a:r>
              <a:rPr lang="de-DE" i="1" dirty="0" err="1" smtClean="0">
                <a:latin typeface="Times New Roman" pitchFamily="18" charset="0"/>
                <a:cs typeface="Times New Roman" pitchFamily="18" charset="0"/>
              </a:rPr>
              <a:t>concorditer</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 гармонии</a:t>
            </a:r>
          </a:p>
          <a:p>
            <a:r>
              <a:rPr lang="de-DE" i="1" dirty="0" smtClean="0">
                <a:latin typeface="Times New Roman" pitchFamily="18" charset="0"/>
                <a:cs typeface="Times New Roman" pitchFamily="18" charset="0"/>
              </a:rPr>
              <a:t>sine </a:t>
            </a:r>
            <a:r>
              <a:rPr lang="de-DE" i="1" dirty="0" err="1" smtClean="0">
                <a:latin typeface="Times New Roman" pitchFamily="18" charset="0"/>
                <a:cs typeface="Times New Roman" pitchFamily="18" charset="0"/>
              </a:rPr>
              <a:t>offensa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без обид</a:t>
            </a:r>
          </a:p>
          <a:p>
            <a:r>
              <a:rPr lang="de-DE" i="1" dirty="0" smtClean="0">
                <a:latin typeface="Times New Roman" pitchFamily="18" charset="0"/>
                <a:cs typeface="Times New Roman" pitchFamily="18" charset="0"/>
              </a:rPr>
              <a:t>sine </a:t>
            </a:r>
            <a:r>
              <a:rPr lang="de-DE" i="1" dirty="0" err="1" smtClean="0">
                <a:latin typeface="Times New Roman" pitchFamily="18" charset="0"/>
                <a:cs typeface="Times New Roman" pitchFamily="18" charset="0"/>
              </a:rPr>
              <a:t>fraude</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без обмана</a:t>
            </a:r>
          </a:p>
          <a:p>
            <a:r>
              <a:rPr lang="de-DE" i="1" dirty="0" smtClean="0">
                <a:latin typeface="Times New Roman" pitchFamily="18" charset="0"/>
                <a:cs typeface="Times New Roman" pitchFamily="18" charset="0"/>
              </a:rPr>
              <a:t>sine </a:t>
            </a:r>
            <a:r>
              <a:rPr lang="de-DE" i="1" dirty="0" err="1" smtClean="0">
                <a:latin typeface="Times New Roman" pitchFamily="18" charset="0"/>
                <a:cs typeface="Times New Roman" pitchFamily="18" charset="0"/>
              </a:rPr>
              <a:t>iracundia</a:t>
            </a:r>
            <a:r>
              <a:rPr lang="de-DE"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без гнева</a:t>
            </a:r>
          </a:p>
          <a:p>
            <a:endParaRPr lang="ru-RU" dirty="0">
              <a:latin typeface="Times New Roman" pitchFamily="18" charset="0"/>
              <a:cs typeface="Times New Roman" pitchFamily="18" charset="0"/>
            </a:endParaRPr>
          </a:p>
        </p:txBody>
      </p:sp>
      <p:pic>
        <p:nvPicPr>
          <p:cNvPr id="10" name="Picture 1" descr="http://upload.wikimedia.org/wikipedia/commons/thumb/9/99/Funeral_stele_Atistia_Terme.jpg/300px-Funeral_stele_Atistia_Terme.jpg"/>
          <p:cNvPicPr>
            <a:picLocks noChangeAspect="1" noChangeArrowheads="1"/>
          </p:cNvPicPr>
          <p:nvPr/>
        </p:nvPicPr>
        <p:blipFill>
          <a:blip r:embed="rId3" cstate="print"/>
          <a:srcRect/>
          <a:stretch>
            <a:fillRect/>
          </a:stretch>
        </p:blipFill>
        <p:spPr bwMode="auto">
          <a:xfrm>
            <a:off x="285720" y="3500438"/>
            <a:ext cx="3818237" cy="221457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ln>
            <a:solidFill>
              <a:schemeClr val="accent1"/>
            </a:solidFill>
          </a:ln>
        </p:spPr>
        <p:txBody>
          <a:bodyPr>
            <a:normAutofit/>
          </a:bodyPr>
          <a:lstStyle/>
          <a:p>
            <a:r>
              <a:rPr lang="ru-RU" sz="4800" dirty="0" smtClean="0">
                <a:latin typeface="Times New Roman" pitchFamily="18" charset="0"/>
                <a:cs typeface="Times New Roman" pitchFamily="18" charset="0"/>
              </a:rPr>
              <a:t>Четыре критерии оценки</a:t>
            </a:r>
            <a:endParaRPr lang="ru-RU" sz="4800" dirty="0">
              <a:latin typeface="Times New Roman" pitchFamily="18" charset="0"/>
              <a:cs typeface="Times New Roman" pitchFamily="18" charset="0"/>
            </a:endParaRPr>
          </a:p>
        </p:txBody>
      </p:sp>
      <p:sp>
        <p:nvSpPr>
          <p:cNvPr id="4" name="Содержимое 3"/>
          <p:cNvSpPr>
            <a:spLocks noGrp="1"/>
          </p:cNvSpPr>
          <p:nvPr>
            <p:ph sz="half" idx="1"/>
          </p:nvPr>
        </p:nvSpPr>
        <p:spPr>
          <a:ln>
            <a:solidFill>
              <a:schemeClr val="accent1"/>
            </a:solidFill>
          </a:ln>
        </p:spPr>
        <p:txBody>
          <a:bodyPr>
            <a:normAutofit/>
          </a:bodyPr>
          <a:lstStyle/>
          <a:p>
            <a:pPr marL="514350" indent="-514350">
              <a:buAutoNum type="arabicPeriod"/>
            </a:pPr>
            <a:r>
              <a:rPr lang="ru-RU" sz="3600" b="1" dirty="0" smtClean="0">
                <a:latin typeface="Times New Roman" pitchFamily="18" charset="0"/>
                <a:cs typeface="Times New Roman" pitchFamily="18" charset="0"/>
              </a:rPr>
              <a:t>Вес</a:t>
            </a:r>
          </a:p>
          <a:p>
            <a:pPr marL="514350" indent="-514350">
              <a:buAutoNum type="arabicPeriod"/>
            </a:pPr>
            <a:r>
              <a:rPr lang="ru-RU" sz="3600" b="1" dirty="0" smtClean="0">
                <a:latin typeface="Times New Roman" pitchFamily="18" charset="0"/>
                <a:cs typeface="Times New Roman" pitchFamily="18" charset="0"/>
              </a:rPr>
              <a:t>Огранка </a:t>
            </a:r>
            <a:endParaRPr lang="ru-RU" sz="3600" b="1" dirty="0">
              <a:latin typeface="Times New Roman" pitchFamily="18" charset="0"/>
              <a:cs typeface="Times New Roman" pitchFamily="18" charset="0"/>
            </a:endParaRPr>
          </a:p>
        </p:txBody>
      </p:sp>
      <p:sp>
        <p:nvSpPr>
          <p:cNvPr id="5" name="Содержимое 4"/>
          <p:cNvSpPr>
            <a:spLocks noGrp="1"/>
          </p:cNvSpPr>
          <p:nvPr>
            <p:ph sz="half" idx="2"/>
          </p:nvPr>
        </p:nvSpPr>
        <p:spPr>
          <a:ln>
            <a:solidFill>
              <a:schemeClr val="accent1"/>
            </a:solidFill>
          </a:ln>
        </p:spPr>
        <p:txBody>
          <a:bodyPr>
            <a:normAutofit/>
          </a:bodyPr>
          <a:lstStyle/>
          <a:p>
            <a:r>
              <a:rPr lang="ru-RU" dirty="0" smtClean="0">
                <a:latin typeface="Times New Roman" pitchFamily="18" charset="0"/>
                <a:cs typeface="Times New Roman" pitchFamily="18" charset="0"/>
              </a:rPr>
              <a:t>Пс.65:10 </a:t>
            </a:r>
          </a:p>
          <a:p>
            <a:pPr>
              <a:buNone/>
            </a:pPr>
            <a:r>
              <a:rPr lang="ru-RU"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Ты испытал нас, Боже, переплавил нас, как переплавляют серебро</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66566" name="Picture 6" descr="http://img-fotki.yandex.ru/get/6415/29953418.25/0_8e08a_773a20b2_L"/>
          <p:cNvPicPr>
            <a:picLocks noChangeAspect="1" noChangeArrowheads="1"/>
          </p:cNvPicPr>
          <p:nvPr/>
        </p:nvPicPr>
        <p:blipFill>
          <a:blip r:embed="rId4" cstate="print"/>
          <a:srcRect/>
          <a:stretch>
            <a:fillRect/>
          </a:stretch>
        </p:blipFill>
        <p:spPr bwMode="auto">
          <a:xfrm>
            <a:off x="5000628" y="4000504"/>
            <a:ext cx="3904386" cy="2600322"/>
          </a:xfrm>
          <a:prstGeom prst="rect">
            <a:avLst/>
          </a:prstGeom>
          <a:noFill/>
          <a:ln>
            <a:solidFill>
              <a:schemeClr val="accent1"/>
            </a:solidFill>
          </a:ln>
        </p:spPr>
      </p:pic>
      <p:pic>
        <p:nvPicPr>
          <p:cNvPr id="66564" name="Picture 4" descr="http://img-fotki.yandex.ru/get/6416/29953418.25/0_8e07b_3be04f5e_L"/>
          <p:cNvPicPr>
            <a:picLocks noChangeAspect="1" noChangeArrowheads="1"/>
          </p:cNvPicPr>
          <p:nvPr/>
        </p:nvPicPr>
        <p:blipFill>
          <a:blip r:embed="rId5" cstate="print"/>
          <a:srcRect/>
          <a:stretch>
            <a:fillRect/>
          </a:stretch>
        </p:blipFill>
        <p:spPr bwMode="auto">
          <a:xfrm>
            <a:off x="6143636" y="3714752"/>
            <a:ext cx="1501699" cy="1000132"/>
          </a:xfrm>
          <a:prstGeom prst="rect">
            <a:avLst/>
          </a:prstGeom>
          <a:noFill/>
          <a:ln>
            <a:solidFill>
              <a:schemeClr val="accent1"/>
            </a:solidFill>
          </a:ln>
        </p:spPr>
      </p:pic>
      <p:pic>
        <p:nvPicPr>
          <p:cNvPr id="66568" name="Picture 8" descr="&amp;Acy;&amp;lcy;&amp;mcy;&amp;acy;&amp;zcy; &amp;Dcy;&amp;zhcy;&amp;ocy;&amp;ncy;&amp;kcy;&amp;iecy;&amp;rcy; &amp;dcy;&amp;ocy; &amp;ocy;&amp;gcy;&amp;rcy;&amp;acy;&amp;ncy;&amp;kcy;&amp;icy;."/>
          <p:cNvPicPr>
            <a:picLocks noChangeAspect="1" noChangeArrowheads="1"/>
          </p:cNvPicPr>
          <p:nvPr/>
        </p:nvPicPr>
        <p:blipFill>
          <a:blip r:embed="rId6" cstate="print"/>
          <a:srcRect/>
          <a:stretch>
            <a:fillRect/>
          </a:stretch>
        </p:blipFill>
        <p:spPr bwMode="auto">
          <a:xfrm>
            <a:off x="857224" y="3286124"/>
            <a:ext cx="3182627" cy="2214578"/>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6564"/>
                                        </p:tgtEl>
                                        <p:attrNameLst>
                                          <p:attrName>style.visibility</p:attrName>
                                        </p:attrNameLst>
                                      </p:cBhvr>
                                      <p:to>
                                        <p:strVal val="visible"/>
                                      </p:to>
                                    </p:set>
                                    <p:animEffect transition="in" filter="wipe(down)">
                                      <p:cBhvr>
                                        <p:cTn id="15" dur="500"/>
                                        <p:tgtEl>
                                          <p:spTgt spid="6656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6566"/>
                                        </p:tgtEl>
                                        <p:attrNameLst>
                                          <p:attrName>style.visibility</p:attrName>
                                        </p:attrNameLst>
                                      </p:cBhvr>
                                      <p:to>
                                        <p:strVal val="visible"/>
                                      </p:to>
                                    </p:set>
                                    <p:animEffect transition="in" filter="wipe(down)">
                                      <p:cBhvr>
                                        <p:cTn id="20" dur="500"/>
                                        <p:tgtEl>
                                          <p:spTgt spid="66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hq-wallpapers.ru/wallpapers/12/hq-wallpapers_ru_macro_57433_1280x1024.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3" name="Содержимое 2"/>
          <p:cNvSpPr>
            <a:spLocks noGrp="1"/>
          </p:cNvSpPr>
          <p:nvPr>
            <p:ph sz="half" idx="1"/>
          </p:nvPr>
        </p:nvSpPr>
        <p:spPr>
          <a:xfrm>
            <a:off x="457200" y="428604"/>
            <a:ext cx="4038600" cy="6000792"/>
          </a:xfrm>
          <a:ln>
            <a:solidFill>
              <a:schemeClr val="accent1"/>
            </a:solidFill>
          </a:ln>
        </p:spPr>
        <p:txBody>
          <a:bodyPr>
            <a:noAutofit/>
          </a:bodyPr>
          <a:lstStyle/>
          <a:p>
            <a:r>
              <a:rPr lang="ru-RU" sz="3200" b="1" dirty="0" smtClean="0">
                <a:latin typeface="Times New Roman" pitchFamily="18" charset="0"/>
                <a:cs typeface="Times New Roman" pitchFamily="18" charset="0"/>
              </a:rPr>
              <a:t>Зах.13:9 ...и расплавлю их, как плавят серебро, и очищу их, как очищают золото: они будут призывать имя Мое, и Я услышу их и скажу: "это Мой народ", и они скажут: "Господь - Бог мой!</a:t>
            </a:r>
            <a:endParaRPr lang="ru-RU" sz="3200" b="1" dirty="0">
              <a:latin typeface="Times New Roman" pitchFamily="18" charset="0"/>
              <a:cs typeface="Times New Roman" pitchFamily="18" charset="0"/>
            </a:endParaRPr>
          </a:p>
        </p:txBody>
      </p:sp>
      <p:pic>
        <p:nvPicPr>
          <p:cNvPr id="80898" name="Picture 2" descr="http://img-fotki.yandex.ru/get/6615/29953418.25/0_8e098_cdbe3a03_L"/>
          <p:cNvPicPr>
            <a:picLocks noChangeAspect="1" noChangeArrowheads="1"/>
          </p:cNvPicPr>
          <p:nvPr/>
        </p:nvPicPr>
        <p:blipFill>
          <a:blip r:embed="rId3" cstate="print"/>
          <a:srcRect/>
          <a:stretch>
            <a:fillRect/>
          </a:stretch>
        </p:blipFill>
        <p:spPr bwMode="auto">
          <a:xfrm>
            <a:off x="4929190" y="642918"/>
            <a:ext cx="3754248" cy="2500330"/>
          </a:xfrm>
          <a:prstGeom prst="rect">
            <a:avLst/>
          </a:prstGeom>
          <a:noFill/>
        </p:spPr>
      </p:pic>
      <p:pic>
        <p:nvPicPr>
          <p:cNvPr id="80900" name="Picture 4" descr="http://img-fotki.yandex.ru/get/6618/29953418.25/0_8e0cc_7386025c_L"/>
          <p:cNvPicPr>
            <a:picLocks noChangeAspect="1" noChangeArrowheads="1"/>
          </p:cNvPicPr>
          <p:nvPr/>
        </p:nvPicPr>
        <p:blipFill>
          <a:blip r:embed="rId4" cstate="print"/>
          <a:srcRect/>
          <a:stretch>
            <a:fillRect/>
          </a:stretch>
        </p:blipFill>
        <p:spPr bwMode="auto">
          <a:xfrm>
            <a:off x="4929190" y="3357562"/>
            <a:ext cx="3861513" cy="257176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Что такое Женщина?</a:t>
            </a:r>
            <a:endParaRPr lang="ru-RU" b="1" dirty="0">
              <a:latin typeface="Times New Roman" pitchFamily="18" charset="0"/>
              <a:cs typeface="Times New Roman" pitchFamily="18" charset="0"/>
            </a:endParaRPr>
          </a:p>
        </p:txBody>
      </p:sp>
      <p:sp>
        <p:nvSpPr>
          <p:cNvPr id="3" name="Содержимое 2"/>
          <p:cNvSpPr>
            <a:spLocks noGrp="1"/>
          </p:cNvSpPr>
          <p:nvPr>
            <p:ph sz="half" idx="1"/>
          </p:nvPr>
        </p:nvSpPr>
        <p:spPr>
          <a:xfrm>
            <a:off x="500034" y="1714488"/>
            <a:ext cx="4038600" cy="4525963"/>
          </a:xfrm>
          <a:ln>
            <a:solidFill>
              <a:schemeClr val="accent1"/>
            </a:solidFill>
          </a:ln>
        </p:spPr>
        <p:txBody>
          <a:bodyPr>
            <a:normAutofit/>
          </a:bodyPr>
          <a:lstStyle/>
          <a:p>
            <a:r>
              <a:rPr lang="ru-RU" sz="4400" dirty="0" smtClean="0">
                <a:latin typeface="Times New Roman" pitchFamily="18" charset="0"/>
                <a:cs typeface="Times New Roman" pitchFamily="18" charset="0"/>
              </a:rPr>
              <a:t>Красивая женщина – это профессия</a:t>
            </a:r>
            <a:endParaRPr lang="ru-RU" sz="4400" dirty="0">
              <a:latin typeface="Times New Roman" pitchFamily="18" charset="0"/>
              <a:cs typeface="Times New Roman" pitchFamily="18" charset="0"/>
            </a:endParaRPr>
          </a:p>
        </p:txBody>
      </p:sp>
      <p:pic>
        <p:nvPicPr>
          <p:cNvPr id="107524" name="Picture 4" descr="http://img1.liveinternet.ru/images/attach/c/9/107/872/107872815_1297145266_727.jpg"/>
          <p:cNvPicPr>
            <a:picLocks noChangeAspect="1" noChangeArrowheads="1"/>
          </p:cNvPicPr>
          <p:nvPr/>
        </p:nvPicPr>
        <p:blipFill>
          <a:blip r:embed="rId4" cstate="print"/>
          <a:srcRect/>
          <a:stretch>
            <a:fillRect/>
          </a:stretch>
        </p:blipFill>
        <p:spPr bwMode="auto">
          <a:xfrm>
            <a:off x="5072034" y="1142984"/>
            <a:ext cx="4071966" cy="4071966"/>
          </a:xfrm>
          <a:prstGeom prst="ellipse">
            <a:avLst/>
          </a:prstGeom>
          <a:ln>
            <a:noFill/>
          </a:ln>
          <a:effectLst>
            <a:softEdge rad="112500"/>
          </a:effectLst>
        </p:spPr>
      </p:pic>
      <p:pic>
        <p:nvPicPr>
          <p:cNvPr id="107522" name="Picture 2" descr="http://img-fotki.yandex.ru/get/5644/122263170.7f/0_251923_e35efb41_XXL.jpg"/>
          <p:cNvPicPr>
            <a:picLocks noChangeAspect="1" noChangeArrowheads="1"/>
          </p:cNvPicPr>
          <p:nvPr/>
        </p:nvPicPr>
        <p:blipFill>
          <a:blip r:embed="rId5" cstate="print"/>
          <a:srcRect/>
          <a:stretch>
            <a:fillRect/>
          </a:stretch>
        </p:blipFill>
        <p:spPr bwMode="auto">
          <a:xfrm>
            <a:off x="4572000" y="3571876"/>
            <a:ext cx="2331293" cy="292913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34818" name="Заголовок 6"/>
          <p:cNvSpPr>
            <a:spLocks noGrp="1"/>
          </p:cNvSpPr>
          <p:nvPr>
            <p:ph type="title"/>
          </p:nvPr>
        </p:nvSpPr>
        <p:spPr>
          <a:xfrm>
            <a:off x="685800" y="609600"/>
            <a:ext cx="3657600" cy="1371600"/>
          </a:xfrm>
          <a:ln>
            <a:solidFill>
              <a:schemeClr val="accent1"/>
            </a:solidFill>
          </a:ln>
        </p:spPr>
        <p:txBody>
          <a:bodyPr>
            <a:normAutofit fontScale="90000"/>
          </a:bodyPr>
          <a:lstStyle/>
          <a:p>
            <a:r>
              <a:rPr lang="ru-RU" b="1" dirty="0" smtClean="0">
                <a:latin typeface="Times New Roman" pitchFamily="18" charset="0"/>
                <a:cs typeface="Times New Roman" pitchFamily="18" charset="0"/>
              </a:rPr>
              <a:t>Женщина должна...</a:t>
            </a:r>
          </a:p>
        </p:txBody>
      </p:sp>
      <p:sp>
        <p:nvSpPr>
          <p:cNvPr id="8" name="Содержимое 7"/>
          <p:cNvSpPr>
            <a:spLocks noGrp="1"/>
          </p:cNvSpPr>
          <p:nvPr>
            <p:ph sz="half" idx="1"/>
          </p:nvPr>
        </p:nvSpPr>
        <p:spPr>
          <a:xfrm>
            <a:off x="685800" y="2133600"/>
            <a:ext cx="3810000" cy="4419600"/>
          </a:xfrm>
          <a:ln>
            <a:solidFill>
              <a:schemeClr val="accent1"/>
            </a:solidFill>
          </a:ln>
        </p:spPr>
        <p:txBody>
          <a:bodyPr>
            <a:normAutofit lnSpcReduction="10000"/>
          </a:bodyPr>
          <a:lstStyle/>
          <a:p>
            <a:r>
              <a:rPr lang="ru-RU" sz="3600" b="1" dirty="0" smtClean="0">
                <a:latin typeface="Times New Roman" pitchFamily="18" charset="0"/>
                <a:cs typeface="Times New Roman" pitchFamily="18" charset="0"/>
              </a:rPr>
              <a:t>Выглядеть девочкой</a:t>
            </a:r>
          </a:p>
          <a:p>
            <a:r>
              <a:rPr lang="ru-RU" sz="3600" b="1" dirty="0" smtClean="0">
                <a:latin typeface="Times New Roman" pitchFamily="18" charset="0"/>
                <a:cs typeface="Times New Roman" pitchFamily="18" charset="0"/>
              </a:rPr>
              <a:t>Думать как мужчина</a:t>
            </a:r>
          </a:p>
          <a:p>
            <a:r>
              <a:rPr lang="ru-RU" sz="3600" b="1" dirty="0" smtClean="0">
                <a:latin typeface="Times New Roman" pitchFamily="18" charset="0"/>
                <a:cs typeface="Times New Roman" pitchFamily="18" charset="0"/>
              </a:rPr>
              <a:t>Держаться, как дама</a:t>
            </a:r>
          </a:p>
          <a:p>
            <a:r>
              <a:rPr lang="ru-RU" sz="3600" b="1" dirty="0" smtClean="0">
                <a:latin typeface="Times New Roman" pitchFamily="18" charset="0"/>
                <a:cs typeface="Times New Roman" pitchFamily="18" charset="0"/>
              </a:rPr>
              <a:t>Пахать как лошадь</a:t>
            </a:r>
          </a:p>
        </p:txBody>
      </p:sp>
      <p:pic>
        <p:nvPicPr>
          <p:cNvPr id="31754" name="Picture 10" descr="http://posmotrelki.ru/i/poster/thumbs/1353489364.jpg"/>
          <p:cNvPicPr>
            <a:picLocks noChangeAspect="1" noChangeArrowheads="1"/>
          </p:cNvPicPr>
          <p:nvPr/>
        </p:nvPicPr>
        <p:blipFill>
          <a:blip r:embed="rId4" cstate="print"/>
          <a:srcRect t="8142"/>
          <a:stretch>
            <a:fillRect/>
          </a:stretch>
        </p:blipFill>
        <p:spPr bwMode="auto">
          <a:xfrm>
            <a:off x="5867400" y="717550"/>
            <a:ext cx="2895600" cy="3787775"/>
          </a:xfrm>
          <a:prstGeom prst="rect">
            <a:avLst/>
          </a:prstGeom>
          <a:noFill/>
          <a:ln>
            <a:solidFill>
              <a:schemeClr val="accent6">
                <a:lumMod val="75000"/>
              </a:schemeClr>
            </a:solidFill>
          </a:ln>
        </p:spPr>
      </p:pic>
      <p:pic>
        <p:nvPicPr>
          <p:cNvPr id="34821" name="Picture 8" descr="http://profiguru.info/wp-content/uploads/2012/05/440.jpg"/>
          <p:cNvPicPr>
            <a:picLocks noChangeAspect="1" noChangeArrowheads="1"/>
          </p:cNvPicPr>
          <p:nvPr/>
        </p:nvPicPr>
        <p:blipFill>
          <a:blip r:embed="rId5" cstate="print"/>
          <a:srcRect/>
          <a:stretch>
            <a:fillRect/>
          </a:stretch>
        </p:blipFill>
        <p:spPr bwMode="auto">
          <a:xfrm>
            <a:off x="3962400" y="230188"/>
            <a:ext cx="3267075" cy="1951037"/>
          </a:xfrm>
          <a:prstGeom prst="rect">
            <a:avLst/>
          </a:prstGeom>
          <a:noFill/>
          <a:ln w="9525">
            <a:solidFill>
              <a:schemeClr val="accent1"/>
            </a:solidFill>
            <a:miter lim="800000"/>
            <a:headEnd/>
            <a:tailEnd/>
          </a:ln>
        </p:spPr>
      </p:pic>
      <p:pic>
        <p:nvPicPr>
          <p:cNvPr id="34822" name="Picture 12" descr="http://www.allfordesign.ru/uploads/posts/2012-08/1345173577_narjdnaj-dama357.jpg"/>
          <p:cNvPicPr>
            <a:picLocks noChangeAspect="1" noChangeArrowheads="1"/>
          </p:cNvPicPr>
          <p:nvPr/>
        </p:nvPicPr>
        <p:blipFill>
          <a:blip r:embed="rId6" cstate="print"/>
          <a:srcRect/>
          <a:stretch>
            <a:fillRect/>
          </a:stretch>
        </p:blipFill>
        <p:spPr bwMode="auto">
          <a:xfrm>
            <a:off x="4648200" y="2133600"/>
            <a:ext cx="1981200" cy="2640013"/>
          </a:xfrm>
          <a:prstGeom prst="rect">
            <a:avLst/>
          </a:prstGeom>
          <a:noFill/>
          <a:ln w="9525">
            <a:solidFill>
              <a:srgbClr val="FF0000"/>
            </a:solidFill>
            <a:miter lim="800000"/>
            <a:headEnd/>
            <a:tailEnd/>
          </a:ln>
        </p:spPr>
      </p:pic>
      <p:pic>
        <p:nvPicPr>
          <p:cNvPr id="34823" name="Picture 14" descr="http://www.daokedao.ru/blog/wp-content/uploads/2010/12/loshad.jpg"/>
          <p:cNvPicPr>
            <a:picLocks noChangeAspect="1" noChangeArrowheads="1"/>
          </p:cNvPicPr>
          <p:nvPr/>
        </p:nvPicPr>
        <p:blipFill>
          <a:blip r:embed="rId7" cstate="print"/>
          <a:srcRect b="3111"/>
          <a:stretch>
            <a:fillRect/>
          </a:stretch>
        </p:blipFill>
        <p:spPr bwMode="auto">
          <a:xfrm>
            <a:off x="6324600" y="3429000"/>
            <a:ext cx="2286000" cy="3165475"/>
          </a:xfrm>
          <a:prstGeom prst="rect">
            <a:avLst/>
          </a:prstGeom>
          <a:noFill/>
          <a:ln w="9525">
            <a:solidFill>
              <a:srgbClr val="00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8">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normAutofit/>
          </a:bodyPr>
          <a:lstStyle/>
          <a:p>
            <a:r>
              <a:rPr lang="ru-RU" sz="3600" b="1" dirty="0" smtClean="0">
                <a:latin typeface="Times New Roman" pitchFamily="18" charset="0"/>
                <a:cs typeface="Times New Roman" pitchFamily="18" charset="0"/>
              </a:rPr>
              <a:t>Женщина хорошая мама для ребенка</a:t>
            </a:r>
            <a:endParaRPr lang="ru-RU" sz="3600" b="1" dirty="0">
              <a:latin typeface="Times New Roman" pitchFamily="18" charset="0"/>
              <a:cs typeface="Times New Roman" pitchFamily="18" charset="0"/>
            </a:endParaRPr>
          </a:p>
        </p:txBody>
      </p:sp>
      <p:pic>
        <p:nvPicPr>
          <p:cNvPr id="78850" name="Picture 2" descr="http://kotulskaya.ru/img/2010/07/grud-237x300.jpg"/>
          <p:cNvPicPr>
            <a:picLocks noChangeAspect="1" noChangeArrowheads="1"/>
          </p:cNvPicPr>
          <p:nvPr/>
        </p:nvPicPr>
        <p:blipFill>
          <a:blip r:embed="rId4" cstate="print"/>
          <a:srcRect b="38659"/>
          <a:stretch>
            <a:fillRect/>
          </a:stretch>
        </p:blipFill>
        <p:spPr bwMode="auto">
          <a:xfrm>
            <a:off x="3428992" y="2786058"/>
            <a:ext cx="3909609" cy="3035687"/>
          </a:xfrm>
          <a:prstGeom prst="rect">
            <a:avLst/>
          </a:prstGeom>
          <a:noFill/>
          <a:ln>
            <a:solidFill>
              <a:schemeClr val="accent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35842" name="Заголовок 1"/>
          <p:cNvSpPr>
            <a:spLocks noGrp="1"/>
          </p:cNvSpPr>
          <p:nvPr>
            <p:ph type="title"/>
          </p:nvPr>
        </p:nvSpPr>
        <p:spPr>
          <a:xfrm>
            <a:off x="685800" y="381000"/>
            <a:ext cx="7772400" cy="1371600"/>
          </a:xfrm>
          <a:ln>
            <a:solidFill>
              <a:schemeClr val="accent1"/>
            </a:solidFill>
          </a:ln>
        </p:spPr>
        <p:txBody>
          <a:bodyPr/>
          <a:lstStyle/>
          <a:p>
            <a:r>
              <a:rPr lang="ru-RU" sz="4800" b="1" dirty="0" smtClean="0">
                <a:latin typeface="Times New Roman" pitchFamily="18" charset="0"/>
                <a:cs typeface="Times New Roman" pitchFamily="18" charset="0"/>
              </a:rPr>
              <a:t>Как выглядеть девочкой?</a:t>
            </a:r>
          </a:p>
        </p:txBody>
      </p:sp>
      <p:sp>
        <p:nvSpPr>
          <p:cNvPr id="35843" name="Содержимое 2"/>
          <p:cNvSpPr>
            <a:spLocks noGrp="1"/>
          </p:cNvSpPr>
          <p:nvPr>
            <p:ph sz="half" idx="1"/>
          </p:nvPr>
        </p:nvSpPr>
        <p:spPr>
          <a:xfrm>
            <a:off x="4572000" y="2000240"/>
            <a:ext cx="3810000" cy="4114800"/>
          </a:xfrm>
          <a:ln>
            <a:solidFill>
              <a:schemeClr val="accent1"/>
            </a:solidFill>
          </a:ln>
        </p:spPr>
        <p:txBody>
          <a:bodyPr>
            <a:normAutofit/>
          </a:bodyPr>
          <a:lstStyle/>
          <a:p>
            <a:r>
              <a:rPr lang="ru-RU" sz="4000" b="1" dirty="0" smtClean="0">
                <a:latin typeface="Times New Roman" pitchFamily="18" charset="0"/>
                <a:cs typeface="Times New Roman" pitchFamily="18" charset="0"/>
              </a:rPr>
              <a:t>Причёска</a:t>
            </a:r>
          </a:p>
        </p:txBody>
      </p:sp>
      <p:pic>
        <p:nvPicPr>
          <p:cNvPr id="35844" name="Picture 2" descr="&amp;kcy;&amp;acy;&amp;kcy; &amp;vcy;&amp;ycy;&amp;gcy;&amp;lcy;&amp;yacy;&amp;dcy;&amp;iecy;&amp;tcy;&amp;softcy; &amp;mcy;&amp;ocy;&amp;lcy;&amp;ocy;&amp;zhcy;&amp;iecy;"/>
          <p:cNvPicPr>
            <a:picLocks noChangeAspect="1" noChangeArrowheads="1"/>
          </p:cNvPicPr>
          <p:nvPr/>
        </p:nvPicPr>
        <p:blipFill>
          <a:blip r:embed="rId4" cstate="print"/>
          <a:srcRect/>
          <a:stretch>
            <a:fillRect/>
          </a:stretch>
        </p:blipFill>
        <p:spPr bwMode="auto">
          <a:xfrm>
            <a:off x="838200" y="1920875"/>
            <a:ext cx="2971800" cy="415925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36866" name="Заголовок 1"/>
          <p:cNvSpPr>
            <a:spLocks noGrp="1"/>
          </p:cNvSpPr>
          <p:nvPr>
            <p:ph type="title"/>
          </p:nvPr>
        </p:nvSpPr>
        <p:spPr>
          <a:xfrm>
            <a:off x="685800" y="381000"/>
            <a:ext cx="7772400" cy="1371600"/>
          </a:xfrm>
          <a:ln>
            <a:solidFill>
              <a:schemeClr val="accent1"/>
            </a:solidFill>
          </a:ln>
        </p:spPr>
        <p:txBody>
          <a:bodyPr/>
          <a:lstStyle/>
          <a:p>
            <a:r>
              <a:rPr lang="ru-RU" sz="4800" b="1" dirty="0" smtClean="0">
                <a:latin typeface="Times New Roman" pitchFamily="18" charset="0"/>
                <a:cs typeface="Times New Roman" pitchFamily="18" charset="0"/>
              </a:rPr>
              <a:t>Как выглядеть девочкой?</a:t>
            </a:r>
          </a:p>
        </p:txBody>
      </p:sp>
      <p:sp>
        <p:nvSpPr>
          <p:cNvPr id="36867" name="Содержимое 2"/>
          <p:cNvSpPr>
            <a:spLocks noGrp="1"/>
          </p:cNvSpPr>
          <p:nvPr>
            <p:ph sz="half" idx="1"/>
          </p:nvPr>
        </p:nvSpPr>
        <p:spPr>
          <a:xfrm>
            <a:off x="4643438" y="2000240"/>
            <a:ext cx="3810000" cy="4114800"/>
          </a:xfrm>
          <a:ln>
            <a:solidFill>
              <a:schemeClr val="accent1"/>
            </a:solidFill>
          </a:ln>
        </p:spPr>
        <p:txBody>
          <a:bodyPr>
            <a:normAutofit/>
          </a:bodyPr>
          <a:lstStyle/>
          <a:p>
            <a:r>
              <a:rPr lang="ru-RU" sz="4000" b="1" dirty="0" smtClean="0">
                <a:latin typeface="Times New Roman" pitchFamily="18" charset="0"/>
                <a:cs typeface="Times New Roman" pitchFamily="18" charset="0"/>
              </a:rPr>
              <a:t>Причёска</a:t>
            </a:r>
          </a:p>
          <a:p>
            <a:r>
              <a:rPr lang="ru-RU" sz="4000" b="1" dirty="0" smtClean="0">
                <a:latin typeface="Times New Roman" pitchFamily="18" charset="0"/>
                <a:cs typeface="Times New Roman" pitchFamily="18" charset="0"/>
              </a:rPr>
              <a:t>Макияж</a:t>
            </a:r>
          </a:p>
        </p:txBody>
      </p:sp>
      <p:pic>
        <p:nvPicPr>
          <p:cNvPr id="36868" name="Picture 2" descr="&amp;kcy;&amp;acy;&amp;kcy; &amp;vcy;&amp;ycy;&amp;gcy;&amp;lcy;&amp;yacy;&amp;dcy;&amp;iecy;&amp;tcy;&amp;softcy; &amp;mcy;&amp;ocy;&amp;lcy;&amp;ocy;&amp;zhcy;&amp;iecy;"/>
          <p:cNvPicPr>
            <a:picLocks noChangeAspect="1" noChangeArrowheads="1"/>
          </p:cNvPicPr>
          <p:nvPr/>
        </p:nvPicPr>
        <p:blipFill>
          <a:blip r:embed="rId4" cstate="print"/>
          <a:srcRect/>
          <a:stretch>
            <a:fillRect/>
          </a:stretch>
        </p:blipFill>
        <p:spPr bwMode="auto">
          <a:xfrm>
            <a:off x="838200" y="1920875"/>
            <a:ext cx="2971800" cy="415925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37890" name="Заголовок 1"/>
          <p:cNvSpPr>
            <a:spLocks noGrp="1"/>
          </p:cNvSpPr>
          <p:nvPr>
            <p:ph type="title"/>
          </p:nvPr>
        </p:nvSpPr>
        <p:spPr>
          <a:xfrm>
            <a:off x="685800" y="381000"/>
            <a:ext cx="7772400" cy="1371600"/>
          </a:xfrm>
          <a:ln>
            <a:solidFill>
              <a:schemeClr val="accent1"/>
            </a:solidFill>
          </a:ln>
        </p:spPr>
        <p:txBody>
          <a:bodyPr/>
          <a:lstStyle/>
          <a:p>
            <a:r>
              <a:rPr lang="ru-RU" sz="4800" b="1" dirty="0" smtClean="0">
                <a:latin typeface="Times New Roman" pitchFamily="18" charset="0"/>
                <a:cs typeface="Times New Roman" pitchFamily="18" charset="0"/>
              </a:rPr>
              <a:t>Как выглядеть девочкой?</a:t>
            </a:r>
          </a:p>
        </p:txBody>
      </p:sp>
      <p:sp>
        <p:nvSpPr>
          <p:cNvPr id="37891" name="Содержимое 2"/>
          <p:cNvSpPr>
            <a:spLocks noGrp="1"/>
          </p:cNvSpPr>
          <p:nvPr>
            <p:ph sz="half" idx="1"/>
          </p:nvPr>
        </p:nvSpPr>
        <p:spPr>
          <a:xfrm>
            <a:off x="4714876" y="2143116"/>
            <a:ext cx="3810000" cy="4114800"/>
          </a:xfrm>
          <a:ln>
            <a:solidFill>
              <a:schemeClr val="accent1"/>
            </a:solidFill>
          </a:ln>
        </p:spPr>
        <p:txBody>
          <a:bodyPr>
            <a:normAutofit/>
          </a:bodyPr>
          <a:lstStyle/>
          <a:p>
            <a:r>
              <a:rPr lang="ru-RU" sz="4000" b="1" dirty="0" smtClean="0">
                <a:latin typeface="Times New Roman" pitchFamily="18" charset="0"/>
                <a:cs typeface="Times New Roman" pitchFamily="18" charset="0"/>
              </a:rPr>
              <a:t>Причёска</a:t>
            </a:r>
          </a:p>
          <a:p>
            <a:r>
              <a:rPr lang="ru-RU" sz="4000" b="1" dirty="0" smtClean="0">
                <a:latin typeface="Times New Roman" pitchFamily="18" charset="0"/>
                <a:cs typeface="Times New Roman" pitchFamily="18" charset="0"/>
              </a:rPr>
              <a:t>Макияж</a:t>
            </a:r>
          </a:p>
          <a:p>
            <a:r>
              <a:rPr lang="ru-RU" sz="4000" b="1" dirty="0" smtClean="0">
                <a:latin typeface="Times New Roman" pitchFamily="18" charset="0"/>
                <a:cs typeface="Times New Roman" pitchFamily="18" charset="0"/>
              </a:rPr>
              <a:t>Кожа</a:t>
            </a:r>
          </a:p>
        </p:txBody>
      </p:sp>
      <p:pic>
        <p:nvPicPr>
          <p:cNvPr id="37892" name="Picture 2" descr="&amp;kcy;&amp;acy;&amp;kcy; &amp;vcy;&amp;ycy;&amp;gcy;&amp;lcy;&amp;yacy;&amp;dcy;&amp;iecy;&amp;tcy;&amp;softcy; &amp;mcy;&amp;ocy;&amp;lcy;&amp;ocy;&amp;zhcy;&amp;iecy;"/>
          <p:cNvPicPr>
            <a:picLocks noChangeAspect="1" noChangeArrowheads="1"/>
          </p:cNvPicPr>
          <p:nvPr/>
        </p:nvPicPr>
        <p:blipFill>
          <a:blip r:embed="rId4" cstate="print"/>
          <a:srcRect/>
          <a:stretch>
            <a:fillRect/>
          </a:stretch>
        </p:blipFill>
        <p:spPr bwMode="auto">
          <a:xfrm>
            <a:off x="838200" y="1920875"/>
            <a:ext cx="2971800" cy="415925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dirty="0" smtClean="0">
                <a:latin typeface="Times New Roman" pitchFamily="18" charset="0"/>
                <a:cs typeface="Times New Roman" pitchFamily="18" charset="0"/>
              </a:rPr>
              <a:t>Четыре критерии оценки</a:t>
            </a:r>
            <a:endParaRPr lang="ru-RU" dirty="0">
              <a:latin typeface="Times New Roman" pitchFamily="18" charset="0"/>
              <a:cs typeface="Times New Roman" pitchFamily="18" charset="0"/>
            </a:endParaRPr>
          </a:p>
        </p:txBody>
      </p:sp>
      <p:sp>
        <p:nvSpPr>
          <p:cNvPr id="4" name="Содержимое 3"/>
          <p:cNvSpPr>
            <a:spLocks noGrp="1"/>
          </p:cNvSpPr>
          <p:nvPr>
            <p:ph sz="half" idx="1"/>
          </p:nvPr>
        </p:nvSpPr>
        <p:spPr>
          <a:ln>
            <a:solidFill>
              <a:schemeClr val="accent1"/>
            </a:solidFill>
          </a:ln>
        </p:spPr>
        <p:txBody>
          <a:bodyPr/>
          <a:lstStyle/>
          <a:p>
            <a:pPr marL="514350" indent="-514350">
              <a:buAutoNum type="arabicPeriod"/>
            </a:pPr>
            <a:r>
              <a:rPr lang="ru-RU" b="1" dirty="0" smtClean="0">
                <a:latin typeface="Times New Roman" pitchFamily="18" charset="0"/>
                <a:cs typeface="Times New Roman" pitchFamily="18" charset="0"/>
              </a:rPr>
              <a:t>Вес</a:t>
            </a:r>
          </a:p>
          <a:p>
            <a:pPr marL="514350" indent="-514350">
              <a:buAutoNum type="arabicPeriod"/>
            </a:pPr>
            <a:r>
              <a:rPr lang="ru-RU" b="1" dirty="0" smtClean="0">
                <a:latin typeface="Times New Roman" pitchFamily="18" charset="0"/>
                <a:cs typeface="Times New Roman" pitchFamily="18" charset="0"/>
              </a:rPr>
              <a:t>Огранка</a:t>
            </a:r>
          </a:p>
          <a:p>
            <a:pPr marL="514350" indent="-514350">
              <a:buAutoNum type="arabicPeriod"/>
            </a:pPr>
            <a:r>
              <a:rPr lang="ru-RU" b="1" dirty="0" smtClean="0">
                <a:latin typeface="Times New Roman" pitchFamily="18" charset="0"/>
                <a:cs typeface="Times New Roman" pitchFamily="18" charset="0"/>
              </a:rPr>
              <a:t>Чистота</a:t>
            </a:r>
            <a:endParaRPr lang="ru-RU" b="1" dirty="0">
              <a:latin typeface="Times New Roman" pitchFamily="18" charset="0"/>
              <a:cs typeface="Times New Roman" pitchFamily="18" charset="0"/>
            </a:endParaRPr>
          </a:p>
        </p:txBody>
      </p:sp>
      <p:sp>
        <p:nvSpPr>
          <p:cNvPr id="5" name="Содержимое 4"/>
          <p:cNvSpPr>
            <a:spLocks noGrp="1"/>
          </p:cNvSpPr>
          <p:nvPr>
            <p:ph sz="half" idx="2"/>
          </p:nvPr>
        </p:nvSpPr>
        <p:spPr>
          <a:ln>
            <a:solidFill>
              <a:schemeClr val="accent1"/>
            </a:solidFill>
          </a:ln>
        </p:spPr>
        <p:txBody>
          <a:bodyPr>
            <a:normAutofit/>
          </a:bodyPr>
          <a:lstStyle/>
          <a:p>
            <a:r>
              <a:rPr lang="ru-RU" sz="3200" dirty="0" smtClean="0">
                <a:latin typeface="Times New Roman" pitchFamily="18" charset="0"/>
                <a:cs typeface="Times New Roman" pitchFamily="18" charset="0"/>
              </a:rPr>
              <a:t>Иез.36:25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И окроплю вас чистою водою, и вы очиститесь от всех скверн ваших, и от всех идолов ваших очищу вас.</a:t>
            </a:r>
            <a:endParaRPr lang="ru-RU" sz="3200" dirty="0">
              <a:latin typeface="Times New Roman" pitchFamily="18" charset="0"/>
              <a:cs typeface="Times New Roman" pitchFamily="18" charset="0"/>
            </a:endParaRPr>
          </a:p>
        </p:txBody>
      </p:sp>
      <p:pic>
        <p:nvPicPr>
          <p:cNvPr id="64514" name="Picture 2" descr="http://diamond-world.com.ua/image/data/articles/6/vklucheniya,%20skoli.jpg"/>
          <p:cNvPicPr>
            <a:picLocks noChangeAspect="1" noChangeArrowheads="1"/>
          </p:cNvPicPr>
          <p:nvPr/>
        </p:nvPicPr>
        <p:blipFill>
          <a:blip r:embed="rId4" cstate="print"/>
          <a:srcRect/>
          <a:stretch>
            <a:fillRect/>
          </a:stretch>
        </p:blipFill>
        <p:spPr bwMode="auto">
          <a:xfrm>
            <a:off x="857224" y="3429000"/>
            <a:ext cx="3071834" cy="30595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ln>
            <a:solidFill>
              <a:schemeClr val="accent1"/>
            </a:solidFill>
          </a:ln>
        </p:spPr>
        <p:txBody>
          <a:bodyPr>
            <a:normAutofit/>
          </a:bodyPr>
          <a:lstStyle/>
          <a:p>
            <a:r>
              <a:rPr lang="ru-RU" b="1" dirty="0" smtClean="0">
                <a:latin typeface="Times New Roman" pitchFamily="18" charset="0"/>
                <a:cs typeface="Times New Roman" pitchFamily="18" charset="0"/>
              </a:rPr>
              <a:t>Красота – это чистота</a:t>
            </a:r>
            <a:endParaRPr lang="ru-RU" b="1" dirty="0">
              <a:latin typeface="Times New Roman" pitchFamily="18" charset="0"/>
              <a:cs typeface="Times New Roman" pitchFamily="18" charset="0"/>
            </a:endParaRPr>
          </a:p>
        </p:txBody>
      </p:sp>
      <p:pic>
        <p:nvPicPr>
          <p:cNvPr id="108546" name="Picture 2" descr="http://zevent.ru/uploads/images/topic/2012/03/20/7d108bdc5f_640.jpg"/>
          <p:cNvPicPr>
            <a:picLocks noChangeAspect="1" noChangeArrowheads="1"/>
          </p:cNvPicPr>
          <p:nvPr/>
        </p:nvPicPr>
        <p:blipFill>
          <a:blip r:embed="rId4" cstate="print"/>
          <a:srcRect/>
          <a:stretch>
            <a:fillRect/>
          </a:stretch>
        </p:blipFill>
        <p:spPr bwMode="auto">
          <a:xfrm>
            <a:off x="500033" y="1857364"/>
            <a:ext cx="8169049" cy="4429156"/>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dirty="0" smtClean="0">
                <a:latin typeface="Times New Roman" pitchFamily="18" charset="0"/>
                <a:cs typeface="Times New Roman" pitchFamily="18" charset="0"/>
              </a:rPr>
              <a:t>Четыре </a:t>
            </a:r>
            <a:r>
              <a:rPr lang="ru-RU" dirty="0" smtClean="0">
                <a:latin typeface="Times New Roman" pitchFamily="18" charset="0"/>
                <a:cs typeface="Times New Roman" pitchFamily="18" charset="0"/>
              </a:rPr>
              <a:t>критерия </a:t>
            </a:r>
            <a:r>
              <a:rPr lang="ru-RU" dirty="0" smtClean="0">
                <a:latin typeface="Times New Roman" pitchFamily="18" charset="0"/>
                <a:cs typeface="Times New Roman" pitchFamily="18" charset="0"/>
              </a:rPr>
              <a:t>оценки</a:t>
            </a:r>
            <a:endParaRPr lang="ru-RU" dirty="0">
              <a:latin typeface="Times New Roman" pitchFamily="18" charset="0"/>
              <a:cs typeface="Times New Roman" pitchFamily="18" charset="0"/>
            </a:endParaRPr>
          </a:p>
        </p:txBody>
      </p:sp>
      <p:sp>
        <p:nvSpPr>
          <p:cNvPr id="4" name="Содержимое 3"/>
          <p:cNvSpPr>
            <a:spLocks noGrp="1"/>
          </p:cNvSpPr>
          <p:nvPr>
            <p:ph sz="half" idx="1"/>
          </p:nvPr>
        </p:nvSpPr>
        <p:spPr>
          <a:ln>
            <a:solidFill>
              <a:schemeClr val="accent1"/>
            </a:solidFill>
          </a:ln>
        </p:spPr>
        <p:txBody>
          <a:bodyPr/>
          <a:lstStyle/>
          <a:p>
            <a:pPr marL="514350" indent="-514350">
              <a:buAutoNum type="arabicPeriod"/>
            </a:pPr>
            <a:r>
              <a:rPr lang="ru-RU" b="1" dirty="0" smtClean="0">
                <a:latin typeface="Times New Roman" pitchFamily="18" charset="0"/>
                <a:cs typeface="Times New Roman" pitchFamily="18" charset="0"/>
              </a:rPr>
              <a:t>Вес</a:t>
            </a:r>
          </a:p>
          <a:p>
            <a:pPr marL="514350" indent="-514350">
              <a:buAutoNum type="arabicPeriod"/>
            </a:pPr>
            <a:r>
              <a:rPr lang="ru-RU" b="1" dirty="0" smtClean="0">
                <a:latin typeface="Times New Roman" pitchFamily="18" charset="0"/>
                <a:cs typeface="Times New Roman" pitchFamily="18" charset="0"/>
              </a:rPr>
              <a:t>Огранка</a:t>
            </a:r>
          </a:p>
          <a:p>
            <a:pPr marL="514350" indent="-514350">
              <a:buAutoNum type="arabicPeriod"/>
            </a:pPr>
            <a:r>
              <a:rPr lang="ru-RU" b="1" dirty="0" smtClean="0">
                <a:latin typeface="Times New Roman" pitchFamily="18" charset="0"/>
                <a:cs typeface="Times New Roman" pitchFamily="18" charset="0"/>
              </a:rPr>
              <a:t>Чистота</a:t>
            </a:r>
          </a:p>
          <a:p>
            <a:pPr marL="514350" indent="-514350">
              <a:buAutoNum type="arabicPeriod"/>
            </a:pPr>
            <a:r>
              <a:rPr lang="ru-RU" b="1" dirty="0" smtClean="0">
                <a:latin typeface="Times New Roman" pitchFamily="18" charset="0"/>
                <a:cs typeface="Times New Roman" pitchFamily="18" charset="0"/>
              </a:rPr>
              <a:t>Цвет</a:t>
            </a:r>
          </a:p>
          <a:p>
            <a:pPr marL="514350" indent="-514350">
              <a:buAutoNum type="arabicPeriod"/>
            </a:pPr>
            <a:endParaRPr lang="ru-RU" b="1" dirty="0">
              <a:latin typeface="Times New Roman" pitchFamily="18" charset="0"/>
              <a:cs typeface="Times New Roman" pitchFamily="18" charset="0"/>
            </a:endParaRPr>
          </a:p>
        </p:txBody>
      </p:sp>
      <p:sp>
        <p:nvSpPr>
          <p:cNvPr id="5" name="Содержимое 4"/>
          <p:cNvSpPr>
            <a:spLocks noGrp="1"/>
          </p:cNvSpPr>
          <p:nvPr>
            <p:ph sz="half" idx="2"/>
          </p:nvPr>
        </p:nvSpPr>
        <p:spPr>
          <a:ln>
            <a:solidFill>
              <a:schemeClr val="accent1"/>
            </a:solidFill>
          </a:ln>
        </p:spPr>
        <p:txBody>
          <a:bodyPr>
            <a:normAutofit/>
          </a:bodyPr>
          <a:lstStyle/>
          <a:p>
            <a:pPr>
              <a:lnSpc>
                <a:spcPts val="3000"/>
              </a:lnSpc>
              <a:spcBef>
                <a:spcPts val="0"/>
              </a:spcBef>
            </a:pPr>
            <a:r>
              <a:rPr lang="ru-RU" sz="3200" dirty="0" smtClean="0">
                <a:latin typeface="Times New Roman" pitchFamily="18" charset="0"/>
                <a:cs typeface="Times New Roman" pitchFamily="18" charset="0"/>
              </a:rPr>
              <a:t>Откр.3:5 Побеждающий облечется в белые одежды; и не изглажу имени его из книги жизни, и исповедаю имя его пред </a:t>
            </a:r>
            <a:r>
              <a:rPr lang="ru-RU" sz="3200" dirty="0" err="1" smtClean="0">
                <a:latin typeface="Times New Roman" pitchFamily="18" charset="0"/>
                <a:cs typeface="Times New Roman" pitchFamily="18" charset="0"/>
              </a:rPr>
              <a:t>Отцем</a:t>
            </a:r>
            <a:r>
              <a:rPr lang="ru-RU" sz="3200" dirty="0" smtClean="0">
                <a:latin typeface="Times New Roman" pitchFamily="18" charset="0"/>
                <a:cs typeface="Times New Roman" pitchFamily="18" charset="0"/>
              </a:rPr>
              <a:t> Моим и пред Ангелами Его.</a:t>
            </a:r>
            <a:endParaRPr lang="ru-RU" sz="3200" dirty="0">
              <a:latin typeface="Times New Roman" pitchFamily="18" charset="0"/>
              <a:cs typeface="Times New Roman" pitchFamily="18" charset="0"/>
            </a:endParaRPr>
          </a:p>
        </p:txBody>
      </p:sp>
      <p:pic>
        <p:nvPicPr>
          <p:cNvPr id="90114" name="Picture 2" descr="http://bestgold585.narod.ru/olderfiles/1/c3e70254ba59.gif"/>
          <p:cNvPicPr>
            <a:picLocks noChangeAspect="1" noChangeArrowheads="1" noCrop="1"/>
          </p:cNvPicPr>
          <p:nvPr/>
        </p:nvPicPr>
        <p:blipFill>
          <a:blip r:embed="rId4" cstate="print"/>
          <a:srcRect/>
          <a:stretch>
            <a:fillRect/>
          </a:stretch>
        </p:blipFill>
        <p:spPr bwMode="auto">
          <a:xfrm>
            <a:off x="1428728" y="3929066"/>
            <a:ext cx="2357454" cy="2609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dirty="0" smtClean="0">
                <a:latin typeface="Times New Roman" pitchFamily="18" charset="0"/>
                <a:cs typeface="Times New Roman" pitchFamily="18" charset="0"/>
              </a:rPr>
              <a:t>Критерии оценки + </a:t>
            </a:r>
            <a:endParaRPr lang="ru-RU"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0"/>
            <a:ext cx="4614866" cy="4525963"/>
          </a:xfrm>
          <a:ln>
            <a:solidFill>
              <a:schemeClr val="accent1"/>
            </a:solidFill>
          </a:ln>
        </p:spPr>
        <p:txBody>
          <a:bodyPr>
            <a:normAutofit/>
          </a:bodyPr>
          <a:lstStyle/>
          <a:p>
            <a:r>
              <a:rPr lang="ru-RU" sz="3600" dirty="0" smtClean="0">
                <a:latin typeface="Times New Roman" pitchFamily="18" charset="0"/>
                <a:cs typeface="Times New Roman" pitchFamily="18" charset="0"/>
              </a:rPr>
              <a:t>Твердость</a:t>
            </a:r>
          </a:p>
          <a:p>
            <a:r>
              <a:rPr lang="ru-RU" sz="3600" dirty="0" err="1" smtClean="0">
                <a:latin typeface="Times New Roman" pitchFamily="18" charset="0"/>
                <a:cs typeface="Times New Roman" pitchFamily="18" charset="0"/>
              </a:rPr>
              <a:t>Теплопроводимость</a:t>
            </a:r>
            <a:endParaRPr lang="ru-RU" sz="3600" dirty="0" smtClean="0">
              <a:latin typeface="Times New Roman" pitchFamily="18" charset="0"/>
              <a:cs typeface="Times New Roman" pitchFamily="18" charset="0"/>
            </a:endParaRPr>
          </a:p>
          <a:p>
            <a:endParaRPr lang="ru-RU" sz="36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5286380" y="1600201"/>
            <a:ext cx="3400420" cy="3900502"/>
          </a:xfrm>
          <a:ln>
            <a:solidFill>
              <a:schemeClr val="accent1"/>
            </a:solidFill>
          </a:ln>
        </p:spPr>
        <p:txBody>
          <a:bodyPr/>
          <a:lstStyle/>
          <a:p>
            <a:endParaRPr lang="ru-RU" dirty="0"/>
          </a:p>
        </p:txBody>
      </p:sp>
      <p:pic>
        <p:nvPicPr>
          <p:cNvPr id="110594" name="Picture 2" descr="самый большой алмаз фото"/>
          <p:cNvPicPr>
            <a:picLocks noChangeAspect="1" noChangeArrowheads="1"/>
          </p:cNvPicPr>
          <p:nvPr/>
        </p:nvPicPr>
        <p:blipFill>
          <a:blip r:embed="rId4" cstate="print"/>
          <a:srcRect/>
          <a:stretch>
            <a:fillRect/>
          </a:stretch>
        </p:blipFill>
        <p:spPr bwMode="auto">
          <a:xfrm>
            <a:off x="5781758" y="2071678"/>
            <a:ext cx="2698453" cy="2714644"/>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hq-wallpapers.ru/wallpapers/12/hq-wallpapers_ru_macro_57433_1280x1024.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ln>
            <a:solidFill>
              <a:schemeClr val="accent1"/>
            </a:solidFill>
          </a:ln>
        </p:spPr>
        <p:txBody>
          <a:bodyPr>
            <a:normAutofit fontScale="90000"/>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Критерии бесценной женщины:</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sz="half" idx="1"/>
          </p:nvPr>
        </p:nvSpPr>
        <p:spPr>
          <a:ln>
            <a:solidFill>
              <a:schemeClr val="accent1"/>
            </a:solidFill>
          </a:ln>
        </p:spPr>
        <p:txBody>
          <a:bodyPr>
            <a:normAutofit/>
          </a:bodyPr>
          <a:lstStyle/>
          <a:p>
            <a:r>
              <a:rPr lang="ru-RU" b="1" dirty="0" smtClean="0">
                <a:latin typeface="Times New Roman" pitchFamily="18" charset="0"/>
                <a:cs typeface="Times New Roman" pitchFamily="18" charset="0"/>
              </a:rPr>
              <a:t>превосходная жена</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и любовница</a:t>
            </a:r>
          </a:p>
          <a:p>
            <a:r>
              <a:rPr lang="ru-RU" b="1" dirty="0" smtClean="0">
                <a:latin typeface="Times New Roman" pitchFamily="18" charset="0"/>
                <a:cs typeface="Times New Roman" pitchFamily="18" charset="0"/>
              </a:rPr>
              <a:t>идеальная мать</a:t>
            </a:r>
          </a:p>
          <a:p>
            <a:r>
              <a:rPr lang="ru-RU" b="1" dirty="0" smtClean="0">
                <a:latin typeface="Times New Roman" pitchFamily="18" charset="0"/>
                <a:cs typeface="Times New Roman" pitchFamily="18" charset="0"/>
              </a:rPr>
              <a:t>блестящая хозяйка</a:t>
            </a:r>
          </a:p>
          <a:p>
            <a:r>
              <a:rPr lang="ru-RU" b="1" dirty="0" smtClean="0">
                <a:latin typeface="Times New Roman" pitchFamily="18" charset="0"/>
                <a:cs typeface="Times New Roman" pitchFamily="18" charset="0"/>
              </a:rPr>
              <a:t>ухоженная красавица</a:t>
            </a:r>
          </a:p>
          <a:p>
            <a:r>
              <a:rPr lang="ru-RU" b="1" dirty="0" smtClean="0">
                <a:latin typeface="Times New Roman" pitchFamily="18" charset="0"/>
                <a:cs typeface="Times New Roman" pitchFamily="18" charset="0"/>
              </a:rPr>
              <a:t>успешная и реализованная личность</a:t>
            </a:r>
          </a:p>
          <a:p>
            <a:endParaRPr lang="ru-RU" b="1" dirty="0">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a:bodyPr>
          <a:lstStyle/>
          <a:p>
            <a:endParaRPr lang="ru-RU"/>
          </a:p>
        </p:txBody>
      </p:sp>
      <p:pic>
        <p:nvPicPr>
          <p:cNvPr id="113666" name="Picture 2" descr="http://www.adnmundo.info/userfiles/contenidos/items/12740_detail.jpg"/>
          <p:cNvPicPr>
            <a:picLocks noChangeAspect="1" noChangeArrowheads="1"/>
          </p:cNvPicPr>
          <p:nvPr/>
        </p:nvPicPr>
        <p:blipFill>
          <a:blip r:embed="rId3" cstate="print"/>
          <a:srcRect/>
          <a:stretch>
            <a:fillRect/>
          </a:stretch>
        </p:blipFill>
        <p:spPr bwMode="auto">
          <a:xfrm>
            <a:off x="4929190" y="1500174"/>
            <a:ext cx="3429024" cy="498767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dirty="0" smtClean="0">
                <a:latin typeface="Times New Roman" pitchFamily="18" charset="0"/>
                <a:cs typeface="Times New Roman" pitchFamily="18" charset="0"/>
              </a:rPr>
              <a:t>Женщина древнего Рима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1"/>
            <a:ext cx="4114800" cy="4543444"/>
          </a:xfrm>
          <a:ln>
            <a:solidFill>
              <a:schemeClr val="accent1"/>
            </a:solidFill>
          </a:ln>
        </p:spPr>
        <p:txBody>
          <a:bodyPr>
            <a:noAutofit/>
          </a:bodyPr>
          <a:lstStyle/>
          <a:p>
            <a:pPr>
              <a:lnSpc>
                <a:spcPts val="2100"/>
              </a:lnSpc>
              <a:spcBef>
                <a:spcPts val="0"/>
              </a:spcBef>
              <a:buNone/>
            </a:pPr>
            <a:r>
              <a:rPr lang="ru-RU" sz="2400" b="1" dirty="0" smtClean="0">
                <a:latin typeface="Times New Roman" pitchFamily="18" charset="0"/>
                <a:cs typeface="Times New Roman" pitchFamily="18" charset="0"/>
              </a:rPr>
              <a:t>«Что может быть лучше жены </a:t>
            </a:r>
          </a:p>
          <a:p>
            <a:pPr>
              <a:lnSpc>
                <a:spcPts val="2100"/>
              </a:lnSpc>
              <a:spcBef>
                <a:spcPts val="0"/>
              </a:spcBef>
            </a:pPr>
            <a:r>
              <a:rPr lang="ru-RU" sz="2400" b="1" dirty="0" smtClean="0">
                <a:latin typeface="Times New Roman" pitchFamily="18" charset="0"/>
                <a:cs typeface="Times New Roman" pitchFamily="18" charset="0"/>
              </a:rPr>
              <a:t>целомудренной, </a:t>
            </a:r>
          </a:p>
          <a:p>
            <a:pPr>
              <a:lnSpc>
                <a:spcPts val="2100"/>
              </a:lnSpc>
              <a:spcBef>
                <a:spcPts val="0"/>
              </a:spcBef>
            </a:pPr>
            <a:r>
              <a:rPr lang="ru-RU" sz="2400" b="1" dirty="0" smtClean="0">
                <a:latin typeface="Times New Roman" pitchFamily="18" charset="0"/>
                <a:cs typeface="Times New Roman" pitchFamily="18" charset="0"/>
              </a:rPr>
              <a:t>любящей семейную жизнь,</a:t>
            </a:r>
          </a:p>
          <a:p>
            <a:pPr>
              <a:lnSpc>
                <a:spcPts val="2100"/>
              </a:lnSpc>
              <a:spcBef>
                <a:spcPts val="0"/>
              </a:spcBef>
            </a:pPr>
            <a:r>
              <a:rPr lang="ru-RU" sz="2400" b="1" dirty="0" smtClean="0">
                <a:latin typeface="Times New Roman" pitchFamily="18" charset="0"/>
                <a:cs typeface="Times New Roman" pitchFamily="18" charset="0"/>
              </a:rPr>
              <a:t>хорошей хозяйки и </a:t>
            </a:r>
          </a:p>
          <a:p>
            <a:pPr>
              <a:lnSpc>
                <a:spcPts val="2100"/>
              </a:lnSpc>
              <a:spcBef>
                <a:spcPts val="0"/>
              </a:spcBef>
            </a:pPr>
            <a:r>
              <a:rPr lang="ru-RU" sz="2400" b="1" dirty="0" smtClean="0">
                <a:latin typeface="Times New Roman" pitchFamily="18" charset="0"/>
                <a:cs typeface="Times New Roman" pitchFamily="18" charset="0"/>
              </a:rPr>
              <a:t>воспитательницы детей,</a:t>
            </a:r>
          </a:p>
          <a:p>
            <a:pPr>
              <a:lnSpc>
                <a:spcPts val="2100"/>
              </a:lnSpc>
              <a:spcBef>
                <a:spcPts val="0"/>
              </a:spcBef>
            </a:pPr>
            <a:r>
              <a:rPr lang="ru-RU" sz="2400" b="1" dirty="0" smtClean="0">
                <a:latin typeface="Times New Roman" pitchFamily="18" charset="0"/>
                <a:cs typeface="Times New Roman" pitchFamily="18" charset="0"/>
              </a:rPr>
              <a:t> той, что радует вас в здоровье и </a:t>
            </a:r>
          </a:p>
          <a:p>
            <a:pPr>
              <a:lnSpc>
                <a:spcPts val="2100"/>
              </a:lnSpc>
              <a:spcBef>
                <a:spcPts val="0"/>
              </a:spcBef>
            </a:pPr>
            <a:r>
              <a:rPr lang="ru-RU" sz="2400" b="1" dirty="0" smtClean="0">
                <a:latin typeface="Times New Roman" pitchFamily="18" charset="0"/>
                <a:cs typeface="Times New Roman" pitchFamily="18" charset="0"/>
              </a:rPr>
              <a:t>ухаживает в болезни, </a:t>
            </a:r>
          </a:p>
          <a:p>
            <a:pPr>
              <a:lnSpc>
                <a:spcPts val="2100"/>
              </a:lnSpc>
              <a:spcBef>
                <a:spcPts val="0"/>
              </a:spcBef>
            </a:pPr>
            <a:r>
              <a:rPr lang="ru-RU" sz="2400" b="1" dirty="0" smtClean="0">
                <a:latin typeface="Times New Roman" pitchFamily="18" charset="0"/>
                <a:cs typeface="Times New Roman" pitchFamily="18" charset="0"/>
              </a:rPr>
              <a:t>соратницы в удаче и утешительницы в горе, </a:t>
            </a:r>
          </a:p>
          <a:p>
            <a:pPr>
              <a:lnSpc>
                <a:spcPts val="2100"/>
              </a:lnSpc>
              <a:spcBef>
                <a:spcPts val="0"/>
              </a:spcBef>
            </a:pPr>
            <a:r>
              <a:rPr lang="ru-RU" sz="2400" b="1" dirty="0" smtClean="0">
                <a:latin typeface="Times New Roman" pitchFamily="18" charset="0"/>
                <a:cs typeface="Times New Roman" pitchFamily="18" charset="0"/>
              </a:rPr>
              <a:t>той, что обуздала страсть вашей юности и </a:t>
            </a:r>
          </a:p>
          <a:p>
            <a:pPr>
              <a:lnSpc>
                <a:spcPts val="2100"/>
              </a:lnSpc>
              <a:spcBef>
                <a:spcPts val="0"/>
              </a:spcBef>
            </a:pPr>
            <a:r>
              <a:rPr lang="ru-RU" sz="2400" b="1" dirty="0" smtClean="0">
                <a:latin typeface="Times New Roman" pitchFamily="18" charset="0"/>
                <a:cs typeface="Times New Roman" pitchFamily="18" charset="0"/>
              </a:rPr>
              <a:t>смягчит чрезмерную жестокость старости...»</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pic>
        <p:nvPicPr>
          <p:cNvPr id="36868" name="Picture 4" descr="http://www.101mif.ru/istor_grecii/523418.gif"/>
          <p:cNvPicPr>
            <a:picLocks noChangeAspect="1" noChangeArrowheads="1"/>
          </p:cNvPicPr>
          <p:nvPr/>
        </p:nvPicPr>
        <p:blipFill>
          <a:blip r:embed="rId4" cstate="print"/>
          <a:srcRect/>
          <a:stretch>
            <a:fillRect/>
          </a:stretch>
        </p:blipFill>
        <p:spPr bwMode="auto">
          <a:xfrm>
            <a:off x="3886200" y="2643182"/>
            <a:ext cx="5257800" cy="21145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hq-wallpapers.ru/wallpapers/12/hq-wallpapers_ru_macro_57433_1280x1024.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a:p>
        </p:txBody>
      </p:sp>
      <p:pic>
        <p:nvPicPr>
          <p:cNvPr id="48130" name="Picture 2" descr="http://womenation.org/wp-content/uploads/2013/08/%D0%BD%D0%B0%D1%81%D1%82%D0%BE%D1%8F%D1%89%D0%B0%D1%8F-%D0%B6%D0%B5%D0%BD%D1%89%D0%B8%D0%BD%D0%B0.jpg"/>
          <p:cNvPicPr>
            <a:picLocks noChangeAspect="1" noChangeArrowheads="1"/>
          </p:cNvPicPr>
          <p:nvPr/>
        </p:nvPicPr>
        <p:blipFill>
          <a:blip r:embed="rId3" cstate="print"/>
          <a:srcRect l="5468" t="7622" r="8594" b="7584"/>
          <a:stretch>
            <a:fillRect/>
          </a:stretch>
        </p:blipFill>
        <p:spPr bwMode="auto">
          <a:xfrm>
            <a:off x="500034" y="285728"/>
            <a:ext cx="8215370" cy="61436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normAutofit/>
          </a:bodyPr>
          <a:lstStyle/>
          <a:p>
            <a:r>
              <a:rPr lang="ru-RU" sz="3600" b="1" dirty="0" smtClean="0">
                <a:latin typeface="Times New Roman" pitchFamily="18" charset="0"/>
                <a:cs typeface="Times New Roman" pitchFamily="18" charset="0"/>
              </a:rPr>
              <a:t>Женщины лучшие в области приготовления пищи</a:t>
            </a:r>
            <a:endParaRPr lang="ru-RU" sz="3600" b="1" dirty="0">
              <a:latin typeface="Times New Roman" pitchFamily="18" charset="0"/>
              <a:cs typeface="Times New Roman" pitchFamily="18" charset="0"/>
            </a:endParaRPr>
          </a:p>
        </p:txBody>
      </p:sp>
      <p:pic>
        <p:nvPicPr>
          <p:cNvPr id="84994" name="Picture 2" descr="http://fraumadam.ru/images/img_srchttpvimgcomuab300x200fa34a93ce6de08498f03bbb9be5f5.jpg"/>
          <p:cNvPicPr>
            <a:picLocks noChangeAspect="1" noChangeArrowheads="1"/>
          </p:cNvPicPr>
          <p:nvPr/>
        </p:nvPicPr>
        <p:blipFill>
          <a:blip r:embed="rId4" cstate="print"/>
          <a:srcRect/>
          <a:stretch>
            <a:fillRect/>
          </a:stretch>
        </p:blipFill>
        <p:spPr bwMode="auto">
          <a:xfrm>
            <a:off x="2500298" y="3357562"/>
            <a:ext cx="4607751" cy="3071834"/>
          </a:xfrm>
          <a:prstGeom prst="rect">
            <a:avLst/>
          </a:prstGeom>
          <a:noFill/>
          <a:ln>
            <a:solidFill>
              <a:schemeClr val="accent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7346" name="Picture 2" descr="http://motivators.ru/sites/default/files/imagecache/main-motivator/motivator-40465.jpg"/>
          <p:cNvPicPr>
            <a:picLocks noChangeAspect="1" noChangeArrowheads="1"/>
          </p:cNvPicPr>
          <p:nvPr/>
        </p:nvPicPr>
        <p:blipFill>
          <a:blip r:embed="rId2" cstate="print"/>
          <a:srcRect b="15854"/>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normAutofit/>
          </a:bodyPr>
          <a:lstStyle/>
          <a:p>
            <a:r>
              <a:rPr lang="ru-RU" sz="3600" b="1" dirty="0" smtClean="0">
                <a:latin typeface="Times New Roman" pitchFamily="18" charset="0"/>
                <a:cs typeface="Times New Roman" pitchFamily="18" charset="0"/>
              </a:rPr>
              <a:t>Кто сказал, что женщины слабый пол?</a:t>
            </a:r>
            <a:endParaRPr lang="ru-RU" sz="3600" b="1" dirty="0">
              <a:latin typeface="Times New Roman" pitchFamily="18" charset="0"/>
              <a:cs typeface="Times New Roman" pitchFamily="18" charset="0"/>
            </a:endParaRPr>
          </a:p>
        </p:txBody>
      </p:sp>
      <p:pic>
        <p:nvPicPr>
          <p:cNvPr id="82946" name="Picture 2" descr="http://kluchimasterstva.ru/wp-content/uploads/k1.jpg"/>
          <p:cNvPicPr>
            <a:picLocks noChangeAspect="1" noChangeArrowheads="1"/>
          </p:cNvPicPr>
          <p:nvPr/>
        </p:nvPicPr>
        <p:blipFill>
          <a:blip r:embed="rId4" cstate="print"/>
          <a:srcRect/>
          <a:stretch>
            <a:fillRect/>
          </a:stretch>
        </p:blipFill>
        <p:spPr bwMode="auto">
          <a:xfrm>
            <a:off x="2857488" y="2857496"/>
            <a:ext cx="4214842" cy="2911130"/>
          </a:xfrm>
          <a:prstGeom prst="rect">
            <a:avLst/>
          </a:prstGeom>
          <a:noFill/>
          <a:ln>
            <a:solidFill>
              <a:schemeClr val="accent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hq-wallpapers.ru/wallpapers/12/hq-wallpapers_ru_macro_57433_1280x102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normAutofit/>
          </a:bodyPr>
          <a:lstStyle/>
          <a:p>
            <a:r>
              <a:rPr lang="ru-RU" sz="3600" b="1" dirty="0" smtClean="0">
                <a:latin typeface="Times New Roman" pitchFamily="18" charset="0"/>
                <a:cs typeface="Times New Roman" pitchFamily="18" charset="0"/>
              </a:rPr>
              <a:t>Роль женщины следить за собой и за порядком в доме</a:t>
            </a:r>
          </a:p>
          <a:p>
            <a:endParaRPr lang="ru-RU" sz="3600" b="1" dirty="0">
              <a:latin typeface="Times New Roman" pitchFamily="18" charset="0"/>
              <a:cs typeface="Times New Roman" pitchFamily="18" charset="0"/>
            </a:endParaRPr>
          </a:p>
        </p:txBody>
      </p:sp>
      <p:pic>
        <p:nvPicPr>
          <p:cNvPr id="80898" name="Picture 2" descr="http://metrouk2.files.wordpress.com/2011/04/article-1302193785753-0b8499d000000578-338577_465x310.jpg"/>
          <p:cNvPicPr>
            <a:picLocks noChangeAspect="1" noChangeArrowheads="1"/>
          </p:cNvPicPr>
          <p:nvPr/>
        </p:nvPicPr>
        <p:blipFill>
          <a:blip r:embed="rId4" cstate="print"/>
          <a:srcRect/>
          <a:stretch>
            <a:fillRect/>
          </a:stretch>
        </p:blipFill>
        <p:spPr bwMode="auto">
          <a:xfrm>
            <a:off x="2643174" y="3143248"/>
            <a:ext cx="4429125" cy="2952751"/>
          </a:xfrm>
          <a:prstGeom prst="rect">
            <a:avLst/>
          </a:prstGeom>
          <a:noFill/>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22" name="Picture 2" descr="http://www.suratebi.org/uploads/articles/e9c84d6e.jpg"/>
          <p:cNvPicPr>
            <a:picLocks noChangeAspect="1" noChangeArrowheads="1"/>
          </p:cNvPicPr>
          <p:nvPr/>
        </p:nvPicPr>
        <p:blipFill>
          <a:blip r:embed="rId3" cstate="print"/>
          <a:srcRect/>
          <a:stretch>
            <a:fillRect/>
          </a:stretch>
        </p:blipFill>
        <p:spPr bwMode="auto">
          <a:xfrm>
            <a:off x="0" y="0"/>
            <a:ext cx="9614016" cy="6858000"/>
          </a:xfrm>
          <a:prstGeom prst="rect">
            <a:avLst/>
          </a:prstGeom>
          <a:noFill/>
        </p:spPr>
      </p:pic>
      <p:pic>
        <p:nvPicPr>
          <p:cNvPr id="30724" name="Picture 4" descr="Самый редкий и ценный жемчуг - натуральный"/>
          <p:cNvPicPr>
            <a:picLocks noChangeAspect="1" noChangeArrowheads="1"/>
          </p:cNvPicPr>
          <p:nvPr/>
        </p:nvPicPr>
        <p:blipFill>
          <a:blip r:embed="rId4" cstate="print"/>
          <a:srcRect/>
          <a:stretch>
            <a:fillRect/>
          </a:stretch>
        </p:blipFill>
        <p:spPr bwMode="auto">
          <a:xfrm>
            <a:off x="-186991" y="0"/>
            <a:ext cx="9759965"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ipe(down)">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hq-wallpapers.ru/wallpapers/12/hq-wallpapers_ru_macro_57433_1280x102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ln>
            <a:solidFill>
              <a:schemeClr val="accent1"/>
            </a:solidFill>
          </a:ln>
        </p:spPr>
        <p:txBody>
          <a:bodyPr/>
          <a:lstStyle/>
          <a:p>
            <a:r>
              <a:rPr lang="ru-RU" dirty="0" smtClean="0">
                <a:latin typeface="Times New Roman" pitchFamily="18" charset="0"/>
                <a:cs typeface="Times New Roman" pitchFamily="18" charset="0"/>
              </a:rPr>
              <a:t>Три истории</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ln>
            <a:solidFill>
              <a:schemeClr val="accent1"/>
            </a:solidFill>
          </a:ln>
        </p:spPr>
        <p:txBody>
          <a:bodyPr/>
          <a:lstStyle/>
          <a:p>
            <a:r>
              <a:rPr lang="ru-RU" b="1" dirty="0" smtClean="0">
                <a:latin typeface="Times New Roman" pitchFamily="18" charset="0"/>
                <a:cs typeface="Times New Roman" pitchFamily="18" charset="0"/>
              </a:rPr>
              <a:t>1.</a:t>
            </a:r>
          </a:p>
          <a:p>
            <a:r>
              <a:rPr lang="ru-RU" b="1" dirty="0" smtClean="0">
                <a:latin typeface="Times New Roman" pitchFamily="18" charset="0"/>
                <a:cs typeface="Times New Roman" pitchFamily="18" charset="0"/>
              </a:rPr>
              <a:t>2.</a:t>
            </a:r>
          </a:p>
          <a:p>
            <a:r>
              <a:rPr lang="ru-RU" b="1" dirty="0" smtClean="0">
                <a:latin typeface="Times New Roman" pitchFamily="18" charset="0"/>
                <a:cs typeface="Times New Roman" pitchFamily="18" charset="0"/>
              </a:rPr>
              <a:t>3.</a:t>
            </a:r>
          </a:p>
          <a:p>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274638"/>
            <a:ext cx="6686568" cy="1143000"/>
          </a:xfrm>
          <a:ln>
            <a:solidFill>
              <a:schemeClr val="accent1"/>
            </a:solidFill>
          </a:ln>
        </p:spPr>
        <p:txBody>
          <a:bodyPr>
            <a:normAutofit fontScale="90000"/>
          </a:bodyPr>
          <a:lstStyle/>
          <a:p>
            <a:r>
              <a:rPr lang="ru-RU" b="1" dirty="0" smtClean="0">
                <a:latin typeface="Times New Roman" pitchFamily="18" charset="0"/>
                <a:cs typeface="Times New Roman" pitchFamily="18" charset="0"/>
              </a:rPr>
              <a:t>Ваньки </a:t>
            </a:r>
            <a:r>
              <a:rPr lang="ru-RU" b="1" dirty="0" err="1" smtClean="0">
                <a:latin typeface="Times New Roman" pitchFamily="18" charset="0"/>
                <a:cs typeface="Times New Roman" pitchFamily="18" charset="0"/>
              </a:rPr>
              <a:t>встаньки</a:t>
            </a:r>
            <a:r>
              <a:rPr lang="ru-RU" b="1" dirty="0" smtClean="0">
                <a:latin typeface="Times New Roman" pitchFamily="18" charset="0"/>
                <a:cs typeface="Times New Roman" pitchFamily="18" charset="0"/>
              </a:rPr>
              <a:t> в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деревянных тарах</a:t>
            </a:r>
            <a:endParaRPr lang="ru-RU" b="1" dirty="0">
              <a:latin typeface="Times New Roman" pitchFamily="18" charset="0"/>
              <a:cs typeface="Times New Roman" pitchFamily="18" charset="0"/>
            </a:endParaRPr>
          </a:p>
        </p:txBody>
      </p:sp>
      <p:pic>
        <p:nvPicPr>
          <p:cNvPr id="7" name="Picture 2" descr="http://nauka-prosto.ru/i/antigravc1.jpg"/>
          <p:cNvPicPr>
            <a:picLocks noChangeAspect="1" noChangeArrowheads="1"/>
          </p:cNvPicPr>
          <p:nvPr/>
        </p:nvPicPr>
        <p:blipFill>
          <a:blip r:embed="rId3" cstate="print"/>
          <a:srcRect l="21951" r="24390"/>
          <a:stretch>
            <a:fillRect/>
          </a:stretch>
        </p:blipFill>
        <p:spPr bwMode="auto">
          <a:xfrm>
            <a:off x="357158" y="3071810"/>
            <a:ext cx="1571636" cy="2928958"/>
          </a:xfrm>
          <a:prstGeom prst="rect">
            <a:avLst/>
          </a:prstGeom>
          <a:noFill/>
        </p:spPr>
      </p:pic>
      <p:pic>
        <p:nvPicPr>
          <p:cNvPr id="6" name="Picture 2" descr="http://nauka-prosto.ru/i/antigravc1.jpg"/>
          <p:cNvPicPr>
            <a:picLocks noGrp="1" noChangeAspect="1" noChangeArrowheads="1"/>
          </p:cNvPicPr>
          <p:nvPr>
            <p:ph idx="1"/>
          </p:nvPr>
        </p:nvPicPr>
        <p:blipFill>
          <a:blip r:embed="rId3" cstate="print"/>
          <a:srcRect l="21070" r="23679"/>
          <a:stretch>
            <a:fillRect/>
          </a:stretch>
        </p:blipFill>
        <p:spPr bwMode="auto">
          <a:xfrm>
            <a:off x="2143108" y="1714488"/>
            <a:ext cx="2000264" cy="3620304"/>
          </a:xfrm>
          <a:prstGeom prst="rect">
            <a:avLst/>
          </a:prstGeom>
          <a:noFill/>
        </p:spPr>
      </p:pic>
      <p:pic>
        <p:nvPicPr>
          <p:cNvPr id="1028" name="Picture 4" descr="http://www.t-opora.ru/images/derev/d1.jpg"/>
          <p:cNvPicPr>
            <a:picLocks noChangeAspect="1" noChangeArrowheads="1"/>
          </p:cNvPicPr>
          <p:nvPr/>
        </p:nvPicPr>
        <p:blipFill>
          <a:blip r:embed="rId4" cstate="print"/>
          <a:srcRect/>
          <a:stretch>
            <a:fillRect/>
          </a:stretch>
        </p:blipFill>
        <p:spPr bwMode="auto">
          <a:xfrm>
            <a:off x="4286248" y="2571744"/>
            <a:ext cx="4602726" cy="3599332"/>
          </a:xfrm>
          <a:prstGeom prst="rect">
            <a:avLst/>
          </a:prstGeom>
          <a:noFill/>
        </p:spPr>
      </p:pic>
      <p:pic>
        <p:nvPicPr>
          <p:cNvPr id="9" name="Picture 2" descr="http://nauka-prosto.ru/i/antigravc1.jpg"/>
          <p:cNvPicPr>
            <a:picLocks noChangeAspect="1" noChangeArrowheads="1"/>
          </p:cNvPicPr>
          <p:nvPr/>
        </p:nvPicPr>
        <p:blipFill>
          <a:blip r:embed="rId3" cstate="print"/>
          <a:srcRect l="21951" r="24390"/>
          <a:stretch>
            <a:fillRect/>
          </a:stretch>
        </p:blipFill>
        <p:spPr bwMode="auto">
          <a:xfrm>
            <a:off x="357158" y="214290"/>
            <a:ext cx="1571636" cy="29289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ipe(down)">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2515</Words>
  <Application>Microsoft Office PowerPoint</Application>
  <PresentationFormat>Экран (4:3)</PresentationFormat>
  <Paragraphs>235</Paragraphs>
  <Slides>40</Slides>
  <Notes>31</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Бесценная женщина  в современном мире</vt:lpstr>
      <vt:lpstr>!?</vt:lpstr>
      <vt:lpstr>!</vt:lpstr>
      <vt:lpstr>!</vt:lpstr>
      <vt:lpstr>?!</vt:lpstr>
      <vt:lpstr>!</vt:lpstr>
      <vt:lpstr>Слайд 7</vt:lpstr>
      <vt:lpstr>Три истории</vt:lpstr>
      <vt:lpstr>Ваньки встаньки в  деревянных тарах</vt:lpstr>
      <vt:lpstr>Меджнун и Лейла</vt:lpstr>
      <vt:lpstr>Кох-и-нор</vt:lpstr>
      <vt:lpstr>Слайд 12</vt:lpstr>
      <vt:lpstr> Бесценная женщина – настоящая женщина</vt:lpstr>
      <vt:lpstr>Драгоценность, ценность, цена...</vt:lpstr>
      <vt:lpstr>Совершенства жены:</vt:lpstr>
      <vt:lpstr>Слайд 16</vt:lpstr>
      <vt:lpstr>Слайд 17</vt:lpstr>
      <vt:lpstr>Четыре критерии оценки</vt:lpstr>
      <vt:lpstr>ВЕС???</vt:lpstr>
      <vt:lpstr>Слайд 20</vt:lpstr>
      <vt:lpstr>Слайд 21</vt:lpstr>
      <vt:lpstr>Четыре критерия оценки</vt:lpstr>
      <vt:lpstr>Добродетели жены</vt:lpstr>
      <vt:lpstr>Идеальная жена</vt:lpstr>
      <vt:lpstr>Гармоничный брак</vt:lpstr>
      <vt:lpstr>Четыре критерии оценки</vt:lpstr>
      <vt:lpstr>Слайд 27</vt:lpstr>
      <vt:lpstr>Что такое Женщина?</vt:lpstr>
      <vt:lpstr>Женщина должна...</vt:lpstr>
      <vt:lpstr>Как выглядеть девочкой?</vt:lpstr>
      <vt:lpstr>Как выглядеть девочкой?</vt:lpstr>
      <vt:lpstr>Как выглядеть девочкой?</vt:lpstr>
      <vt:lpstr>Четыре критерии оценки</vt:lpstr>
      <vt:lpstr>Красота – это чистота</vt:lpstr>
      <vt:lpstr>Четыре критерия оценки</vt:lpstr>
      <vt:lpstr>Критерии оценки + </vt:lpstr>
      <vt:lpstr> Критерии бесценной женщины: </vt:lpstr>
      <vt:lpstr>Женщина древнего Рима</vt:lpstr>
      <vt:lpstr>Слайд 39</vt:lpstr>
      <vt:lpstr>Слайд 40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Бесценная женщина в современном мире</dc:title>
  <dc:creator>Marina Ott</dc:creator>
  <cp:lastModifiedBy>Akseniya Liberanskaya</cp:lastModifiedBy>
  <cp:revision>8</cp:revision>
  <dcterms:created xsi:type="dcterms:W3CDTF">2014-05-20T19:11:20Z</dcterms:created>
  <dcterms:modified xsi:type="dcterms:W3CDTF">2014-06-15T10:09:21Z</dcterms:modified>
</cp:coreProperties>
</file>