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342" r:id="rId18"/>
    <p:sldId id="297" r:id="rId19"/>
    <p:sldId id="343" r:id="rId20"/>
    <p:sldId id="299" r:id="rId21"/>
    <p:sldId id="300" r:id="rId22"/>
    <p:sldId id="301" r:id="rId23"/>
    <p:sldId id="302" r:id="rId24"/>
    <p:sldId id="303" r:id="rId25"/>
    <p:sldId id="339" r:id="rId26"/>
    <p:sldId id="341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5" r:id="rId37"/>
    <p:sldId id="351" r:id="rId38"/>
    <p:sldId id="333" r:id="rId39"/>
    <p:sldId id="316" r:id="rId40"/>
    <p:sldId id="317" r:id="rId41"/>
    <p:sldId id="318" r:id="rId42"/>
    <p:sldId id="334" r:id="rId43"/>
    <p:sldId id="335" r:id="rId44"/>
    <p:sldId id="336" r:id="rId45"/>
    <p:sldId id="337" r:id="rId46"/>
    <p:sldId id="319" r:id="rId47"/>
    <p:sldId id="320" r:id="rId48"/>
    <p:sldId id="322" r:id="rId49"/>
    <p:sldId id="323" r:id="rId50"/>
    <p:sldId id="326" r:id="rId51"/>
    <p:sldId id="328" r:id="rId52"/>
    <p:sldId id="329" r:id="rId53"/>
    <p:sldId id="298" r:id="rId54"/>
    <p:sldId id="35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889" autoAdjust="0"/>
  </p:normalViewPr>
  <p:slideViewPr>
    <p:cSldViewPr>
      <p:cViewPr varScale="1">
        <p:scale>
          <a:sx n="37" d="100"/>
          <a:sy n="37" d="100"/>
        </p:scale>
        <p:origin x="-22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E2D2-CE53-4754-A5A3-9F86F0B3CCF7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E5415-B3A9-4F2E-A4D7-51AA5424A3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ph.ras.ru/elib/0993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l.jw.org/ru/wol/bc/r2/lp-u/2011163/1/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l.jw.org/ru/wol/bc/r2/lp-u/2011163/2/0" TargetMode="External"/><Relationship Id="rId5" Type="http://schemas.openxmlformats.org/officeDocument/2006/relationships/hyperlink" Target="http://wol.jw.org/ru/wol/bc/r2/lp-u/2011163/1/2" TargetMode="External"/><Relationship Id="rId4" Type="http://schemas.openxmlformats.org/officeDocument/2006/relationships/hyperlink" Target="http://wol.jw.org/ru/wol/bc/r2/lp-u/2011163/1/1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Интернет</a:t>
            </a:r>
            <a:r>
              <a:rPr lang="ru-RU" baseline="0" dirty="0" smtClean="0"/>
              <a:t> опрос (люди, которых волнует красота женщины): Что является истинным украшением женщины?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же списке «Что украшает</a:t>
            </a:r>
            <a: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женщину»</a:t>
            </a:r>
            <a:br>
              <a:rPr lang="ru-RU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ДОБРОДЕТЕЛЬ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(греч.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ἀρετή,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лат.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virtus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нем.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Tugend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англ.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букв. деятельное </a:t>
            </a:r>
            <a:r>
              <a:rPr lang="ru-RU" sz="1200" b="1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добро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делание добра) – фундаментальное моральное понятие, характеризующее готовность и </a:t>
            </a:r>
            <a:r>
              <a:rPr lang="ru-RU" sz="18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 личности сознательно и твердо следовать добру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Кто – то сказал: Истина</a:t>
            </a:r>
            <a:r>
              <a:rPr lang="ru-RU" b="1" dirty="0" smtClean="0"/>
              <a:t>, свобода и добродетель – вот единственное, ради чего нужно любить жизнь. </a:t>
            </a:r>
            <a:br>
              <a:rPr lang="ru-RU" b="1" dirty="0" smtClean="0"/>
            </a:br>
            <a:r>
              <a:rPr lang="ru-RU" b="1" dirty="0" smtClean="0"/>
              <a:t>Огромный</a:t>
            </a:r>
            <a:r>
              <a:rPr lang="ru-RU" b="1" baseline="0" dirty="0" smtClean="0"/>
              <a:t> простор для рассуждений...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Пр. 31 гл – «Золотая грамота» ДЖ.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Добродетельная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женщина! Очень приятное и гармоничное сочетание. Женщине, по своей изначальной сути присуще быть добродетельной! И чем больше добра совершает женщина, тем более притягательно её женское обаяние для её окружения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КТО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НАЙДЕТ... Т.е. ДЖ – </a:t>
            </a:r>
            <a:r>
              <a:rPr lang="ru-RU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редкость!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Является ли добродетель качеством врождённым или приобретённым?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Где берёт своё начало добродетель?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3. Всякая ли добродетель достойна Божьей награды?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4. Чем характеризуется добродетельная женщина христианка?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Добродетельным человек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рождается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Все люди, по своей природе «эгоцентричны». И только, когда человеческое «я» свергается с трона сердца, тогда воцаряется Иисус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Христ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Где же начало этого процесса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добродеяния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«Покажите в вере вашей добродетель…» (2 Пет. 1:5).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самая высокая добродетель женской души – это покорность воле Божией в своих выборах на любых уровнях жизни...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Всякая ли добродетель достойна Божьей награды? Какая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добродетель наиболее достойна награды?</a:t>
            </a: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Опрос студенток бизнес школы (от 17 до 20 лет): Если бы вам пришлось делать</a:t>
            </a:r>
            <a:r>
              <a:rPr lang="ru-RU" baseline="0" dirty="0" smtClean="0"/>
              <a:t> выбор между карьерой и замужеством, что бы вы выбрали? Ответ (полное единодушие): Замужество!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Почему? Потому что большинство женщин рассматривает замужество как основную цель своей жизни. </a:t>
            </a:r>
            <a:endParaRPr lang="ru-RU" dirty="0" smtClean="0"/>
          </a:p>
          <a:p>
            <a:r>
              <a:rPr lang="ru-RU" dirty="0" smtClean="0"/>
              <a:t>Любая</a:t>
            </a:r>
            <a:r>
              <a:rPr lang="ru-RU" baseline="0" dirty="0" smtClean="0"/>
              <a:t> женщина хочет, чтобы ее брак был счастливым, чтобы ее муж успешно справлялся со своей работой и был ею (работой и женой) доволен. С этой позиции мы и будем рассматривать добродетельность жены пастора, направленную на  </a:t>
            </a:r>
            <a:r>
              <a:rPr lang="ru-RU" b="1" baseline="0" dirty="0" smtClean="0"/>
              <a:t>успешный брак и успешное служение.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fontAlgn="t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все слышали слово «евангелие». Чуть меньше людей знает, как это греческое слово переводится на русский язык – «благая весть» (в более современном варианте – «хорошая новость»). И лишь единицы знают самую главную тайну этого слова. Она не должна была стать тайной, но так уж вышло.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«Благая весть» – это незаконченная фраза. Весть или новость не имеет смысла, если неизвестно ее содержание. Новость – это всегда новость о чем-то. «Благая весть» – это начало фразы, а ее конец – «о царстве Бога». В Синодальном переводе эта фраза обычно передается как «Евангелие Царствия». Например, в Евангелии от Матфея слово «Евангелие» встречается четыре раза, из которых три – именно в сочетании с «Царствием» (4:23; 9:35; 24:14). Если слово «Евангелие» используется одиночно, царство Бога подразумевается контекстом.</a:t>
            </a:r>
          </a:p>
          <a:p>
            <a:pPr fontAlgn="t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выражение «благая весть» используется в Библии в сочетании с разными словами, например «благая весть о... спасении», «Божья благая весть», «благая весть об Иисусе Христе»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Псалом 96:2;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 Римлянам 15:16;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 Марка 1:1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pPr fontAlgn="t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сказать просто, благая весть включает в себя все, чему учил Иисус и о чем писали его ученики. Перед тем как вознестись на небо, Иисус повелел своим последователям: «Идите и во всех народах подготавливайте учеников, крестя их во имя Отца, Сына и святого духа и уча их соблюдать все, что я вам повелел»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Матфея 28:19, 20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Значит, истинные христиане должны не только рассказывать другим о Царстве, но и подготавливать учеников.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4A617-66C6-49EF-AA1E-80915BCB26A1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наглядно воплощал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C63E-1243-4DD1-8A40-F8B550FBC79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Благочестие повседневной жизни придаст силу общественному свидетельству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C63E-1243-4DD1-8A40-F8B550FBC79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все ответы верны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15B1-CC95-410F-81FA-D3089D76385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пастора, а не жены пастора!!!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AC63E-1243-4DD1-8A40-F8B550FBC79E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Или</a:t>
            </a:r>
            <a:r>
              <a:rPr lang="ru-RU" baseline="0" dirty="0" smtClean="0"/>
              <a:t> президент униона, дивизиона, ГК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Густота волос, это известно каждому, зависит от количества волосяных луковиц или кутикул. Если их изначально мало – похвастать роскошной гривой, как в рекламе шампуня, вам не грозит. Но сберечь, то, что есть и сделать сами волосы толще в наших силах. Если волосы были густыми и начали покидать голову в массовом порядке, надо ограничить использование горячего фена и не использовать химическую завивку.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Окрашивание лучше делать растительными красителями, такими как хна или басма. К слову, и то и другое, укрепляют корни волос и борется с перхотью. Женский сайт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JustLady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гарантирует, что после их применения у вас будут густые волосы, но выглядеть здоровыми и блестящими они будут – это точно.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Берём кефир из холодильника, наливаем в стакан и оставляем на столе, чтобы он не был совсем холодным. Потом наносим его по всей голове, втираем в корни волос, массируя при этом кожу головы, а затем и распределяем по всей голове. Накрываем голову полиэтиленом, потом платком для утепления. Оставляем на 1 - 2 (или сколько есть времени) часа, а затем смываем тёплой водой с шампунем. Сколько кефира вам понадобится - это вопрос индивидуальный, в зависимости от длины волос, главное, чтобы кефир был распределён по всей длине, и волосы не оставались сухими. Вот так легко и просто, а эффект потрясающий - увлажнённые волосы, мягкие, гладкие, блестящие!!! Делайте так по возможности хотя бы 1 раз в неделю.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Иллюстрация</a:t>
            </a:r>
            <a:r>
              <a:rPr lang="ru-RU" baseline="0" dirty="0" smtClean="0"/>
              <a:t> в проповеди по гомилетике  - это окна, через которые в темное помещение проникает свет. Чем больше, чище окна, тем светлее.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Ответ: его дети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4A617-66C6-49EF-AA1E-80915BCB26A1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не должен быть настолько поглощен своими обязанностями вне дома, чтобы пренебрегать воспитанием своих детей, в котором они так нуждаются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может расценивать свои домашние обязанности как менее важные, но в действительности они составляют основу благополучия человека и общества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значительной мере счастье людей и процветание церкви зависят от семейного влияния...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5838-75A4-4FFE-96EC-AFB644E03DDC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духовное благополучие семьи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4A617-66C6-49EF-AA1E-80915BCB26A1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 никакого оправдания служителю за пренебрежительное отношение к семейной сфере ради внешней, более обширной, сферы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уховное благополучие его семьи должно быть у него на первом месте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последний день суда Бог спросит, что он делал, чтобы приобрести для Христа тех, которых произвел в мир, возлагая ответственность за них на себя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45838-75A4-4FFE-96EC-AFB644E03DDC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 что</a:t>
            </a:r>
            <a:r>
              <a:rPr lang="ru-RU" baseline="0" dirty="0" smtClean="0"/>
              <a:t> мы наблюдаем на самом деле?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во много раз умножается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То, каков он в семье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от жены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 в коем случае золото не должно украшать ни одну женщину. Это женщина должна украшать золото! А украшать женщину должна женственность и нежность.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от жены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достичь</a:t>
            </a:r>
            <a:r>
              <a:rPr lang="ru-RU" baseline="0" dirty="0" smtClean="0"/>
              <a:t> желаемого Богом характера?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заключается</a:t>
            </a:r>
            <a:r>
              <a:rPr lang="ru-RU" baseline="0" dirty="0" smtClean="0"/>
              <a:t> помощь жены?</a:t>
            </a:r>
          </a:p>
          <a:p>
            <a:r>
              <a:rPr lang="ru-RU" baseline="0" dirty="0" smtClean="0"/>
              <a:t>Как определить, какое влияние исходит от пастора и его жены?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значит: образцовая одежда?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</a:t>
            </a:r>
            <a:r>
              <a:rPr lang="ru-RU" baseline="0" dirty="0" smtClean="0"/>
              <a:t> и разговоры – благоухание на жизнь...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значит</a:t>
            </a:r>
            <a:r>
              <a:rPr lang="ru-RU" baseline="0" dirty="0" smtClean="0"/>
              <a:t> смирение, кротость, возвышенность?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значит: Быть</a:t>
            </a:r>
            <a:r>
              <a:rPr lang="ru-RU" baseline="0" dirty="0" smtClean="0"/>
              <a:t> освященной женой пастора?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Себялюбие и беспечность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этом тоже нет сомнения. Е.У. пишет: цель брака для мужа</a:t>
            </a:r>
            <a:r>
              <a:rPr lang="ru-RU" baseline="0" dirty="0" smtClean="0"/>
              <a:t> – «</a:t>
            </a:r>
            <a:r>
              <a:rPr lang="ru-RU" sz="1200" b="1" dirty="0" smtClean="0"/>
              <a:t>Все, кто вступает в брачные отношения со святой целью</a:t>
            </a:r>
            <a:r>
              <a:rPr lang="ru-RU" sz="1200" dirty="0" smtClean="0"/>
              <a:t>, - </a:t>
            </a:r>
            <a:r>
              <a:rPr lang="ru-RU" sz="1200" b="1" dirty="0" smtClean="0"/>
              <a:t>муж, чтобы обрести чистое расположение сердца женщины...» ХД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самом деле достойный мужчина это: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Не меняет своих убеждений по 10 раз на дню, то есть если сказал, дал слово, то способен его сдержать, следовать своей линии в жизни.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Интеллектуально развитый. Способный поддержать в трудный момент, дать нужный совет. Способен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разрулить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сложные ситуации.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Способность быть нежным и любящим по отношению к любимой женщине.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Любит детей.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Заботится о своих родителях.</a:t>
            </a: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Мужчина любит не саму Женщину, а своё состояние рядом с ней.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Поэтому Настоящая Женщина – это вовсе не самая красивая, вовсе не самая умная и уж вовсе не самая успешная в социальном плане. Настоящая Женщина дарит мужчине не ум, не красоту, не тело, не успехи, а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СОСТОЯНИЕ.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Женщина, которая создаёт у мужчин особое состояние –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мужское,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всегда будет иметь успех и поклонников. Это состояние она создаёт, наслаждаясь собой в обществе мужчины и восхищаясь мужчиной. И к этому особому состоянию мужчина будет тянуться, как к магниту. Настоящая Женщина культивирует в себе женственность, чтобы одаривать ею мужчин (любимого, поклонников, друзей, знакомых, просто прохожих).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9E7A9-1F33-4882-A0C4-6B5CFC7CEEBA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готовы всю неделю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проводить дома, мы ведь говорим: семья – это главное!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Проявляйте заинтересованность в заботах родителей и детей и старайтесь наставлять и благословлять 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Освящайте себя для работы Божьей и будьте благословением для тех, кто принимает вас, общайтесь с родителями и ни в коем случае не пренебрегайте детьми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считайте, что ваш собственный ребенок дороже в очах Божьих, нежели другие дети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Члены земной семьи становятся членами небесной семьи и являются силой к добру, оказывая далеко идущее влияние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семье служителя должно существовать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станет действенной проповедью 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практическом благочестии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 для женщины</a:t>
            </a:r>
            <a:r>
              <a:rPr lang="ru-RU" baseline="0" dirty="0" smtClean="0"/>
              <a:t> – средство достичь цели (вышеуказанной)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Иер.17:11  «Куропатка садится на яйца, которых не несла; таков приобретающий богатство неправдою: он оставит его на половине дней своих, и глупцом останется при конце своем».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dirty="0" smtClean="0"/>
              <a:t>Девушка - это не дешевый товар, который должен выставлять напоказ все свое тело и ждать, когда его "оценят" озабоченные мужики. Девушка - это самый дорогой бриллиант на земле, который должен скрывать свое тело от посторонних глаз и беречь его для своего мужа. Независимо от ее нации и религии</a:t>
            </a:r>
            <a:r>
              <a:rPr lang="ru-RU" dirty="0" smtClean="0"/>
              <a:t>!   ХИДЖАБЫ</a:t>
            </a:r>
            <a:r>
              <a:rPr lang="ru-RU" baseline="0" dirty="0" smtClean="0"/>
              <a:t> и религиозность.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Заботясь о красоте, надо начинать с сердца и души, иначе никакая косметика не поможет. Коко </a:t>
            </a:r>
            <a:r>
              <a:rPr lang="ru-RU" b="1" dirty="0" err="1" smtClean="0"/>
              <a:t>Шанель</a:t>
            </a:r>
            <a:r>
              <a:rPr lang="ru-RU" b="1" dirty="0" smtClean="0"/>
              <a:t>. </a:t>
            </a:r>
            <a:r>
              <a:rPr lang="ru-RU" dirty="0" smtClean="0"/>
              <a:t>*Чтобы быть незаменимой, нужно всё время меняться. </a:t>
            </a:r>
            <a:br>
              <a:rPr lang="ru-RU" dirty="0" smtClean="0"/>
            </a:br>
            <a:r>
              <a:rPr lang="ru-RU" dirty="0" smtClean="0"/>
              <a:t>*Возраст для женщины — не самое главное: можно быть восхитительной в 20 лет, очаровательной в 40 и оставаться неотразимой до конца дней своих.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Только не вместо мозгов,</a:t>
            </a:r>
            <a:r>
              <a:rPr lang="ru-RU" baseline="0" dirty="0" smtClean="0"/>
              <a:t> конечно, утверждают некоторые </a:t>
            </a:r>
            <a:r>
              <a:rPr lang="ru-RU" baseline="0" dirty="0" smtClean="0">
                <a:sym typeface="Wingdings" pitchFamily="2" charset="2"/>
              </a:rPr>
              <a:t>.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Счастливая (любимая)</a:t>
            </a:r>
            <a:r>
              <a:rPr lang="ru-RU" baseline="0" dirty="0" smtClean="0"/>
              <a:t> женщина отличается от нелюбимой и несчастливой. Это и мы с вами знаем.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E5415-B3A9-4F2E-A4D7-51AA5424A37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3911-917B-4B72-B743-6CA5B90DF77E}" type="datetimeFigureOut">
              <a:rPr lang="ru-RU" smtClean="0"/>
              <a:pPr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0294-3A54-46B3-8432-4CBBAA95C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osinin.ru/img_wall/goldsky01%20%28Medium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Истинное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украшение женщины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http://img1.liveinternet.ru/images/attach/c/8/101/894/10189464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714752"/>
            <a:ext cx="3857652" cy="2726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Женщину украшает ...вот та невидимая  изюминка!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pepsimist.ru/wp-content/uploads/2010/12/izumi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14489"/>
            <a:ext cx="1474567" cy="92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0" name="Picture 2" descr="http://www.mchs.ru/upload/iblock/425/425b95e721b114f6e86613c40bc041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785926"/>
            <a:ext cx="4914900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...Осознание, что ее любят!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my-madonna.ru/media/articles/98215d4335923588b13cd67221855f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071678"/>
            <a:ext cx="52578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всё то золото, что блестит. Истинное украшение женщины – материнство!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&amp;Scy;&amp;ucy;&amp;rcy;&amp;rcy;&amp;ocy;&amp;gcy;&amp;acy;&amp;tcy;&amp;ncy;&amp;ocy;&amp;iecy; &amp;mcy;&amp;acy;&amp;tcy;&amp;iecy;&amp;rcy;&amp;icy;&amp;ncy;&amp;scy;&amp;tcy;&amp;vcy;&amp;ocy;: &amp;gcy;&amp;rcy;&amp;iecy;&amp;khcy; &amp;icy;&amp;lcy;&amp;icy; &amp;shcy;&amp;acy;&amp;ncy;&amp;scy;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6191250" cy="4124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...запах чистоты, свежести!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4" descr="http://i.allday2.com/e0/eb/01/1364209423_woman-under-splash-of-water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357298"/>
            <a:ext cx="3098229" cy="4653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...Добрая, милая улыбка...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0062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1748" name="Picture 4" descr="http://www.mirukrasheniya.ru/wp-content/uploads/2013/03/krasivaya-ulyb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85992"/>
            <a:ext cx="5000660" cy="3083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osinin.ru/img_wall/goldsky01%20%28Medium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1458909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Истинное украшение женщины – добродетель!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lagoda.org/images/stories/dobro3.jpg"/>
          <p:cNvPicPr>
            <a:picLocks noChangeAspect="1" noChangeArrowheads="1"/>
          </p:cNvPicPr>
          <p:nvPr/>
        </p:nvPicPr>
        <p:blipFill>
          <a:blip r:embed="rId4" cstate="print"/>
          <a:srcRect l="3175" t="9115" r="3174" b="12213"/>
          <a:stretch>
            <a:fillRect/>
          </a:stretch>
        </p:blipFill>
        <p:spPr bwMode="auto">
          <a:xfrm>
            <a:off x="2214546" y="3214686"/>
            <a:ext cx="4643470" cy="32444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29618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Добродетель -</a:t>
            </a:r>
            <a:endParaRPr lang="ru-RU" sz="6600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7801004" cy="488315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это добро, вошедшее в привычку </a:t>
            </a:r>
            <a:endParaRPr lang="ru-RU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4514" name="Picture 2" descr="http://cs308626.vk.me/v308626911/286e/XSkAnktGj8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71678"/>
            <a:ext cx="374332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32951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"Добродетельная жена - венец для мужа своего"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Притч. 12:4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НАЙДЕТ?!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http://www.invictory.com/public/pictures/libraries/2/1667/lf8486b6552a9ab463834ae0c525a6dd61295286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00372"/>
            <a:ext cx="4417248" cy="3302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Карьера или замужество?</a:t>
            </a:r>
            <a:endParaRPr lang="ru-RU" sz="4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ladyfromrussia.com/garderob1/image/styl-bisnes-ledi.jpg"/>
          <p:cNvPicPr>
            <a:picLocks noChangeAspect="1" noChangeArrowheads="1"/>
          </p:cNvPicPr>
          <p:nvPr/>
        </p:nvPicPr>
        <p:blipFill>
          <a:blip r:embed="rId4" cstate="print"/>
          <a:srcRect l="6122" b="27772"/>
          <a:stretch>
            <a:fillRect/>
          </a:stretch>
        </p:blipFill>
        <p:spPr bwMode="auto">
          <a:xfrm flipH="1">
            <a:off x="1357290" y="2500306"/>
            <a:ext cx="3286148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http://peopleandcountries.com/data/attachment/portal/201212/03/0153077ke477n1dgbdhe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643182"/>
            <a:ext cx="3214710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5236" name="Picture 4" descr="http://www.spbdelarte.ru/gallery/ec833d6f5d5f5ebf7cd00d934db19b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285992"/>
            <a:ext cx="528637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5112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Успешный брак и успешное служение жены пастора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35811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Густые волосы - истинное украшение женщины!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scontent-b-fra.xx.fbcdn.net/hphotos-frc3/t1.0-9/407807_305509346150944_78077102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61360"/>
            <a:ext cx="3857652" cy="3610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C:\Users\ikasap.EAD-SD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4348" y="2369576"/>
            <a:ext cx="75724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5325" y="2857496"/>
            <a:ext cx="1847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857496"/>
            <a:ext cx="5904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Глава 58. Семья служителя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Семейная жизнь служителя должна наглядно отражать ВЕСТЬ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906" name="Picture 2" descr="https://lh5.googleusercontent.com/-uLFt6xSTeRI/T68wCe_w1bI/AAAAAAAAA8o/sz_gmyZdvtk/s424/PastedGraphic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786058"/>
            <a:ext cx="481638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6" name="Picture 2" descr="http://www.medweb.ru/upload/news/30-7-12/%D0%9C%D0%BE%D0%BB%D0%B8%D1%82%D0%B2%D0%B0%20%D0%BF%D0%BE%D0%BC%D0%BE%D0%B6%D0%B5%D1%82_shutterstock_73552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00174"/>
            <a:ext cx="1857388" cy="1725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Вставить пропущенные слова: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 хочет, чтобы в своей семейной жизни учитель Библии ________ ________ истины, которым он учит.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удачно демонстрировал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тщательно изучал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внимательно исследовал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наглядно воплощал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Чего хочет Бог, когда речь идет о семье служителя?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58" name="Picture 2" descr="http://www.invictory.com/public/pictures/blogs/7/6487/l88fbdaadaff3f7291c53588e86bcd4f21296586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786190"/>
            <a:ext cx="285752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Жизнь человека производит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большее влияние, чем его слова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2000240"/>
            <a:ext cx="5643602" cy="40973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терпение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постоянство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окажут воздействие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сердца тех, кого не могут достичь проповеди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Picture 2" descr="http://vse-o-zdorovye.ru/wp-content/uploads/2012/12/vliyanie-fizicheskih-uprazhnenii-na-organiz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285992"/>
            <a:ext cx="3381372" cy="2180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Чему должен научиться служитель прежде,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он сможет выполнять свои обязанности пастыря стада Божьего?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ему нужно узнать,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что требует от него Бог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он должен знать,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как воспитывать своих детей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img0.liveinternet.ru/images/attach/c/7/94/461/94461520_large_prayer_cop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00306"/>
            <a:ext cx="2728674" cy="1814499"/>
          </a:xfrm>
          <a:prstGeom prst="rect">
            <a:avLst/>
          </a:prstGeom>
          <a:noFill/>
        </p:spPr>
      </p:pic>
      <p:pic>
        <p:nvPicPr>
          <p:cNvPr id="38914" name="Picture 2" descr="http://www.chudopredki.ru/uploads/posts/2010-10/1287225384_1.jpg"/>
          <p:cNvPicPr>
            <a:picLocks noChangeAspect="1" noChangeArrowheads="1"/>
          </p:cNvPicPr>
          <p:nvPr/>
        </p:nvPicPr>
        <p:blipFill>
          <a:blip r:embed="rId5" cstate="print"/>
          <a:srcRect b="13867"/>
          <a:stretch>
            <a:fillRect/>
          </a:stretch>
        </p:blipFill>
        <p:spPr bwMode="auto">
          <a:xfrm>
            <a:off x="6786578" y="4214818"/>
            <a:ext cx="1643074" cy="15609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38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нуждается в матерях...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15370" cy="452596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не только так называются, но и являются таковыми в полном смысле слова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 уверенностью сказать,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определенные женские обязанности являются более священными, более святыми, чем обязанности мужчины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женщина сознает святость своего дела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силе и страхе Божьем исполняет свою жизненную миссию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она воспитывает своих детей, чтобы они приносили пользу в этом мире и стали бы членами семьи в лучшем мире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38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Ее дело - воспитание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 всех отношениях является таким же возвышенным и благородным, как и всякое другое дело, к которому может быть призван человек, даже если он - президент страны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rebenku1god.ru/images/1271114352_bankoboev_ru_schastlivaya_mama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749281" cy="2198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 descr="C:\Users\Marina Ott\Pictures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42"/>
            <a:ext cx="146977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4398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Наши дети – иллюстрация уроков истины!?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17409" name="Picture 1" descr="C:\Users\Marina Ott\Pictures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1643074" cy="1756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детей служителя происходит должным образом, то они станут иллюстрацией уроков, которые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преподает с кафедры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... служитель показывает свою неспособность к руководству и управлению...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60363" indent="-360363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является главной обязанностью служителя?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его паства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его богословское образование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его жена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его дети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его церковь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22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t3.gstatic.com/images?q=tbn:ANd9GcSOhNdAV1D2mVA8R9t1EWNIJYyDgMefD7T8mf50WyaNVAZ_gtIbn28DDpoi"/>
          <p:cNvPicPr>
            <a:picLocks noChangeAspect="1" noChangeArrowheads="1"/>
          </p:cNvPicPr>
          <p:nvPr/>
        </p:nvPicPr>
        <p:blipFill>
          <a:blip r:embed="rId4" cstate="print"/>
          <a:srcRect l="3012" t="11084" r="6626" b="7635"/>
          <a:stretch>
            <a:fillRect/>
          </a:stretch>
        </p:blipFill>
        <p:spPr bwMode="auto">
          <a:xfrm>
            <a:off x="4714875" y="4071942"/>
            <a:ext cx="3117295" cy="2286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00562" y="285728"/>
            <a:ext cx="4157634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85794"/>
            <a:ext cx="3757610" cy="54292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Служитель окружен обязанностями, часть которых очень важна, есть и менее важные, но 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главная обязанность - это его дети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http://www.yesheis.ru/wp-content/uploads/Bezyimyannyiy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2981325" cy="3743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00100" y="357167"/>
            <a:ext cx="7215238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Истинное украшение женщины – украшения!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&amp;Gcy;&amp;lcy;&amp;acy;&amp;mcy;&amp;ucy;&amp;rcy;&amp;ncy;&amp;ycy;&amp;iecy; &amp;ucy;&amp;kcy;&amp;rcy;&amp;acy;&amp;shcy;&amp;iecy;&amp;n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143116"/>
            <a:ext cx="5674979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должно быть у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служителя на первом месте?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духовное благополучие церкви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собственное духовное благополучие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духовное благополучие супруги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духовное благополучие семьи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духовное благополучие 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old.ekklesiast.ru/arhiv/2010/05_2010/02.jpg"/>
          <p:cNvPicPr>
            <a:picLocks noChangeAspect="1" noChangeArrowheads="1"/>
          </p:cNvPicPr>
          <p:nvPr/>
        </p:nvPicPr>
        <p:blipFill>
          <a:blip r:embed="rId4" cstate="print"/>
          <a:srcRect l="6445" r="9355"/>
          <a:stretch>
            <a:fillRect/>
          </a:stretch>
        </p:blipFill>
        <p:spPr bwMode="auto">
          <a:xfrm>
            <a:off x="6357950" y="500042"/>
            <a:ext cx="2071702" cy="16688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Великое благо, сделанное для людей, не может упразднить его долга перед Богом заботиться о своих детях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://jesus-kg.com/rus/wp-content/uploads/kuzfam.jpg"/>
          <p:cNvPicPr>
            <a:picLocks noChangeAspect="1" noChangeArrowheads="1"/>
          </p:cNvPicPr>
          <p:nvPr/>
        </p:nvPicPr>
        <p:blipFill>
          <a:blip r:embed="rId4" cstate="print"/>
          <a:srcRect b="8889"/>
          <a:stretch>
            <a:fillRect/>
          </a:stretch>
        </p:blipFill>
        <p:spPr bwMode="auto">
          <a:xfrm>
            <a:off x="2143108" y="2285992"/>
            <a:ext cx="47802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ети служителя в некоторых случаях оказываются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самыми заброшенными детьми в мире,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потому что отец мало бывает с ними, и они предоставлены самим себе в своих занятиях и развлечениях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pic>
        <p:nvPicPr>
          <p:cNvPr id="28674" name="Picture 2" descr="http://adventist.md/wp-content/uploads/2011/12/IMG_9815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785794"/>
            <a:ext cx="3643337" cy="19657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Вставить пропущенные слова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Родительская неверность при любых обстоятельствах - великое зло, но она _________________________,  когда появляется в семьях тех, которые поставлены учителями народа.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допустима в редких случаях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 так заметна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 много раз умножается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умножается во сто крат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republicpilgrim.org/pub/images/21/a_b5e7d_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786190"/>
            <a:ext cx="2767020" cy="1976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Их скверный пример сбивает с пути многих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rb7.ru/files/story_img/podrostok_4924_6_b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496"/>
            <a:ext cx="2928958" cy="3090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в большей степени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открывает истинный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характер служителя?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то, каков он за кафедрой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то, каков он на совете церкви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то, каков он при посещении членов церкви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то, каков он в семье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то, каков он в общении с детьми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vblagodati.com/uploads/posts/2012-05/1337382843_pastorvasiliy.jpg"/>
          <p:cNvPicPr>
            <a:picLocks noChangeAspect="1" noChangeArrowheads="1"/>
          </p:cNvPicPr>
          <p:nvPr/>
        </p:nvPicPr>
        <p:blipFill>
          <a:blip r:embed="rId4" cstate="print"/>
          <a:srcRect b="17452"/>
          <a:stretch>
            <a:fillRect/>
          </a:stretch>
        </p:blipFill>
        <p:spPr bwMode="auto">
          <a:xfrm flipH="1">
            <a:off x="6357950" y="642918"/>
            <a:ext cx="191303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 кого в значительной мере зависит, будет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ли служитель день ото дня возрастать и становиться более успешным в своей сфере, или же опустится до заурядного уровня?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церкви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друзей служителя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семьи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жены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skiniya.net/images/pastor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2143140" cy="2859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От кого в значительной мере зависит, будет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ли служитель день ото дня возрастать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становиться более успешным в своей сфере, или же опустится до заурядного уровня?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церкви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друзей служителя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семьи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от жены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от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skiniya.net/images/pastor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2143140" cy="2859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adventist.org.ua/files/image/news_images/1125/6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512873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Штриховая стрелка вправо 4"/>
          <p:cNvSpPr/>
          <p:nvPr/>
        </p:nvSpPr>
        <p:spPr>
          <a:xfrm rot="5217473">
            <a:off x="714663" y="2471610"/>
            <a:ext cx="928694" cy="73820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980" name="Picture 4" descr="http://zelbaptist.org/upload/photos/242/1325018647.47.jpg"/>
          <p:cNvPicPr>
            <a:picLocks noChangeAspect="1" noChangeArrowheads="1"/>
          </p:cNvPicPr>
          <p:nvPr/>
        </p:nvPicPr>
        <p:blipFill>
          <a:blip r:embed="rId4" cstate="print"/>
          <a:srcRect t="17176"/>
          <a:stretch>
            <a:fillRect/>
          </a:stretch>
        </p:blipFill>
        <p:spPr bwMode="auto">
          <a:xfrm>
            <a:off x="571472" y="3286124"/>
            <a:ext cx="2714644" cy="3372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Штриховая стрелка вправо 6"/>
          <p:cNvSpPr/>
          <p:nvPr/>
        </p:nvSpPr>
        <p:spPr>
          <a:xfrm>
            <a:off x="3357554" y="5072074"/>
            <a:ext cx="1571321" cy="73820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16200000">
            <a:off x="5691200" y="2666990"/>
            <a:ext cx="642942" cy="73820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984" name="Picture 8" descr="http://www.kk-church.ru/slovo/wp-content/uploads/2013/12/%D1%84%D0%BE%D1%82%D0%BE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6267" y="214291"/>
            <a:ext cx="396144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s020.radikal.ru/i706/1212/10/d8d1c8e9b63b.jpg"/>
          <p:cNvPicPr>
            <a:picLocks noChangeAspect="1" noChangeArrowheads="1"/>
          </p:cNvPicPr>
          <p:nvPr/>
        </p:nvPicPr>
        <p:blipFill>
          <a:blip r:embed="rId6" cstate="print"/>
          <a:srcRect l="23333" t="23282" r="11667" b="21183"/>
          <a:stretch>
            <a:fillRect/>
          </a:stretch>
        </p:blipFill>
        <p:spPr bwMode="auto">
          <a:xfrm>
            <a:off x="5643570" y="3429000"/>
            <a:ext cx="27860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Штриховая стрелка вправо 9"/>
          <p:cNvSpPr/>
          <p:nvPr/>
        </p:nvSpPr>
        <p:spPr>
          <a:xfrm>
            <a:off x="3000679" y="1400039"/>
            <a:ext cx="928694" cy="73820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0800000">
            <a:off x="2786365" y="542784"/>
            <a:ext cx="928694" cy="73820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0800000">
            <a:off x="3288623" y="4430289"/>
            <a:ext cx="1571321" cy="73820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143120" y="1000120"/>
            <a:ext cx="2500306" cy="5000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Жена служителя Евангелия может быть или успешной помощницей и великим благословением для своего мужа, или помехой для него в его работе</a:t>
            </a:r>
          </a:p>
        </p:txBody>
      </p:sp>
      <p:pic>
        <p:nvPicPr>
          <p:cNvPr id="16386" name="Picture 2" descr="http://cityhill.tv/sites/default/files/wysiwyg/images/1339128530-17813507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86190"/>
            <a:ext cx="2428892" cy="2081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001056" cy="207170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Истинное украшение женщины – достойный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мужчина!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s://encrypted-tbn1.gstatic.com/images?q=tbn:ANd9GcSYM2CrSofoR8Oy8VZfFQSK1z-UGjLhFMv9zc5lGCNVGa00oP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36" y="1357298"/>
            <a:ext cx="3548070" cy="4667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 descr="http://sunny7.ua/upload/photos/wavebreakmedia_ltd_shutterstock_82817968_articles_main_big_o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85992"/>
            <a:ext cx="6353361" cy="3526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как важно, 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 его жены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соответствовал библейскому образцу,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чтобы дети находились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полной зависимости от него!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HAAAAwADAQEBAAAAAAAAAAAABAUGAgMHAQgA/8QAQBAAAgECBAMGBAMGBQIHAAAAAQIDBBEABRIhBjFBEyJRYXGBFDKRoQexwRUjQlLR8DNictLhkvEIFiRDU4Ky/8QAGQEAAwEBAQAAAAAAAAAAAAAAAgMEAQUA/8QAIhEAAgMBAAMAAgMBAAAAAAAAAQIAAxEhBBIxE0EFIjJR/9oADAMBAAIRAxEAPwCZigqY4JP3qIGUMFL2YsCCBb64XVlJHU0M0LOY1SpRlZU1/NdeVx1IwRRxiHPcvjmsUlqY4zfqGIGG2T08Rq3E41AFHt4aXBB+2NJGxNWlCDDRS24Nyo7kxxahcWJuxPL3wkpYl+NnqADeSUjc3vYnfyv+mLPP49NHFBDYAArtyG5P6YmqSMvIlhuCdsIrP9TK2Xommso85mqaY5bSkxbkzMxCg+xvyvg2p4LrqiEmqqY5JFHdC61Xbp83Lni/p4Fp6GFBYKBp9SBv+eFObZoaKCcqLhEJNx54NWOZPNUnSZzGoyDMKBw0lFEoa9njZ2H3OHGQ5FUZpURxiIC/MkbYY5fnVZmMciTC0RJURkc9/wDnHU+DMnjpaJZ2jAZhsB0ww2ZzJF6ezc+QfIeCKChhVp4lkktclwNsPTkeVkaTSwE/6BjnP4j8czxZ22T5XVNT09LtVyra7uQDoB6AAi+43Pkcc6zWGtWshzTKYK5ai+r4mMNqLewvawxO12N6mX1+Hqewnbs84TpGiaSnjVWHRRbEPDk65fXyNNpkjI5ad8Uf4U8WVOdRz5Tm7vJXU8YcPLs7KSQVI8V236gjG3i+kEFTrQWU88V0N78Mh8iooYsjFEbMkKLYbdwXx+DxyPoiVWY9FQE2wsLBeuNCUkLvqYyHx0yML/Q4pdcHBJ1bvZYUdIsJSZoxqO9rCy+uC1kiaHQaWMxse/YgaT+uJBMigeKNkNWilr6RVOB+eBq3KadCzg1DOGvczuT+eOWa2LdM6YtrVeCXaotUsaxwQmnjezRNa6WBsVPrj8KmZJJY6idGiA2LjdfMnHP6WpzGJStJmFUir8qFVIG9+ZBP3wcmYZ46d2akLXteQEm2NepxCW6oyzM8VRKs70kzvCQEIOwNjuN/AnHkXapNJVUdMnayAawz37QAbAem/hiTpa7M6Ysy00HePfC1TEfQjbG1+JoqfUs1JVMx+bsNwD67YXjQwUI6Y6rM8MUDyiPsZ1BaWCQ2JHiPHDR5mp6eJ5kQBV78gbUENr+Vx74nI85pM7o2oor9pKmkidSCMT0ArqcxqXlnbTtERpWLkRdut7ja2JyxrbM2V11LYuBuy8hzLK+3KTyfD1bxIJCTp1bbC3jvgM8G8OsdRoomJ3LCZ9/P5sCZPPPUVFXT5tNFUgEaFaM6Sb9Cd/L2wQ9BSF2K1Eigk2VXIA8hvhyuWG5EPQQc3ZyR0V89y2MPYmeMi/Q/98OoF+HqKlh0idh5czidohJUZzl8p61UW/8A9gbYpakWbMXXksEhW/hvir215zq/8mGT5glTQwSKxYsjBr/nj9w4YEqqOarCGBHu4fYEAk/phXUU4o1po1fUGpkY/wCUlRtjdLI9Hl9JIrOjCYMWS1wLE9dvrtgEUfqPd8XZZcT1dSsFOcvyqeMTyF4n1AowIG172X0NuWJHM6mqqWlpalDHIXAcMtiNxt54bxcVA06LTIwdQA57NFAFtgoXb++WBcsyqpzCdlDSMt9i25ODU9k7uSMEY8HcPGtrVcraGNtR25nFN+KeezcNcLxvQySwzTzCFHisCvdZuv8ApttigymjiybKy0ncCJqcjoAOePnrj3imp4rzjSm9MG/cR3vt0uOh3++FudMfRXg0zfwnkpzrNaaXMSnYSq1Tq1ktIQRzuepJ39cWdfn8j1pyhKDsUgUnWkgIVB/E420i2454jZHPDVdRQRjWyUqmRr2ud2b6k/bBuYcVOlJWQ1FLIBVQlNfaglQeWw6W874gcNY3zRO9UFRfvRKn8M1pK7j+srqJ9awURRnjB0tqYWv/ANJtiu41QyWVbXPXEX+AeYUUlbnkAZkqpjFIsRN17NQRcedzv7Y6TxBQ9vDqtcjwx0/GHpgnC8xvyMTOZy0dRqNyv5Y0tTTDa6m3mP64pZKSPcOSDgWWipwLrJv1BxeNnMIiZUqtGkSCw6axjfQpUpMBcG/+YYKeipyurtBfGg08cb91rHxvjGXRk0GEyI4JChR47jA8YkNQNLRm/QMMY7KSdfPnvjELEDqQgnxwkUYMjPyd5DnRwSqgAnmbi2BV7VZ+6UAJ6Nj9GFuSWJ98bafQZNxywApCAw/yMx+zXW5eZQTFTxiVv/c0XIOFr8OZk8o1VsgiYX/djQQenI+n0xTitSGMb6fHu3/XBAzBpERlQFDuDp6fXCcXZYnJLZZQZ7CXinmiZQTpkkOpgCb8vU+OCJcgDyO71UepmJNktv8AXB2ZVQAaVe4vIqOpPL0xKywo0rsC5BYm++MKVn6ILWKsS5SEE9NOWYuDdRpJC2v5eh9+uGyymWnrlUlmaIqL+Zt4DHnDOVu5tO7p3dXZi635b3t5/kMOJ8j+Fq6dYpl7J5o2dWvqcKS58uQ6fnfCVbCdiUOjIqzKIpmXwhBPZnRv4YH4rYfCZeibKzyOB4WsB+eC68SHNJZJF70hDAnzA/rgXPomqs5p6RB3aeEcx/Mf+MPr+Q7+CH8J5c+YKw0m2128fLHWuHclSjhV3UA22Bwl4DyVaaijuLEgE3xV1chM8dNHyA1P6dBjDF1JvTNtQUnjaLSCjDS2rkRiBpvwsyWCsSphaTtURrq26ljuDbyxdzjS0duROPImDx3HIk/nhJ7LUJTonGvxC4TzMxitjo5JnjNtMS69S+G31xDU3Dec1tf2NRR1VLERqdpEKqq9Ofn0x9P1RUU8jc7nbbE3n0WuWeJNtV/ywNYFfBHPabTp+zm/AeS1fCmcpm0lREirAUqIpF23vfvdN152/PHSqP8AEjhKsKQtnNKkznTokJAv/qtp++ORcdZlJmFb8PFJE606qskZBH74rdyfELzHhc4hVgkklEMcbSSOe4irct7YerAxTVcE+sKvKaWth1xae8Lhl3B98SObZFXUxZozqXpiH/C3i2u4VmXLM+SdcpnOpJHu3wrcvZD1HQ7+OO7I0NTEsiOrxuLqym4I9cNS4jm7JrPHz6MnHp1liYiVyjfy6SfvgRyxuxlH3x1uuyOkqxZolHmBiVzfgk6S9Kx36DFC3gyRqGHyQ8YmmkCx3JbZRyBPhfpghYZRGzEsttrHbfqPXArrU5VmRhqYXVgQFeJhpt0JBG5ufH2w3Pbw04WscBQu2oXD33O4uL+uIbvMsSzB8jEqBHYFCxDC7Xvv7dcFiUK6hepxqVdEREaAr2hJB+bblb1wrllnWpvpOgtZQ3IHAN5Zs+RiVhOxvmFUAVju2rwGCkr0jhiQC42BBNrXIAxOT1Paz3hBD2HM89uWNGY1SGFPhHvYqTz5jf23GBBJ+fueNhEMzqvDNGFJCsQXW/he4+thhca9L/M59FNsA11R8RK86jZrWF+px4H0ALde7tixK1I7J3ckzonEGZJSZehhCNMSNKN1U8+XLpy8cLf2slTS9pGNkiY3ZLMrHu6Qeo3P1GBq7Kq2sN5ZQLLoVSDzU+Pnv9Dj3KaEU+VypWwEssoF9RA8b7Hz8xiOsIRgMpG7sIihWqqqVuxaTUmoqWCg7dOp9NvfGa5IY+JTI25qX1C97CwAt9vP1OMljkqII5Iw6GA6QzHcgHY+A3F+Xvhvlk0dRn8CKFLR7sQLc8M0iA+t9nQcqphTUqIvMKBgWFy1XUS87uQPQbfphmjaIwSdgMKaVxGqO21xyPnj2n1lFa5NlfKRBKF2KJrW+NdDMTS01mFmW/rucZ5nC09O3Y7tpO3lhNlLulPTo9wYiVsfLC/keByPK1v/AEtvFsJ60GWrmI6Df6DBuZ1ASGMX5vywDTsJPiZLg6gTjPsJRk5Hw5l8vEOeVtHmjEQUSyq68rO7G5HqQfY4GyjhbMos+WqlkgeGJpAwJNzGVK8reBx01qWnmzGZJiY3kQFZFIB1fr6YSzZVmmXV8svbPX/GARxxQwFLAHpu1rC99txhVnuN9fktpapsDfRBGpYKmpWN27PWgsh/j59fG1vW2PM+in4dyGmpctnngrKib4pXjexiQHugDkNTHfbexBwJmArmki7SGSBml0qjqVdQCLsQQCF88MuL8yjOeyXAPZDSl+QC7Lf3JPtg/wCOp9n1pv8AK+QAgRTD8m/EWuNJLLm8CRpEtmqUbSrMOmkjnv0+2Kik4sIzOnoKyNW7d+yEse2mS1wGB/THG4Z4aWsjq8zpXMUb9so7O5JG68/MDfDSnq5opcukqJQ9RDPDUTsrXvJLJqCi3gi7/XrinyVatufJD4q1WoQ32dO4x4bWvVainJjmTquxt1/X64haWnqoamVJJfle7Alu916c/fHZJAHW2OW8SU9VS5pMKZhqO5Yjku23kL4iv0mS4B2BTELXaO2BeU7KRYobXsfDA2ZK2pX7Es7C5uQNLW3973xpoKOSbM1paqnD1MzgGV5SApY+W32xQ5xkM8VGlbAjTzNpaWOGLUYxbflvz228MAtbfR3Jm6JIVlDJQtEtURqngWVGB2IYbb/UeowtmvLVOFWzOodVUdfADzGK7NEbMaCNY6Z5Wo4dLAcwLmxI52Go/XwGM8ny6HLEjqqlVWuddme4EaHz6E+NvLxxQLfUaREsmnkRZdwvUNSh6yQQJq1aT3mFvIcvcjljM8P0ZJPxNUb9RGv9cP8ANalIItUbWlLDUlwCAb2NuRHmMJjWb/Phf5b2OwwiDkfR101XVE0xkjRVsSyd23e2Bt8wPTkb43GnkqqRgs6NGw2W1jffz9PW2FeW080DVBBJ3a7MQoYMp872ubi9sHZNO9QIRKBGIzvsBsCdrcr+JPLzwpQqklTGgnMM8pqKaGjqQ7xuibhQdxf+E9Oe2NfDEMsGZxNLGRJqCknnv/Q4NqMwWgzMRtYI7WbVZdh+m9+nLqbY30SJJm1NUROGTV3t+ZH9MNN7A4RB/GD8l/VMUy+ZhzERI+mB6aOKaBDsRpHP0wYqhoirbgi1sI8vjmTVDr3j2tfnY2xR7cjEHTGHZvEe4RIngOmEGZRVFNmPaQRuYZT3tvlPj9Pyw7WGQyf4jKp5jT+uN7vFAoS29tx198CfmxgOGSWeVwWIszWspIHgBgWrrZ4cvj+Dn0hv3RIS5LadjtvYW39cU9Rk2V1qs1VRpdt9VyCPfENmvwtRSmlyOoDlJLxzTpqQjk1gDv16b4B89Pso8fWsHJP57VNWUMiztKKmnYOrMxupDGx8xa3pYHFfwvnMlTQUr10jBz3jK22sglCxA23IBxJvHlKVbU1ZVOkzLpYsgCjV1sANtsM5Wo6cZZQU1aZFjiSFZ+z0qw/m5m1+e/XHvGRm2P8ANZAAPkO43rZpUpWjaGop3qYoXWOzCRda6gxtutuY+4OJXMszIrKiCGn+IqZGCxD/ADbkknoALYquOqePIjlcZnlmVjK93ACqI0L8hYcx+WI6F4qLLErJ1YzVcayutzcEqBbbpYY6njqAonGtOmSOchoZWSrqfiqptzpN0T3wqaV1YmN2jJ3ujEb2tf1542Vk7VFVLO38R8cDEkm5wb94Zic+T6l/DvPG4h4Ny6vmN59Bin/1oSpPva/vgTiiCjFSWnYrrXvEC5t9MSv/AIe6/tMnzagZiTBUJIF/lDr/AFVsVvGdK08SEKTY728Mcfyxhjk+RPTNk47NhSROFIezg3a3L1N7f9sb+Js7rKHL+1yeFAGAaoaUXKHwHTC+APP+7iUKUUi6oAU5/Ltzt/e+G0UdOaYw31WUAgE/fzsCfthVNhAmMNEA4czGbNqOXtI5JKpNIapJ0xk3+W2w28PMb4w4hp4e2UirVJQChU7aLdPPA1TSxxy/D0zKgTSWSJwtjc22vva5O3QL0wtFTIaty0sl+xWzMxBYi+rfoNV9+Z2w17Cy+oEX/kdnlfRKYY0czs6J80SawAT47C3kMTpijBINQpt1KMCcVjsHhXtVBGnkys9/YgbeZxPs1PqP7mHn0Rv92MqZgMgseyvWpp+zYuz3I1MQC3O97dfH2GBqt/2caefWOy1AysF3APryvt5/ngRJ5YswLMpIdLDmBbnzJOxAF+d7EDnjbXvNNXpTLTu8LR95CQLKRzC7nEIX1aUE7FmaUzZrnFQq6yF+QXJtsOh5X28MXfCGUCmiiugUKORHLAORZNKjtJUnvtYlh44qaYdigVOWGq5Y9+Q1qzsZTzR01O0khsqLc2xN08888XxTXUysWFjyB6D7YKziQyfCwuwWOV2RmJ2B0nT98A5ZVPS0PwVVTkzIQq6lYqfPYE4tQ6s0JnYyiq6hwFV+94XxvKxU0b1FbKoRRqZnOw/rgZomgiMztTUur5TOSQfQahhVmOTZjWBZkzGCoK/KpiKqo/y3uoPna/ng8/7PaPkWcWZ1UZrRvSUgmpcvfutUMdDSjra/T0uTiNp4J6WMGjZpYxchQLEDle3UenLFLVZTViVmqIZCx2LdoGJ9WJO3pbHlJlMlQxaJY0WPu3DghfYdfpgWVW5H1WtUf6yckqEnnVuzhqZYN1DDQ48QCe6fQ41TT0lbN2M61K22MDho7g9SeTe18WL8FmsTtJ6hHZ+6gkh1XPpfCnN/w3z1As2Wy007ICFgL6VFyL2uLjl42w3xdrbN5M8uxLV+YZP8QZrUZzSJlpmaOioSlOZZDrk/eWTQvXl1N/6KeJs3hmpWgpIjGkVoyzfMQNrAdBt64wz3NpFh+Cnpvh6uGojapgkXS116Hb6H0xNZlVCoqWkW4Q/zG5PqcdHQBycwA/uCu3dF9hjyMMy6/wCbGoksbDfpbDM0jU8KsbFedj0OAH9jsInJX/g7xJHw/wAT/CVm1NmYSnLjfRJq7hPldiPK+O95rTfE05A54+TaeoWnrqeoVb9jMkgUbE6WBt9sfVdFm1NmuVU2YUb64KmISIfI+Pgb4g81R9jqunJJ5oDQUrRwIRLMbliBsf8AnE7JmdTSBojqY3v2hFz7b9L2xY5xAJ2OokAG4tiZzOiZYZVETbd4EcvPHNRsMKxSIvkzGWoqoexJjiVtU7C/M/Nz9vXbnYW2ZflVTUCWXLJkqnikIkjj2dRe+oX5qeluV/ouRpI3ozAzRySy6WUjZgehHp4425Rm0FHxDHXBTG3alVfWw7l92Yb3G7WFrkgb88V1HTJXAP2NRSmGKQVMTLGFDOkhuFN/lYs1r7HpbC5hBqP7lOf/AMMeM6jiE19RVJGhSBI2aLvMC51Aam71r74SqZQoHbLy/nH9MFg9jBb/AIJcvTPHKFUsBYAsNyT1w9y6hi7RZSAW02JPh/dsbo6PtpgSFCjfl1xuq54csMXa/I+21+nPEi17L1XDDoYmlISJbjx6DBS0Mo5smFcfFFDGAiBVHq3+3Gw8U0X80f8A1t/txQtKj/X2eLPvBNfENHDNTx01SzMJGBCxHvXG4OEUVVT5QXioGerr2NjLLuIx5+Q++M86zl56c/CzAFiSXUb2vyvhRljxwlnlBsTyU7nDAAPkcqnNMsuHqPVL8XWkz1bC4kcfIvSw6XxQObDV4YR5VWgpIxAXSAz26EjYfTGdPm8VZLJACAw+W554PZOykme5hWQgEP8ADyjmA4vbCeWdp5Y0AGpiFjUDYe2CMwpZC94qSTUf4gRp9b4WVkqZNE0skivVlDbSb9mvW3n54ExigfqUVK8Zd3LWigPZpvzItc/l98FQ1Bku3yxr5YnMql7HKKWNQXqZgX0k3JZjc/njPiTMxk+TLDqBnkNjY9TzxoAEwjTJP8SoctzdTPJAqzoNEcwFmYDptzxw+qQxzSRve6EjHa+M4W/ZNDUgWDi/1xyPiSBYM3l03tIqyD32/TFFbE8ibBPMlotbioltoX5R4nxwRmcgLdn1OCMgmSqjMMhCyJ/CDbUPHHuaRqt1XY8iLY6CDF5JGP8AaIHFmJx1v8Dc6NQtVw9PKLxg1FNq/lJ76/Wx9zjk08bIb4IyLMJMrzilrIpDGY5BqYG3dOzfYnEt9QsBUx1b4dE+panLZCus6WA6LzwkrqUShQCVsf7vgGgzOthKyQ1kbAi9mnvt6HDJs3hqHU1aQRsTu8c/3tbHKs8TP8y0EsOiQWeQT0maqRfToDKbdeR+2BP2b8MFndA9xdYzuLBR/wAY6Nm+UpLoqVQM6nnbmMLZ6Dtlj7SM9mhJs3j0xMbikUfH0zn89M1NHJSRjVKAO0I8Bf7X/TA/Yyf5vpi6qMvRKmUoFS9je3Tn+mBGpdbFtFrm9sMXyOQPwToVJs1z4Y31dPBWQ9nURh1BuNyLe4wKDbBMRIGMrlbD9xTWZFQx0sjLC+tbFSJG8fXEdn8ZpK+nip9caupLAknkR446HX1CwwamFzqFh/fpjn/E1YK3OksoXsYQCB4k3/phpOIYVelhPaKSignaPNBJ2cigxzLe6Nfe9sbZ8yy2kDfs/VPINhLILKp8QOuE9XUa5YY/BSTjygi+LrokJ7l7keQ5YZRpQFoVoG8lvld6Th9Wf/EmJlcnnc8vtbE5X1kkN2jYhla49cPc/qljp0hitYDEtX7sCffBjvYochq57nIptUUw0EbMw5fXA3YVkrwmctPWVkg0qd7ICCT9be18GUUVK6CTQAqfMWOw9sE8OV0c3EUtXKbRJCUjHgBb87nGgwiJU5dRx5TSdtM/aTBbF2OwHl5YgM/rTm2ZDv6kV7L4c+fvgvinP3rZjTwSFV8uQGEcAAqY16k3wLHIIH7lZxjTGThOEqD3FGOL8YyK9RRWWxEJufHf+/rjvWeIZeD3Nr/u7j2xxXjSkKZDkVYE7sr1CFvQrYfZsPrIiLBwmIci1fEyOo2WPf64Y1U7OAGG5O5wDk11hmYcy4B9LYJnVnlFth446dZxJC32aa5V7Ibb4UyKASMN8yA0XB2XnjfkeQtmSrU1MgjpSxAC/NJbn6Dzwu91VdMZSjOcWdK4Fy9c0yzKpavtyssYDkNzsCL8vLFmvDOVRkHTNtvYy8/thPk+dZXk2Q0a1EsdLTwWTU7bIAdtuf64D4j/ABDyymohNkkkeZ1BW6ohIUf6ja97dPrbHLsVmP8AUS9X9eMfkvGaMpYC3QAYFkANxa4xxNfxWz74iOyULJ2lzGsTbj+XUW6+NsddyXM485yikzGJNAqIg5Qm+g9Vv5G4xLbQVGtGV2Kx5Ma2mSdxfZuR25jGAy9P7GDbXYYJCC3y4nAEMoCdm5QF57nGxMaju5vjO5FrYrVQvIv7F/EUmiCAX+aQ/YYgKi75tUlrjdR9sXPFH+DTHwkP5YEyLL6SpNbLPCruH5kn+UdMA49jkahCj2kdmFK0Qp6u90k1Ja3K1v64I4fifWahkIRu6h8bcx+WGtVGj5LVKyLpSqcKALW2XGNCoXh2gKixOv8A/WHpxQsXY2nZjmL6pWc7xr4nr4YXUcqOsss5FySefTGfELslPZTYWHLGqiAbNaSJgDGIWk0221AbHDeARY6ZrzKuCp2EA7JW2AGxt4nzwFDUPGNMB03XTttgWoZpakNIdRbck+uCG7tOxXY4X7cBjlXZlTQiSUkgkLzJ8cFJEUnVzzJ+mNlCoEK2GNkv+IuEO5L5NI5LqBRU8KsvP90wxx/jlo//ACJk8BN54swnjAvyALE/Zl+uOw8Pb8O2PKzfnjhP4gm2ZCIf4a1NQwXoCViv+QxVWNYSW04pifJWSNZhI6gG3P3xnLVQRI8kQaYLzK7KPc/phKu5S/iMNqhQrwRqLIE1W8/HHTrYkSFlGwGsnklCiVwGbcopsFHn54YHMczESRRzClhVdKpCALD15/fAsJ1U0rEAnsy1yOuNs/O3tg1qVzrTfyFf88g3YFpryuXduZY3v74fZdNFlr7AIHUFH5FWBuDyOEcfzk9QDbBSItQ1PHNdks21/I/0wwqqjggAlj2BVchgzCqMBIWTUB3RyJvte9unnjvH4YU5j4Iy8ioWoWQvICotp1NcqfMNqGPnpneTvuxZjzJx3P8AA6aSXhmpikctHFWuqKf4QVU2HuSffHI8gasto40vWi07jGy4xvcC2Bcc8pLlOz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HAAAAwADAQEBAAAAAAAAAAAABAUGAgMHAQgA/8QAQBAAAgECBAMGBAMGBQIHAAAAAQIDBBEABRIhBjFBEyJRYXGBFDKRoQexwRUjQlLR8DNictLhkvEIFiRDU4Ky/8QAGQEAAwEBAQAAAAAAAAAAAAAAAgMEAQUA/8QAIhEAAgMBAAMAAgMBAAAAAAAAAQIAAxEhBBIxE0EFIjJR/9oADAMBAAIRAxEAPwCZigqY4JP3qIGUMFL2YsCCBb64XVlJHU0M0LOY1SpRlZU1/NdeVx1IwRRxiHPcvjmsUlqY4zfqGIGG2T08Rq3E41AFHt4aXBB+2NJGxNWlCDDRS24Nyo7kxxahcWJuxPL3wkpYl+NnqADeSUjc3vYnfyv+mLPP49NHFBDYAArtyG5P6YmqSMvIlhuCdsIrP9TK2Xommso85mqaY5bSkxbkzMxCg+xvyvg2p4LrqiEmqqY5JFHdC61Xbp83Lni/p4Fp6GFBYKBp9SBv+eFObZoaKCcqLhEJNx54NWOZPNUnSZzGoyDMKBw0lFEoa9njZ2H3OHGQ5FUZpURxiIC/MkbYY5fnVZmMciTC0RJURkc9/wDnHU+DMnjpaJZ2jAZhsB0ww2ZzJF6ezc+QfIeCKChhVp4lkktclwNsPTkeVkaTSwE/6BjnP4j8czxZ22T5XVNT09LtVyra7uQDoB6AAi+43Pkcc6zWGtWshzTKYK5ai+r4mMNqLewvawxO12N6mX1+Hqewnbs84TpGiaSnjVWHRRbEPDk65fXyNNpkjI5ad8Uf4U8WVOdRz5Tm7vJXU8YcPLs7KSQVI8V236gjG3i+kEFTrQWU88V0N78Mh8iooYsjFEbMkKLYbdwXx+DxyPoiVWY9FQE2wsLBeuNCUkLvqYyHx0yML/Q4pdcHBJ1bvZYUdIsJSZoxqO9rCy+uC1kiaHQaWMxse/YgaT+uJBMigeKNkNWilr6RVOB+eBq3KadCzg1DOGvczuT+eOWa2LdM6YtrVeCXaotUsaxwQmnjezRNa6WBsVPrj8KmZJJY6idGiA2LjdfMnHP6WpzGJStJmFUir8qFVIG9+ZBP3wcmYZ46d2akLXteQEm2NepxCW6oyzM8VRKs70kzvCQEIOwNjuN/AnHkXapNJVUdMnayAawz37QAbAem/hiTpa7M6Ysy00HePfC1TEfQjbG1+JoqfUs1JVMx+bsNwD67YXjQwUI6Y6rM8MUDyiPsZ1BaWCQ2JHiPHDR5mp6eJ5kQBV78gbUENr+Vx74nI85pM7o2oor9pKmkidSCMT0ArqcxqXlnbTtERpWLkRdut7ja2JyxrbM2V11LYuBuy8hzLK+3KTyfD1bxIJCTp1bbC3jvgM8G8OsdRoomJ3LCZ9/P5sCZPPPUVFXT5tNFUgEaFaM6Sb9Cd/L2wQ9BSF2K1Eigk2VXIA8hvhyuWG5EPQQc3ZyR0V89y2MPYmeMi/Q/98OoF+HqKlh0idh5czidohJUZzl8p61UW/8A9gbYpakWbMXXksEhW/hvir215zq/8mGT5glTQwSKxYsjBr/nj9w4YEqqOarCGBHu4fYEAk/phXUU4o1po1fUGpkY/wCUlRtjdLI9Hl9JIrOjCYMWS1wLE9dvrtgEUfqPd8XZZcT1dSsFOcvyqeMTyF4n1AowIG172X0NuWJHM6mqqWlpalDHIXAcMtiNxt54bxcVA06LTIwdQA57NFAFtgoXb++WBcsyqpzCdlDSMt9i25ODU9k7uSMEY8HcPGtrVcraGNtR25nFN+KeezcNcLxvQySwzTzCFHisCvdZuv8ApttigymjiybKy0ncCJqcjoAOePnrj3imp4rzjSm9MG/cR3vt0uOh3++FudMfRXg0zfwnkpzrNaaXMSnYSq1Tq1ktIQRzuepJ39cWdfn8j1pyhKDsUgUnWkgIVB/E420i2454jZHPDVdRQRjWyUqmRr2ud2b6k/bBuYcVOlJWQ1FLIBVQlNfaglQeWw6W874gcNY3zRO9UFRfvRKn8M1pK7j+srqJ9awURRnjB0tqYWv/ANJtiu41QyWVbXPXEX+AeYUUlbnkAZkqpjFIsRN17NQRcedzv7Y6TxBQ9vDqtcjwx0/GHpgnC8xvyMTOZy0dRqNyv5Y0tTTDa6m3mP64pZKSPcOSDgWWipwLrJv1BxeNnMIiZUqtGkSCw6axjfQpUpMBcG/+YYKeipyurtBfGg08cb91rHxvjGXRk0GEyI4JChR47jA8YkNQNLRm/QMMY7KSdfPnvjELEDqQgnxwkUYMjPyd5DnRwSqgAnmbi2BV7VZ+6UAJ6Nj9GFuSWJ98bafQZNxywApCAw/yMx+zXW5eZQTFTxiVv/c0XIOFr8OZk8o1VsgiYX/djQQenI+n0xTitSGMb6fHu3/XBAzBpERlQFDuDp6fXCcXZYnJLZZQZ7CXinmiZQTpkkOpgCb8vU+OCJcgDyO71UepmJNktv8AXB2ZVQAaVe4vIqOpPL0xKywo0rsC5BYm++MKVn6ILWKsS5SEE9NOWYuDdRpJC2v5eh9+uGyymWnrlUlmaIqL+Zt4DHnDOVu5tO7p3dXZi635b3t5/kMOJ8j+Fq6dYpl7J5o2dWvqcKS58uQ6fnfCVbCdiUOjIqzKIpmXwhBPZnRv4YH4rYfCZeibKzyOB4WsB+eC68SHNJZJF70hDAnzA/rgXPomqs5p6RB3aeEcx/Mf+MPr+Q7+CH8J5c+YKw0m2128fLHWuHclSjhV3UA22Bwl4DyVaaijuLEgE3xV1chM8dNHyA1P6dBjDF1JvTNtQUnjaLSCjDS2rkRiBpvwsyWCsSphaTtURrq26ljuDbyxdzjS0duROPImDx3HIk/nhJ7LUJTonGvxC4TzMxitjo5JnjNtMS69S+G31xDU3Dec1tf2NRR1VLERqdpEKqq9Ofn0x9P1RUU8jc7nbbE3n0WuWeJNtV/ywNYFfBHPabTp+zm/AeS1fCmcpm0lREirAUqIpF23vfvdN152/PHSqP8AEjhKsKQtnNKkznTokJAv/qtp++ORcdZlJmFb8PFJE606qskZBH74rdyfELzHhc4hVgkklEMcbSSOe4irct7YerAxTVcE+sKvKaWth1xae8Lhl3B98SObZFXUxZozqXpiH/C3i2u4VmXLM+SdcpnOpJHu3wrcvZD1HQ7+OO7I0NTEsiOrxuLqym4I9cNS4jm7JrPHz6MnHp1liYiVyjfy6SfvgRyxuxlH3x1uuyOkqxZolHmBiVzfgk6S9Kx36DFC3gyRqGHyQ8YmmkCx3JbZRyBPhfpghYZRGzEsttrHbfqPXArrU5VmRhqYXVgQFeJhpt0JBG5ufH2w3Pbw04WscBQu2oXD33O4uL+uIbvMsSzB8jEqBHYFCxDC7Xvv7dcFiUK6hepxqVdEREaAr2hJB+bblb1wrllnWpvpOgtZQ3IHAN5Zs+RiVhOxvmFUAVju2rwGCkr0jhiQC42BBNrXIAxOT1Paz3hBD2HM89uWNGY1SGFPhHvYqTz5jf23GBBJ+fueNhEMzqvDNGFJCsQXW/he4+thhca9L/M59FNsA11R8RK86jZrWF+px4H0ALde7tixK1I7J3ckzonEGZJSZehhCNMSNKN1U8+XLpy8cLf2slTS9pGNkiY3ZLMrHu6Qeo3P1GBq7Kq2sN5ZQLLoVSDzU+Pnv9Dj3KaEU+VypWwEssoF9RA8b7Hz8xiOsIRgMpG7sIihWqqqVuxaTUmoqWCg7dOp9NvfGa5IY+JTI25qX1C97CwAt9vP1OMljkqII5Iw6GA6QzHcgHY+A3F+Xvhvlk0dRn8CKFLR7sQLc8M0iA+t9nQcqphTUqIvMKBgWFy1XUS87uQPQbfphmjaIwSdgMKaVxGqO21xyPnj2n1lFa5NlfKRBKF2KJrW+NdDMTS01mFmW/rucZ5nC09O3Y7tpO3lhNlLulPTo9wYiVsfLC/keByPK1v/AEtvFsJ60GWrmI6Df6DBuZ1ASGMX5vywDTsJPiZLg6gTjPsJRk5Hw5l8vEOeVtHmjEQUSyq68rO7G5HqQfY4GyjhbMos+WqlkgeGJpAwJNzGVK8reBx01qWnmzGZJiY3kQFZFIB1fr6YSzZVmmXV8svbPX/GARxxQwFLAHpu1rC99txhVnuN9fktpapsDfRBGpYKmpWN27PWgsh/j59fG1vW2PM+in4dyGmpctnngrKib4pXjexiQHugDkNTHfbexBwJmArmki7SGSBml0qjqVdQCLsQQCF88MuL8yjOeyXAPZDSl+QC7Lf3JPtg/wCOp9n1pv8AK+QAgRTD8m/EWuNJLLm8CRpEtmqUbSrMOmkjnv0+2Kik4sIzOnoKyNW7d+yEse2mS1wGB/THG4Z4aWsjq8zpXMUb9so7O5JG68/MDfDSnq5opcukqJQ9RDPDUTsrXvJLJqCi3gi7/XrinyVatufJD4q1WoQ32dO4x4bWvVainJjmTquxt1/X64haWnqoamVJJfle7Alu916c/fHZJAHW2OW8SU9VS5pMKZhqO5Yjku23kL4iv0mS4B2BTELXaO2BeU7KRYobXsfDA2ZK2pX7Es7C5uQNLW3973xpoKOSbM1paqnD1MzgGV5SApY+W32xQ5xkM8VGlbAjTzNpaWOGLUYxbflvz228MAtbfR3Jm6JIVlDJQtEtURqngWVGB2IYbb/UeowtmvLVOFWzOodVUdfADzGK7NEbMaCNY6Z5Wo4dLAcwLmxI52Go/XwGM8ny6HLEjqqlVWuddme4EaHz6E+NvLxxQLfUaREsmnkRZdwvUNSh6yQQJq1aT3mFvIcvcjljM8P0ZJPxNUb9RGv9cP8ANalIItUbWlLDUlwCAb2NuRHmMJjWb/Phf5b2OwwiDkfR101XVE0xkjRVsSyd23e2Bt8wPTkb43GnkqqRgs6NGw2W1jffz9PW2FeW080DVBBJ3a7MQoYMp872ubi9sHZNO9QIRKBGIzvsBsCdrcr+JPLzwpQqklTGgnMM8pqKaGjqQ7xuibhQdxf+E9Oe2NfDEMsGZxNLGRJqCknnv/Q4NqMwWgzMRtYI7WbVZdh+m9+nLqbY30SJJm1NUROGTV3t+ZH9MNN7A4RB/GD8l/VMUy+ZhzERI+mB6aOKaBDsRpHP0wYqhoirbgi1sI8vjmTVDr3j2tfnY2xR7cjEHTGHZvEe4RIngOmEGZRVFNmPaQRuYZT3tvlPj9Pyw7WGQyf4jKp5jT+uN7vFAoS29tx198CfmxgOGSWeVwWIszWspIHgBgWrrZ4cvj+Dn0hv3RIS5LadjtvYW39cU9Rk2V1qs1VRpdt9VyCPfENmvwtRSmlyOoDlJLxzTpqQjk1gDv16b4B89Pso8fWsHJP57VNWUMiztKKmnYOrMxupDGx8xa3pYHFfwvnMlTQUr10jBz3jK22sglCxA23IBxJvHlKVbU1ZVOkzLpYsgCjV1sANtsM5Wo6cZZQU1aZFjiSFZ+z0qw/m5m1+e/XHvGRm2P8ANZAAPkO43rZpUpWjaGop3qYoXWOzCRda6gxtutuY+4OJXMszIrKiCGn+IqZGCxD/ADbkknoALYquOqePIjlcZnlmVjK93ACqI0L8hYcx+WI6F4qLLErJ1YzVcayutzcEqBbbpYY6njqAonGtOmSOchoZWSrqfiqptzpN0T3wqaV1YmN2jJ3ujEb2tf1542Vk7VFVLO38R8cDEkm5wb94Zic+T6l/DvPG4h4Ny6vmN59Bin/1oSpPva/vgTiiCjFSWnYrrXvEC5t9MSv/AIe6/tMnzagZiTBUJIF/lDr/AFVsVvGdK08SEKTY728Mcfyxhjk+RPTNk47NhSROFIezg3a3L1N7f9sb+Js7rKHL+1yeFAGAaoaUXKHwHTC+APP+7iUKUUi6oAU5/Ltzt/e+G0UdOaYw31WUAgE/fzsCfthVNhAmMNEA4czGbNqOXtI5JKpNIapJ0xk3+W2w28PMb4w4hp4e2UirVJQChU7aLdPPA1TSxxy/D0zKgTSWSJwtjc22vva5O3QL0wtFTIaty0sl+xWzMxBYi+rfoNV9+Z2w17Cy+oEX/kdnlfRKYY0czs6J80SawAT47C3kMTpijBINQpt1KMCcVjsHhXtVBGnkys9/YgbeZxPs1PqP7mHn0Rv92MqZgMgseyvWpp+zYuz3I1MQC3O97dfH2GBqt/2caefWOy1AysF3APryvt5/ngRJ5YswLMpIdLDmBbnzJOxAF+d7EDnjbXvNNXpTLTu8LR95CQLKRzC7nEIX1aUE7FmaUzZrnFQq6yF+QXJtsOh5X28MXfCGUCmiiugUKORHLAORZNKjtJUnvtYlh44qaYdigVOWGq5Y9+Q1qzsZTzR01O0khsqLc2xN08888XxTXUysWFjyB6D7YKziQyfCwuwWOV2RmJ2B0nT98A5ZVPS0PwVVTkzIQq6lYqfPYE4tQ6s0JnYyiq6hwFV+94XxvKxU0b1FbKoRRqZnOw/rgZomgiMztTUur5TOSQfQahhVmOTZjWBZkzGCoK/KpiKqo/y3uoPna/ng8/7PaPkWcWZ1UZrRvSUgmpcvfutUMdDSjra/T0uTiNp4J6WMGjZpYxchQLEDle3UenLFLVZTViVmqIZCx2LdoGJ9WJO3pbHlJlMlQxaJY0WPu3DghfYdfpgWVW5H1WtUf6yckqEnnVuzhqZYN1DDQ48QCe6fQ41TT0lbN2M61K22MDho7g9SeTe18WL8FmsTtJ6hHZ+6gkh1XPpfCnN/w3z1As2Wy007ICFgL6VFyL2uLjl42w3xdrbN5M8uxLV+YZP8QZrUZzSJlpmaOioSlOZZDrk/eWTQvXl1N/6KeJs3hmpWgpIjGkVoyzfMQNrAdBt64wz3NpFh+Cnpvh6uGojapgkXS116Hb6H0xNZlVCoqWkW4Q/zG5PqcdHQBycwA/uCu3dF9hjyMMy6/wCbGoksbDfpbDM0jU8KsbFedj0OAH9jsInJX/g7xJHw/wAT/CVm1NmYSnLjfRJq7hPldiPK+O95rTfE05A54+TaeoWnrqeoVb9jMkgUbE6WBt9sfVdFm1NmuVU2YUb64KmISIfI+Pgb4g81R9jqunJJ5oDQUrRwIRLMbliBsf8AnE7JmdTSBojqY3v2hFz7b9L2xY5xAJ2OokAG4tiZzOiZYZVETbd4EcvPHNRsMKxSIvkzGWoqoexJjiVtU7C/M/Nz9vXbnYW2ZflVTUCWXLJkqnikIkjj2dRe+oX5qeluV/ouRpI3ozAzRySy6WUjZgehHp4425Rm0FHxDHXBTG3alVfWw7l92Yb3G7WFrkgb88V1HTJXAP2NRSmGKQVMTLGFDOkhuFN/lYs1r7HpbC5hBqP7lOf/AMMeM6jiE19RVJGhSBI2aLvMC51Aam71r74SqZQoHbLy/nH9MFg9jBb/AIJcvTPHKFUsBYAsNyT1w9y6hi7RZSAW02JPh/dsbo6PtpgSFCjfl1xuq54csMXa/I+21+nPEi17L1XDDoYmlISJbjx6DBS0Mo5smFcfFFDGAiBVHq3+3Gw8U0X80f8A1t/txQtKj/X2eLPvBNfENHDNTx01SzMJGBCxHvXG4OEUVVT5QXioGerr2NjLLuIx5+Q++M86zl56c/CzAFiSXUb2vyvhRljxwlnlBsTyU7nDAAPkcqnNMsuHqPVL8XWkz1bC4kcfIvSw6XxQObDV4YR5VWgpIxAXSAz26EjYfTGdPm8VZLJACAw+W554PZOykme5hWQgEP8ADyjmA4vbCeWdp5Y0AGpiFjUDYe2CMwpZC94qSTUf4gRp9b4WVkqZNE0skivVlDbSb9mvW3n54ExigfqUVK8Zd3LWigPZpvzItc/l98FQ1Bku3yxr5YnMql7HKKWNQXqZgX0k3JZjc/njPiTMxk+TLDqBnkNjY9TzxoAEwjTJP8SoctzdTPJAqzoNEcwFmYDptzxw+qQxzSRve6EjHa+M4W/ZNDUgWDi/1xyPiSBYM3l03tIqyD32/TFFbE8ibBPMlotbioltoX5R4nxwRmcgLdn1OCMgmSqjMMhCyJ/CDbUPHHuaRqt1XY8iLY6CDF5JGP8AaIHFmJx1v8Dc6NQtVw9PKLxg1FNq/lJ76/Wx9zjk08bIb4IyLMJMrzilrIpDGY5BqYG3dOzfYnEt9QsBUx1b4dE+panLZCus6WA6LzwkrqUShQCVsf7vgGgzOthKyQ1kbAi9mnvt6HDJs3hqHU1aQRsTu8c/3tbHKs8TP8y0EsOiQWeQT0maqRfToDKbdeR+2BP2b8MFndA9xdYzuLBR/wAY6Nm+UpLoqVQM6nnbmMLZ6Dtlj7SM9mhJs3j0xMbikUfH0zn89M1NHJSRjVKAO0I8Bf7X/TA/Yyf5vpi6qMvRKmUoFS9je3Tn+mBGpdbFtFrm9sMXyOQPwToVJs1z4Y31dPBWQ9nURh1BuNyLe4wKDbBMRIGMrlbD9xTWZFQx0sjLC+tbFSJG8fXEdn8ZpK+nip9caupLAknkR446HX1CwwamFzqFh/fpjn/E1YK3OksoXsYQCB4k3/phpOIYVelhPaKSignaPNBJ2cigxzLe6Nfe9sbZ8yy2kDfs/VPINhLILKp8QOuE9XUa5YY/BSTjygi+LrokJ7l7keQ5YZRpQFoVoG8lvld6Th9Wf/EmJlcnnc8vtbE5X1kkN2jYhla49cPc/qljp0hitYDEtX7sCffBjvYochq57nIptUUw0EbMw5fXA3YVkrwmctPWVkg0qd7ICCT9be18GUUVK6CTQAqfMWOw9sE8OV0c3EUtXKbRJCUjHgBb87nGgwiJU5dRx5TSdtM/aTBbF2OwHl5YgM/rTm2ZDv6kV7L4c+fvgvinP3rZjTwSFV8uQGEcAAqY16k3wLHIIH7lZxjTGThOEqD3FGOL8YyK9RRWWxEJufHf+/rjvWeIZeD3Nr/u7j2xxXjSkKZDkVYE7sr1CFvQrYfZsPrIiLBwmIci1fEyOo2WPf64Y1U7OAGG5O5wDk11hmYcy4B9LYJnVnlFth446dZxJC32aa5V7Ibb4UyKASMN8yA0XB2XnjfkeQtmSrU1MgjpSxAC/NJbn6Dzwu91VdMZSjOcWdK4Fy9c0yzKpavtyssYDkNzsCL8vLFmvDOVRkHTNtvYy8/thPk+dZXk2Q0a1EsdLTwWTU7bIAdtuf64D4j/ABDyymohNkkkeZ1BW6ohIUf6ja97dPrbHLsVmP8AUS9X9eMfkvGaMpYC3QAYFkANxa4xxNfxWz74iOyULJ2lzGsTbj+XUW6+NsddyXM485yikzGJNAqIg5Qm+g9Vv5G4xLbQVGtGV2Kx5Ma2mSdxfZuR25jGAy9P7GDbXYYJCC3y4nAEMoCdm5QF57nGxMaju5vjO5FrYrVQvIv7F/EUmiCAX+aQ/YYgKi75tUlrjdR9sXPFH+DTHwkP5YEyLL6SpNbLPCruH5kn+UdMA49jkahCj2kdmFK0Qp6u90k1Ja3K1v64I4fifWahkIRu6h8bcx+WGtVGj5LVKyLpSqcKALW2XGNCoXh2gKixOv8A/WHpxQsXY2nZjmL6pWc7xr4nr4YXUcqOsss5FySefTGfELslPZTYWHLGqiAbNaSJgDGIWk0221AbHDeARY6ZrzKuCp2EA7JW2AGxt4nzwFDUPGNMB03XTttgWoZpakNIdRbck+uCG7tOxXY4X7cBjlXZlTQiSUkgkLzJ8cFJEUnVzzJ+mNlCoEK2GNkv+IuEO5L5NI5LqBRU8KsvP90wxx/jlo//ACJk8BN54swnjAvyALE/Zl+uOw8Pb8O2PKzfnjhP4gm2ZCIf4a1NQwXoCViv+QxVWNYSW04pifJWSNZhI6gG3P3xnLVQRI8kQaYLzK7KPc/phKu5S/iMNqhQrwRqLIE1W8/HHTrYkSFlGwGsnklCiVwGbcopsFHn54YHMczESRRzClhVdKpCALD15/fAsJ1U0rEAnsy1yOuNs/O3tg1qVzrTfyFf88g3YFpryuXduZY3v74fZdNFlr7AIHUFH5FWBuDyOEcfzk9QDbBSItQ1PHNdks21/I/0wwqqjggAlj2BVchgzCqMBIWTUB3RyJvte9unnjvH4YU5j4Iy8ioWoWQvICotp1NcqfMNqGPnpneTvuxZjzJx3P8AA6aSXhmpikctHFWuqKf4QVU2HuSffHI8gasto40vWi07jGy4xvcC2Bcc8pLlOz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poznay.info/wp-content/uploads/jesus_chri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2928930" cy="21966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346" name="Picture 10" descr="http://cs402917.userapi.com/v402917504/266/Y8NnjYRrs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428868"/>
            <a:ext cx="1843110" cy="2331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348" name="Picture 12" descr="http://poetamor.ru/wp-content/uploads/2011/08/JesusPinkWomanSG.jpg"/>
          <p:cNvPicPr>
            <a:picLocks noChangeAspect="1" noChangeArrowheads="1"/>
          </p:cNvPicPr>
          <p:nvPr/>
        </p:nvPicPr>
        <p:blipFill>
          <a:blip r:embed="rId6" cstate="print"/>
          <a:srcRect l="59766"/>
          <a:stretch>
            <a:fillRect/>
          </a:stretch>
        </p:blipFill>
        <p:spPr bwMode="auto">
          <a:xfrm>
            <a:off x="7500958" y="3643314"/>
            <a:ext cx="1302986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0007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Я видела, что жены служителей должны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своим мужьям в их работе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внимательно и строго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следить за тем, какое влияние от них исходит...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ПОЧЕМУ?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на них смотрят и от них ожидают большего, чем от других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58214" y="214290"/>
            <a:ext cx="614338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Marina Ott\Pictures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290"/>
            <a:ext cx="1643074" cy="1756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должна быть образцовой</a:t>
            </a:r>
          </a:p>
          <a:p>
            <a:endParaRPr lang="ru-RU" sz="36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8358214" y="214290"/>
            <a:ext cx="614338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22" name="Picture 2" descr="http://www.madamo.ru/images/style_classic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786058"/>
            <a:ext cx="3295650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24" name="Picture 4" descr="https://encrypted-tbn3.gstatic.com/images?q=tbn:ANd9GcSHMfENIWwwJw-3ksjRcvhp49hreIy9q_UaSvNhnsfaTzgM25H7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428868"/>
            <a:ext cx="2933700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26" name="Picture 6" descr="http://f7.ifotki.info/org/5f60b6d0706dfd0ec6370423dd8fa0a489ba22780615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357430"/>
            <a:ext cx="2438400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должны быть примерными, распространяя "благоухание на жизнь, а не запах на смерть"</a:t>
            </a:r>
          </a:p>
          <a:p>
            <a:endParaRPr lang="ru-RU" sz="36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8358214" y="214290"/>
            <a:ext cx="614338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2100" name="Picture 4" descr="https://encrypted-tbn1.gstatic.com/images?q=tbn:ANd9GcSRSlFjQU-gncxbI7See3hXYBWPVrBmQ-fWg05qDWXHsWwQp0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643182"/>
            <a:ext cx="2533650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102" name="Picture 6" descr="http://interviewpenguin.com/wp-content/uploads/2011/06/Phone-Stalked-Wo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496"/>
            <a:ext cx="314325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Я видела, что они должны быть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смиренными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кроткими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вместе с тем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возвышенными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не тратя свои слова на то, что не направляет ум к небу </a:t>
            </a:r>
          </a:p>
          <a:p>
            <a:endParaRPr lang="ru-RU" sz="3600" dirty="0"/>
          </a:p>
        </p:txBody>
      </p:sp>
      <p:pic>
        <p:nvPicPr>
          <p:cNvPr id="5" name="Picture 1" descr="C:\Users\Marina Ott\Pictures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290"/>
            <a:ext cx="1643074" cy="1756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8358214" y="214290"/>
            <a:ext cx="614338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вопрос должен быть таким: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"Как мне спасти свою душу и стать средством спасения для других?"</a:t>
            </a:r>
          </a:p>
          <a:p>
            <a:endParaRPr lang="ru-RU" dirty="0"/>
          </a:p>
        </p:txBody>
      </p:sp>
      <p:pic>
        <p:nvPicPr>
          <p:cNvPr id="130050" name="Picture 2" descr="http://straight2theheart.com/wp-content/uploads/2010/12/Prayer-Lady-Bible-As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357562"/>
            <a:ext cx="4048125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8358214" y="214290"/>
            <a:ext cx="614338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868" y="274638"/>
            <a:ext cx="5114932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Неосвященная жена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(пастора)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является величайшим проклятьем, которое только служитель может иметь...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Marina Ott\Pictures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357322" cy="14513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2" name="Picture 2" descr="http://thewomans.ru/uploads/images/00/00/03/2011/05/31/f422c031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929066"/>
            <a:ext cx="2214578" cy="23917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Сатана много делает для того, чтобы управлять работой служителей посредством влияния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себялюбивых, беспечных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спутников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i.obozrevatel.com/8/1023317/116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66"/>
            <a:ext cx="2500330" cy="1666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66" name="Picture 2" descr="http://www.spletnik.ru/img/2012/06/kara/2012-05-06-shalom1.jpg"/>
          <p:cNvPicPr>
            <a:picLocks noChangeAspect="1" noChangeArrowheads="1"/>
          </p:cNvPicPr>
          <p:nvPr/>
        </p:nvPicPr>
        <p:blipFill>
          <a:blip r:embed="rId5" cstate="print"/>
          <a:srcRect l="56780" b="28429"/>
          <a:stretch>
            <a:fillRect/>
          </a:stretch>
        </p:blipFill>
        <p:spPr bwMode="auto">
          <a:xfrm>
            <a:off x="5715008" y="4214818"/>
            <a:ext cx="200977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Совет: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вы не будете дружны, чтобы должным образом воспитывать своего ребенка,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жена остается с ребенком дома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не подавать церкви Божьей пример разболтанностью ребенка и отсутствием дисциплины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data:image/jpeg;base64,/9j/4AAQSkZJRgABAQAAAQABAAD/2wCEAAkGBhISEBUUExMUFRQWGBUUFxgXFhUXGBUVGBgVFxcVFxYXHSYfGBknGRgUHy8gJCcpLSw1GCAxNTAqNSYrLCkBCQoKDgwOGg8PFywkHh8tKi8pLywpLC0pLCkpKSkpKikpKSwpLCwsLCksKSwpLCwsKSwyLCkpLCkpLCwpKSksKf/AABEIAI8AeAMBIgACEQEDEQH/xAAcAAABBQEBAQAAAAAAAAAAAAAFAgMEBgcAAQj/xAA8EAABAwEFBgMHAgQGAwAAAAABAAIRAwQFEiExBhNBUWGRInGBFDJCobHB8FLRByOy8TNigqLC4RUkU//EABoBAAMBAQEBAAAAAAAAAAAAAAIDBAUBBgD/xAAiEQACAgMBAQABBQAAAAAAAAAAAQIRAyExEgQiEzJBcYH/2gAMAwEAAhEDEQA/AMjLF2BS90u3SqozfZE3a8LFM3S7crlH3sh7teYFMNFINNfUEpEUtSSxSzTnJJ3GvRC0EpEM00hzERq2aGhunxOnLXQds/VR304M9h9ELGpkQtSCE+5qQWrjDTGSEmE6WpJCGg0xshclEL1coKy1Gzr32dEfZ1xoq2jIsHezr32dT9z0XhpL6jtg91nSfZZRSnZJyRu6dlt44AlrehEn5JOWcYdY7FCU+IrVi2fq1jDAOp5emp9FYLDsS1v+K8QOkmf6R6laBS2epUKIZli1mY75ZIFb7OZ8TmOaM2jXORrPqs3J9Tb0aWP5UtshWXZSxOzyk8zJ89UJvnYrC7+WGuYePuunlBESij7Q2kQWNBnpOmYgEa6g+QUr/wAkyq3JhGk565/gSlnkv5GvBGuGYXjcr2Z4HCInwkduBQl9NaYbT4nNLXYc9TryiQgl63IytnRIxz7sxi6A6T9VXDPfSaWJx4UotSS1Sq9MtJBBB66hMOCoFpjJC5LIXiEKzSDRXm4RX2Rd7KtKjJBjbOu9mRT2XolNs3f81QtUgl2hiwWB7ninTHjIlzuDG9T+dFdLksVGgIHidqXGJJ5DgAhVy0cFFzxq55DueWQB+fdF7DZCQSemq87nk5zs9P8APiUIBSvhIxQCcoBhBbY6mXS+PKRPYKY+AYkFDrfREF2U80iSHqKAF5Vw5xhuGMxwjzJ6IdSvGagaD+DP6Jy96pblGbv75oHSfFYccOXnGp7LsVoVPQWvoDHhJIj/AGjPIjiI7IA+wVGPGZDRoW55eXMa9UQvh816onRzm+Wf52Q6pebmS0gPZkOoMASOkyqI8JX0LbXXayvY6FqDQK+dGvGQL2SA4g8ZafRzVQHsIWoXdflGtYnUawcHBwe1xAgu5OdzyHZU3aS5d1UhpaRAyBDjmJk4Z5qzFK1RJljTsrjguT1eiWug5H8K5PAs2gWROCyomLMvRZVoWZ3kFGzdE1WYGsc46Ma5x4wAJmPzVG/ZlDvVjm0auETipuBHPD4glZW/DobiivasH3FfIx7mnLi5od4hHi4kTrqnLxtdc1CIwNyEnQHmSUzsvStdZoqVBTDaXiMTibIMM933ucEr3aurvhu6jThJafMcfsvPtJdPWY4t8QUuyzVDJZXa8xOFw08iFJxYzmIj8KE3Rc1lbDqDX03CMg95afNrpCtdjsJgSFzym6R9JNdKHtLZfEZyEep0+yrDqQ3kjoftC0fbe6f5WMDNuvULO7O2Wz1Pef7d0NVoRJDd9e+9w+J2IeUiflPZBJzAPkD+/TmrlfVwvdRY9oycHntE/VVG20SGOcBGgg65k4p6J2PhLJUy77F3BvqZLHeITIIDmkkQcjwn6lJtV3U2OfRrCTEhwbk055iSfDAPh0yU7+FeNlRzfhcIAJ0JktP1CJ7Z3USx/wALmgidMnAOyOggtHQFxTYLdisnDHL9pRXeNcyeeuevHzXJ2+W+L3S0s8BBBB9Z46rlYiM+gRRShQU3cpYoKr0JUAebMoV64WU/Fo4hveSfkCjrqSA7X2Q7hrh8NRhPk4Ob9SEnNJ/puij5oJ5Y3ywJdm0FRoazdOwF4BDBnSknDUDfiHNTLXRc60xUGcemXGFVrm2noCtic17QMhocOuoV7q16NehvaD2vc3PI5xxBWP49LZ6lvxJOgtZ7tZgyAmE7vIAnXRDLvvDE0EKTWrzqjVVaJ5xk3sj3y4OpuB4grLqVDC4jhJ7ErQLxtE9eCp1VrTUc0GHZ/M/upsktnVAuNWgHWKgJj/FIPScP2VF2ougYWubAd7xiIzwtcY9AfRXa8LW3dBnBmFvyDvq5Z/et7TWbB8Mln+nT7pkXctEs6UP9Cuyd9NonHPvFrtTAZ4jJ6SRl1CtW17xWpzSOIOAdkYPipug56wXSskqWt9MPw8GA/wCrGIH9Kul1X6w0KVN5Jzc0ZGYDTiMj9JaNOqrtpaIWr0Z/e9XGGmI1HHPDhaG+mfeOC8Vv2tuEVaAtFEhwkl8Di74stDkJ7rlTGaasklBp0bUKScFNOhiUGp9nUhg0kxbbCKtJ9N2j2ls8idD6GD6Kfu127QvejqVO0YRtFs7gIqxk4uDx+l7cnjvn6lDLHXq2Oq2pRJ92S34Xj9J5A55rQtvagpPrQP0P6eIFjz91S6l1VAKbA3eVHgEMBjCCfC15IhuWc5DqsxpxlR6XFNZMak30vOzV5srQ9nuPGIA6tzhzT1DpRu0nkqxsld9RlCmXAB2OpIGgDtAOggKxV3aoWC9MF2lxzPT5lBLPdwzc7WQfmjteCSoVYaDlr9lOwXIjvpl+JoyJ+uUfZZxbaR8OeZzHnKvzrVFZh08bewOf2VXvm6ptFamPhlwHRz8o7pmMjyEi/wDZw0cJnE2o35094S3u1qAWZ1JzWmq97RSbVPhMF1V8ODZ4jMg8cir7tNi9la4uhzHvwjqcRP8ATp1VQ9lpgPY9hwuLTOmgJZh6QXTCqT0Shu4rE6mab27wY2gObUILXsfBByGTgSYcMwuRZ20opbgHPeUWtIcMgC6o0Ob+kAYWj1K5FGLatCpTV7NfATgalNYlhqtAQ2GpNQgCU+Qo5oF5z04BC2dKvtJs57ZZqwGTyJpnWXtggRyIEeqzm57HbagAlz6Y8OGZECNQTnw17LdhTgKm3rshWbWfVshEOOI0ycMOOuB2kHMwdFLnhe0X/Jn/AE/xfP6I1gO7pePKJgfnqoNa0+GT8Un0Kg3heFVjxTtFJ7MsRafeeJ0GGfCSIlRqtarXfkwtHMiIHlqVFJvhbabuyZZiXugcMz5Ly8rM5jS7n+BGbusLWNAAniSdSeqmWmyYqZBGvyXFBsTKeykC78Ra7kJ9S9n7KGKLX2s1JyIa0AHgDi7w09wrS6yilMiRl2lC7xuRmF1SlUDagbhDHwGEnUh40Mc+nJFHWhE027J962VlexNbTwlxcag4TD8J+pPoq1tHswyyMa6rU3oIA8IcGB7fgD/j94kxpCl3Na6rLSxrhFJhDCSGwWwJMzBnPujn8U7S2pYIkHDUpFpGerSDHaPVUY16dMnyNxi2jIbXa3vJJOnujlLhkOQXqjP/AGXq0aMpuz6walhIaU41Cy5HRKH2q9QHljTmMnHkf0jqpN5W4UaL6rtGNLvMjQepgLMbvvV7iSTmSS49SZJUmfI46RRggpO2aE4Yhz5klU/am8H0zFNzm5ES0kGfRGqNv/lhV28243Sc1LKd8KYx2BLvpVHVMdVznOOUucSegkq3XU0aOGaC0qZDgjVmB1Qx6Ma0E30w0SoVao53Pyj6qZRM6p7JNoXdFettB8ZCeiBWq53E6x01hXipRUc2UckEoBqRTaNyPJI4ZTlrGiXXuMsBlocw+805tPp91c6FJvJeWyiHNIQqNbTOuV6aMX2q2Y3LRWpSaDjhIJk0X5w1x4tOeF3SDmM+Wgmm1rnsqNxUaoNOo3m08R/mBgg81yuxfUvP5dM3N8b9fjw0umU+1RKZUliqaFplY/iVbMNkYz/6VGt9GgvP0CpdgAFPkT/0rB/FSof/AFW83VndmsH/ACKrJf8Ay2dHLLz/ALzQwKoWWJjzC9FGSm7uGITwROjQQxiG5ENliMohZrKVNo2fopAZCaoAOQwylCU1qdXraaKgbGXiVFqtRBzEzVpoZLQSYJtdowNJ5Ansl07TIUXaKkdy4joPQkA/VPsowz0SNpjlVAe8GySuTtqauSmhyP/Z"/>
          <p:cNvSpPr>
            <a:spLocks noChangeAspect="1" noChangeArrowheads="1"/>
          </p:cNvSpPr>
          <p:nvPr/>
        </p:nvSpPr>
        <p:spPr bwMode="auto">
          <a:xfrm>
            <a:off x="155575" y="-647700"/>
            <a:ext cx="11430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hISEBUUExMUFRQWGBUUFxgXFhUXGBUVGBgVFxcVFxYXHSYfGBknGRgUHy8gJCcpLSw1GCAxNTAqNSYrLCkBCQoKDgwOGg8PFywkHh8tKi8pLywpLC0pLCkpKSkpKikpKSwpLCwsLCksKSwpLCwsKSwyLCkpLCkpLCwpKSksKf/AABEIAI8AeAMBIgACEQEDEQH/xAAcAAABBQEBAQAAAAAAAAAAAAAFAgMEBgcAAQj/xAA8EAABAwEFBgMHAgQGAwAAAAABAAIRAwQFEiExBhNBUWGRInGBFDJCobHB8FLRByOy8TNigqLC4RUkU//EABoBAAMBAQEBAAAAAAAAAAAAAAIDBAUBBgD/xAAiEQACAgMBAQABBQAAAAAAAAAAAQIRAyExEgQiEzJBcYH/2gAMAwEAAhEDEQA/AMjLF2BS90u3SqozfZE3a8LFM3S7crlH3sh7teYFMNFINNfUEpEUtSSxSzTnJJ3GvRC0EpEM00hzERq2aGhunxOnLXQds/VR304M9h9ELGpkQtSCE+5qQWrjDTGSEmE6WpJCGg0xshclEL1coKy1Gzr32dEfZ1xoq2jIsHezr32dT9z0XhpL6jtg91nSfZZRSnZJyRu6dlt44AlrehEn5JOWcYdY7FCU+IrVi2fq1jDAOp5emp9FYLDsS1v+K8QOkmf6R6laBS2epUKIZli1mY75ZIFb7OZ8TmOaM2jXORrPqs3J9Tb0aWP5UtshWXZSxOzyk8zJ89UJvnYrC7+WGuYePuunlBESij7Q2kQWNBnpOmYgEa6g+QUr/wAkyq3JhGk565/gSlnkv5GvBGuGYXjcr2Z4HCInwkduBQl9NaYbT4nNLXYc9TryiQgl63IytnRIxz7sxi6A6T9VXDPfSaWJx4UotSS1Sq9MtJBBB66hMOCoFpjJC5LIXiEKzSDRXm4RX2Rd7KtKjJBjbOu9mRT2XolNs3f81QtUgl2hiwWB7ninTHjIlzuDG9T+dFdLksVGgIHidqXGJJ5DgAhVy0cFFzxq55DueWQB+fdF7DZCQSemq87nk5zs9P8APiUIBSvhIxQCcoBhBbY6mXS+PKRPYKY+AYkFDrfREF2U80iSHqKAF5Vw5xhuGMxwjzJ6IdSvGagaD+DP6Jy96pblGbv75oHSfFYccOXnGp7LsVoVPQWvoDHhJIj/AGjPIjiI7IA+wVGPGZDRoW55eXMa9UQvh816onRzm+Wf52Q6pebmS0gPZkOoMASOkyqI8JX0LbXXayvY6FqDQK+dGvGQL2SA4g8ZafRzVQHsIWoXdflGtYnUawcHBwe1xAgu5OdzyHZU3aS5d1UhpaRAyBDjmJk4Z5qzFK1RJljTsrjguT1eiWug5H8K5PAs2gWROCyomLMvRZVoWZ3kFGzdE1WYGsc46Ma5x4wAJmPzVG/ZlDvVjm0auETipuBHPD4glZW/DobiivasH3FfIx7mnLi5od4hHi4kTrqnLxtdc1CIwNyEnQHmSUzsvStdZoqVBTDaXiMTibIMM933ucEr3aurvhu6jThJafMcfsvPtJdPWY4t8QUuyzVDJZXa8xOFw08iFJxYzmIj8KE3Rc1lbDqDX03CMg95afNrpCtdjsJgSFzym6R9JNdKHtLZfEZyEep0+yrDqQ3kjoftC0fbe6f5WMDNuvULO7O2Wz1Pef7d0NVoRJDd9e+9w+J2IeUiflPZBJzAPkD+/TmrlfVwvdRY9oycHntE/VVG20SGOcBGgg65k4p6J2PhLJUy77F3BvqZLHeITIIDmkkQcjwn6lJtV3U2OfRrCTEhwbk055iSfDAPh0yU7+FeNlRzfhcIAJ0JktP1CJ7Z3USx/wALmgidMnAOyOggtHQFxTYLdisnDHL9pRXeNcyeeuevHzXJ2+W+L3S0s8BBBB9Z46rlYiM+gRRShQU3cpYoKr0JUAebMoV64WU/Fo4hveSfkCjrqSA7X2Q7hrh8NRhPk4Ob9SEnNJ/puij5oJ5Y3ywJdm0FRoazdOwF4BDBnSknDUDfiHNTLXRc60xUGcemXGFVrm2noCtic17QMhocOuoV7q16NehvaD2vc3PI5xxBWP49LZ6lvxJOgtZ7tZgyAmE7vIAnXRDLvvDE0EKTWrzqjVVaJ5xk3sj3y4OpuB4grLqVDC4jhJ7ErQLxtE9eCp1VrTUc0GHZ/M/upsktnVAuNWgHWKgJj/FIPScP2VF2ougYWubAd7xiIzwtcY9AfRXa8LW3dBnBmFvyDvq5Z/et7TWbB8Mln+nT7pkXctEs6UP9Cuyd9NonHPvFrtTAZ4jJ6SRl1CtW17xWpzSOIOAdkYPipug56wXSskqWt9MPw8GA/wCrGIH9Kul1X6w0KVN5Jzc0ZGYDTiMj9JaNOqrtpaIWr0Z/e9XGGmI1HHPDhaG+mfeOC8Vv2tuEVaAtFEhwkl8Di74stDkJ7rlTGaasklBp0bUKScFNOhiUGp9nUhg0kxbbCKtJ9N2j2ls8idD6GD6Kfu127QvejqVO0YRtFs7gIqxk4uDx+l7cnjvn6lDLHXq2Oq2pRJ92S34Xj9J5A55rQtvagpPrQP0P6eIFjz91S6l1VAKbA3eVHgEMBjCCfC15IhuWc5DqsxpxlR6XFNZMak30vOzV5srQ9nuPGIA6tzhzT1DpRu0nkqxsld9RlCmXAB2OpIGgDtAOggKxV3aoWC9MF2lxzPT5lBLPdwzc7WQfmjteCSoVYaDlr9lOwXIjvpl+JoyJ+uUfZZxbaR8OeZzHnKvzrVFZh08bewOf2VXvm6ptFamPhlwHRz8o7pmMjyEi/wDZw0cJnE2o35094S3u1qAWZ1JzWmq97RSbVPhMF1V8ODZ4jMg8cir7tNi9la4uhzHvwjqcRP8ATp1VQ9lpgPY9hwuLTOmgJZh6QXTCqT0Shu4rE6mab27wY2gObUILXsfBByGTgSYcMwuRZ20opbgHPeUWtIcMgC6o0Ob+kAYWj1K5FGLatCpTV7NfATgalNYlhqtAQ2GpNQgCU+Qo5oF5z04BC2dKvtJs57ZZqwGTyJpnWXtggRyIEeqzm57HbagAlz6Y8OGZECNQTnw17LdhTgKm3rshWbWfVshEOOI0ycMOOuB2kHMwdFLnhe0X/Jn/AE/xfP6I1gO7pePKJgfnqoNa0+GT8Un0Kg3heFVjxTtFJ7MsRafeeJ0GGfCSIlRqtarXfkwtHMiIHlqVFJvhbabuyZZiXugcMz5Ly8rM5jS7n+BGbusLWNAAniSdSeqmWmyYqZBGvyXFBsTKeykC78Ra7kJ9S9n7KGKLX2s1JyIa0AHgDi7w09wrS6yilMiRl2lC7xuRmF1SlUDagbhDHwGEnUh40Mc+nJFHWhE027J962VlexNbTwlxcag4TD8J+pPoq1tHswyyMa6rU3oIA8IcGB7fgD/j94kxpCl3Na6rLSxrhFJhDCSGwWwJMzBnPujn8U7S2pYIkHDUpFpGerSDHaPVUY16dMnyNxi2jIbXa3vJJOnujlLhkOQXqjP/AGXq0aMpuz6walhIaU41Cy5HRKH2q9QHljTmMnHkf0jqpN5W4UaL6rtGNLvMjQepgLMbvvV7iSTmSS49SZJUmfI46RRggpO2aE4Yhz5klU/am8H0zFNzm5ES0kGfRGqNv/lhV28243Sc1LKd8KYx2BLvpVHVMdVznOOUucSegkq3XU0aOGaC0qZDgjVmB1Qx6Ma0E30w0SoVao53Pyj6qZRM6p7JNoXdFettB8ZCeiBWq53E6x01hXipRUc2UckEoBqRTaNyPJI4ZTlrGiXXuMsBlocw+805tPp91c6FJvJeWyiHNIQqNbTOuV6aMX2q2Y3LRWpSaDjhIJk0X5w1x4tOeF3SDmM+Wgmm1rnsqNxUaoNOo3m08R/mBgg81yuxfUvP5dM3N8b9fjw0umU+1RKZUliqaFplY/iVbMNkYz/6VGt9GgvP0CpdgAFPkT/0rB/FSof/AFW83VndmsH/ACKrJf8Ay2dHLLz/ALzQwKoWWJjzC9FGSm7uGITwROjQQxiG5ENliMohZrKVNo2fopAZCaoAOQwylCU1qdXraaKgbGXiVFqtRBzEzVpoZLQSYJtdowNJ5Ansl07TIUXaKkdy4joPQkA/VPsowz0SNpjlVAe8GySuTtqauSmhyP/Z"/>
          <p:cNvSpPr>
            <a:spLocks noChangeAspect="1" noChangeArrowheads="1"/>
          </p:cNvSpPr>
          <p:nvPr/>
        </p:nvSpPr>
        <p:spPr bwMode="auto">
          <a:xfrm>
            <a:off x="155575" y="-647700"/>
            <a:ext cx="11430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img.babyblog.ru/f/3/b/f3bf4ea906b0d4864b78aec7b70bf1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85992"/>
            <a:ext cx="2214976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Я знаю многих служителей, у которых хватало ума брать с собой в поездки своих непослушных детей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То, что говорили они с кафедры, вызывало недоверие из-за дурного нрава их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torage1.tvidi.ru/Cms/News/6/0/3006/23826_129169170420795318926_Original.jpg"/>
          <p:cNvPicPr>
            <a:picLocks noChangeAspect="1" noChangeArrowheads="1"/>
          </p:cNvPicPr>
          <p:nvPr/>
        </p:nvPicPr>
        <p:blipFill>
          <a:blip r:embed="rId3" cstate="print"/>
          <a:srcRect r="18735" b="36464"/>
          <a:stretch>
            <a:fillRect/>
          </a:stretch>
        </p:blipFill>
        <p:spPr bwMode="auto">
          <a:xfrm>
            <a:off x="5500694" y="4214818"/>
            <a:ext cx="2236295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Marina Ott\Pictures\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42918"/>
            <a:ext cx="1366583" cy="14612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Истинное украшение женщины – умная голова!</a:t>
            </a:r>
            <a:endParaRPr lang="ru-RU" dirty="0"/>
          </a:p>
        </p:txBody>
      </p:sp>
      <p:pic>
        <p:nvPicPr>
          <p:cNvPr id="51202" name="Picture 2" descr="http://tomalogy.org/wp-content/uploads/2013/02/1100-300x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214554"/>
            <a:ext cx="5169380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42910" y="1071546"/>
            <a:ext cx="7715304" cy="514353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Ваше внимание не должно быть поглощено исключительно своей семьей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assets1.the-village.ru/assets/post-cover/3f/9e/108693/post-cover-default.b5c41279-8fef-48a4-bdfb-17b67f3c34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289"/>
            <a:ext cx="2859520" cy="19047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Служитель должен учить людей управлять детьми,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его собственные дети должны быть примером послушания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://3.bp.blogspot.com/-GMxPY27P9kA/TwC-VnqbChI/AAAAAAAABN4/6CY72fQ3IcQ/s1600/26%25283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2637391" cy="3571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kasap.EAD-SD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31031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58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7329510" cy="60007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Когда служитель и его жена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верно исполняют свой долг в семье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сдерживая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исправляя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советуя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рекомендуя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направляя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они сами становятся лучше приготовленными для работы в церкви и готовят своих детей для выполнения дела Божьего вне дома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72396" y="1285860"/>
            <a:ext cx="828652" cy="11430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для обсуждения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18625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Как достичь желаемого Богом характера?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 чем заключается помощь жены?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Как определить, какое влияние исходит от пастора и его жены?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Какой должна быть «образцовая одежда»? 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Жизнь и разговоры – «благоухание на жизнь»? 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Что значит смирение, кротость, возвышенность?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Что значит быть освященной женой пастора? </a:t>
            </a: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Себялюбие и беспечность... Как искоренить эти недостатки?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32951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"Добродетельная жена - венец для мужа своего"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Притч. 12:4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spbdelarte.ru/gallery/ec833d6f5d5f5ebf7cd00d934db19b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285992"/>
            <a:ext cx="528637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357298"/>
            <a:ext cx="425767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...Хорошая косметика и перекись водорода!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the-net.ru/wp-content/uploads/blondinka.jpg"/>
          <p:cNvPicPr>
            <a:picLocks noChangeAspect="1" noChangeArrowheads="1"/>
          </p:cNvPicPr>
          <p:nvPr/>
        </p:nvPicPr>
        <p:blipFill>
          <a:blip r:embed="rId3" cstate="print"/>
          <a:srcRect l="24430" r="16938"/>
          <a:stretch>
            <a:fillRect/>
          </a:stretch>
        </p:blipFill>
        <p:spPr bwMode="auto">
          <a:xfrm>
            <a:off x="4628651" y="500042"/>
            <a:ext cx="4515349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4071966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...Бриллианты!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AutoShape 2" descr="http://ic.pics.livejournal.com/roskosh_zolota/61095086/417/417_9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3086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6" name="AutoShape 4" descr="http://ic.pics.livejournal.com/roskosh_zolota/61095086/417/417_9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3086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http://ic.pics.livejournal.com/roskosh_zolota/61095086/417/417_900.jpg"/>
          <p:cNvSpPr>
            <a:spLocks noChangeAspect="1" noChangeArrowheads="1"/>
          </p:cNvSpPr>
          <p:nvPr/>
        </p:nvSpPr>
        <p:spPr bwMode="auto">
          <a:xfrm>
            <a:off x="155575" y="-1790700"/>
            <a:ext cx="3086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0" name="Picture 8" descr="https://encrypted-tbn2.gstatic.com/images?q=tbn:ANd9GcR4xLBhN_ifdMXA88GTYFAcBMsacs0emOKGZJt9DpJlUiaFCZeV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714488"/>
            <a:ext cx="4539577" cy="4528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osinin.ru/img_wall/goldsky01%20%28Medium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4257676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...Скромность!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encrypted-tbn3.gstatic.com/images?q=tbn:ANd9GcRcsEevKpD8Va60JEgc088QZG6OMDM-5lbLFWHed_LS9-7TVJW4Ow"/>
          <p:cNvPicPr>
            <a:picLocks noChangeAspect="1" noChangeArrowheads="1"/>
          </p:cNvPicPr>
          <p:nvPr/>
        </p:nvPicPr>
        <p:blipFill>
          <a:blip r:embed="rId4" cstate="print"/>
          <a:srcRect l="37500"/>
          <a:stretch>
            <a:fillRect/>
          </a:stretch>
        </p:blipFill>
        <p:spPr bwMode="auto">
          <a:xfrm>
            <a:off x="2500298" y="1428736"/>
            <a:ext cx="4429137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osinin.ru/img_wall/goldsky01%20%28Medium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Родной и надежный спутник! Красивые, здоровые дети! Уютный дом!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rodnulechka.ru/sites/default/files/articles/shutterstock_8445873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419" y="2143116"/>
            <a:ext cx="4697457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1875</Words>
  <Application>Microsoft Office PowerPoint</Application>
  <PresentationFormat>Экран (4:3)</PresentationFormat>
  <Paragraphs>275</Paragraphs>
  <Slides>54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Истинное  украшение женщины </vt:lpstr>
      <vt:lpstr>Густые волосы - истинное украшение женщины! </vt:lpstr>
      <vt:lpstr>Истинное украшение женщины – украшения!</vt:lpstr>
      <vt:lpstr>Истинное украшение женщины – достойный  ее мужчина!</vt:lpstr>
      <vt:lpstr>Истинное украшение женщины – умная голова!</vt:lpstr>
      <vt:lpstr>...Хорошая косметика и перекись водорода!</vt:lpstr>
      <vt:lpstr>...Бриллианты!</vt:lpstr>
      <vt:lpstr>...Скромность!</vt:lpstr>
      <vt:lpstr>Родной и надежный спутник! Красивые, здоровые дети! Уютный дом!</vt:lpstr>
      <vt:lpstr>Женщину украшает ...вот та невидимая  изюминка!</vt:lpstr>
      <vt:lpstr> ...Осознание, что ее любят!</vt:lpstr>
      <vt:lpstr>Не всё то золото, что блестит. Истинное украшение женщины – материнство!</vt:lpstr>
      <vt:lpstr> ...запах чистоты, свежести!  </vt:lpstr>
      <vt:lpstr>...Добрая, милая улыбка...</vt:lpstr>
      <vt:lpstr>Истинное украшение женщины – добродетель!</vt:lpstr>
      <vt:lpstr> Добродетель -</vt:lpstr>
      <vt:lpstr>Слайд 17</vt:lpstr>
      <vt:lpstr>   Карьера или замужество?</vt:lpstr>
      <vt:lpstr> Успешный брак и успешное служение жены пастора</vt:lpstr>
      <vt:lpstr>Слайд 20</vt:lpstr>
      <vt:lpstr>Семейная жизнь служителя должна наглядно отражать ВЕСТЬ</vt:lpstr>
      <vt:lpstr>Чего хочет Бог, когда речь идет о семье служителя?</vt:lpstr>
      <vt:lpstr> Жизнь человека производит  большее влияние, чем его слова </vt:lpstr>
      <vt:lpstr>?</vt:lpstr>
      <vt:lpstr>Мир нуждается в матерях...</vt:lpstr>
      <vt:lpstr>!</vt:lpstr>
      <vt:lpstr>Наши дети – иллюстрация уроков истины!?</vt:lpstr>
      <vt:lpstr>?</vt:lpstr>
      <vt:lpstr>!</vt:lpstr>
      <vt:lpstr>?</vt:lpstr>
      <vt:lpstr>Слайд 31</vt:lpstr>
      <vt:lpstr>!</vt:lpstr>
      <vt:lpstr>? Вставить пропущенные слова</vt:lpstr>
      <vt:lpstr>Почему?</vt:lpstr>
      <vt:lpstr>?</vt:lpstr>
      <vt:lpstr>? </vt:lpstr>
      <vt:lpstr>? </vt:lpstr>
      <vt:lpstr>Слайд 38</vt:lpstr>
      <vt:lpstr>!</vt:lpstr>
      <vt:lpstr>!</vt:lpstr>
      <vt:lpstr>!</vt:lpstr>
      <vt:lpstr>Слайд 42</vt:lpstr>
      <vt:lpstr>Слайд 43</vt:lpstr>
      <vt:lpstr>Слайд 44</vt:lpstr>
      <vt:lpstr>Слайд 45</vt:lpstr>
      <vt:lpstr>!</vt:lpstr>
      <vt:lpstr>Слайд 47</vt:lpstr>
      <vt:lpstr>Совет:</vt:lpstr>
      <vt:lpstr>...</vt:lpstr>
      <vt:lpstr>Слайд 50</vt:lpstr>
      <vt:lpstr>!</vt:lpstr>
      <vt:lpstr>!</vt:lpstr>
      <vt:lpstr>Вопросы для обсуждения</vt:lpstr>
      <vt:lpstr>Слайд 54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Ott</dc:creator>
  <cp:lastModifiedBy>Marina Ott</cp:lastModifiedBy>
  <cp:revision>12</cp:revision>
  <dcterms:created xsi:type="dcterms:W3CDTF">2014-02-27T04:16:39Z</dcterms:created>
  <dcterms:modified xsi:type="dcterms:W3CDTF">2014-05-27T11:29:21Z</dcterms:modified>
</cp:coreProperties>
</file>