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14" r:id="rId3"/>
    <p:sldId id="315" r:id="rId4"/>
    <p:sldId id="310" r:id="rId5"/>
    <p:sldId id="313" r:id="rId6"/>
    <p:sldId id="312" r:id="rId7"/>
    <p:sldId id="257" r:id="rId8"/>
    <p:sldId id="258" r:id="rId9"/>
    <p:sldId id="289" r:id="rId10"/>
    <p:sldId id="259" r:id="rId11"/>
    <p:sldId id="260" r:id="rId12"/>
    <p:sldId id="261" r:id="rId13"/>
    <p:sldId id="291" r:id="rId14"/>
    <p:sldId id="262" r:id="rId15"/>
    <p:sldId id="263" r:id="rId16"/>
    <p:sldId id="264" r:id="rId17"/>
    <p:sldId id="265" r:id="rId18"/>
    <p:sldId id="266" r:id="rId19"/>
    <p:sldId id="294" r:id="rId20"/>
    <p:sldId id="276" r:id="rId21"/>
    <p:sldId id="307" r:id="rId22"/>
    <p:sldId id="267" r:id="rId23"/>
    <p:sldId id="296" r:id="rId24"/>
    <p:sldId id="274" r:id="rId25"/>
    <p:sldId id="297" r:id="rId26"/>
    <p:sldId id="298" r:id="rId27"/>
    <p:sldId id="288" r:id="rId28"/>
    <p:sldId id="299" r:id="rId29"/>
    <p:sldId id="287" r:id="rId30"/>
    <p:sldId id="316" r:id="rId31"/>
    <p:sldId id="301" r:id="rId32"/>
    <p:sldId id="279" r:id="rId33"/>
    <p:sldId id="303" r:id="rId34"/>
    <p:sldId id="278" r:id="rId35"/>
    <p:sldId id="304" r:id="rId36"/>
    <p:sldId id="280" r:id="rId37"/>
    <p:sldId id="302" r:id="rId38"/>
    <p:sldId id="281" r:id="rId39"/>
    <p:sldId id="306" r:id="rId40"/>
    <p:sldId id="277" r:id="rId41"/>
    <p:sldId id="308" r:id="rId42"/>
    <p:sldId id="283" r:id="rId43"/>
    <p:sldId id="311" r:id="rId44"/>
    <p:sldId id="284" r:id="rId45"/>
    <p:sldId id="285" r:id="rId46"/>
    <p:sldId id="309"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38" autoAdjust="0"/>
  </p:normalViewPr>
  <p:slideViewPr>
    <p:cSldViewPr>
      <p:cViewPr varScale="1">
        <p:scale>
          <a:sx n="45" d="100"/>
          <a:sy n="45" d="100"/>
        </p:scale>
        <p:origin x="-14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4378B-0881-47EA-B608-1000B348FC4B}" type="datetimeFigureOut">
              <a:rPr lang="ru-RU" smtClean="0"/>
              <a:pPr/>
              <a:t>28.05.2014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7788AD-EB90-4928-88F8-2450D9BE2B3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indent="-228600">
              <a:buNone/>
            </a:pPr>
            <a:r>
              <a:rPr lang="ru-RU" sz="1200" b="0" i="0" kern="1200" dirty="0" smtClean="0">
                <a:solidFill>
                  <a:schemeClr val="tx1"/>
                </a:solidFill>
                <a:latin typeface="+mn-lt"/>
                <a:ea typeface="+mn-ea"/>
                <a:cs typeface="+mn-cs"/>
              </a:rPr>
              <a:t>     Как много история знает примеров истинного мужества, достойного образца для подражания миллионов, эталона подлинной человеческой силы, смелости и решительности, присущей великим мира сего? Но как мало почитателям великих и могущественных известно о тайной силе этих борцов за свои идеи. А ведь за плечами каждого мужчины, прославленного в веках своими подвигами стояла она – любовь всей его жизни, муза, хранительница его секретов и заботливая жена – великая женщина великого мужчины.</a:t>
            </a:r>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Начало: Тем вечером родилась новая индустрия</a:t>
            </a:r>
            <a:r>
              <a:rPr lang="ru-RU" i="1" dirty="0" smtClean="0"/>
              <a:t> —</a:t>
            </a:r>
            <a:r>
              <a:rPr lang="ru-RU" dirty="0" smtClean="0"/>
              <a:t>  автомобильная, которой суждено было стать ведущей в США. И если Генри Форда можно назвать отцом автомобилестроения, то миссис Форд, несомненно, мать этой индустрии.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Пятьдесят лет спустя Генри Форда, верившего в </a:t>
            </a:r>
            <a:r>
              <a:rPr lang="ru-RU" dirty="0" err="1" smtClean="0">
                <a:latin typeface="Times New Roman" pitchFamily="18" charset="0"/>
                <a:cs typeface="Times New Roman" pitchFamily="18" charset="0"/>
              </a:rPr>
              <a:t>реинкарнацию</a:t>
            </a:r>
            <a:r>
              <a:rPr lang="ru-RU" dirty="0" smtClean="0">
                <a:latin typeface="Times New Roman" pitchFamily="18" charset="0"/>
                <a:cs typeface="Times New Roman" pitchFamily="18" charset="0"/>
              </a:rPr>
              <a:t>, спросили, кем бы он хотел быть в следующей жизни.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Конец:</a:t>
            </a:r>
            <a:r>
              <a:rPr lang="ru-RU" baseline="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Каждому мужчине нужна такая верующая женщина, которая находится рядом, когда обстоятельства складываются не очень удачно. Когда все идет кувырком, все валится из рук, мужчине нужна женщина, которая поддержит его уверенность в себе, давая ему понять, что ничто не поколеблет ее веры в него. Если же и жена в него не верит, то кто же тогда в него поверит?</a:t>
            </a:r>
          </a:p>
          <a:p>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969E7A9-1F33-4882-A0C4-6B5CFC7CEEBA}" type="slidenum">
              <a:rPr lang="ru-RU" smtClean="0"/>
              <a:pPr/>
              <a:t>13</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latin typeface="Times New Roman" pitchFamily="18" charset="0"/>
                <a:cs typeface="Times New Roman" pitchFamily="18" charset="0"/>
              </a:rPr>
              <a:t>Вера</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активное качество. Она отказывается принять поражение окончательным и постоянно работает над восстановлением пошатнувшейся уверенности.</a:t>
            </a:r>
          </a:p>
          <a:p>
            <a:r>
              <a:rPr lang="ru-RU" dirty="0" smtClean="0">
                <a:latin typeface="Times New Roman" pitchFamily="18" charset="0"/>
                <a:cs typeface="Times New Roman" pitchFamily="18" charset="0"/>
              </a:rPr>
              <a:t>Ободрение нужно человеку, как топливо мотору. Оно</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словно подзарядка его умственных и эмоциональных центров. Оно способно превратить поражение в победу.</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Что такое вера человека в себя? Что такое</a:t>
            </a:r>
            <a:r>
              <a:rPr lang="ru-RU" sz="1200" kern="1200" baseline="0" dirty="0" smtClean="0">
                <a:solidFill>
                  <a:schemeClr val="tx1"/>
                </a:solidFill>
                <a:latin typeface="+mn-lt"/>
                <a:ea typeface="+mn-ea"/>
                <a:cs typeface="+mn-cs"/>
              </a:rPr>
              <a:t> вера одного человека в другого? Нужна ли нам поддержка?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Сергей Рахманинов, выдающийся русский композитор, стал знаменитым в двадцать пять лет. Будучи слишком уверенным в себе, он написал симфонию, которая с треском провалилась. Потеряв веру в себя, он впал в отчаяние. Наконец, друзья убедили его обратиться к доктору Николаю Далю, психотерапевту. Снова и снова доктор Даль повторял Рахманинову: «В вас дремлют великие силы и таланты, жаждущие, чтобы вы их подарили миру».</a:t>
            </a:r>
          </a:p>
          <a:p>
            <a:r>
              <a:rPr lang="ru-RU" sz="1200" kern="1200" dirty="0" smtClean="0">
                <a:solidFill>
                  <a:schemeClr val="tx1"/>
                </a:solidFill>
                <a:latin typeface="+mn-lt"/>
                <a:ea typeface="+mn-ea"/>
                <a:cs typeface="+mn-cs"/>
              </a:rPr>
              <a:t>Постепенно эта мысль укоренилась в сознании Рахманинова, и он снова поверил в себя. До того, как закончился год, он сочинил одно из своих величайших произведений</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  концерт № 2 </a:t>
            </a:r>
            <a:r>
              <a:rPr lang="ru-RU" sz="1200" kern="1200" dirty="0" err="1" smtClean="0">
                <a:solidFill>
                  <a:schemeClr val="tx1"/>
                </a:solidFill>
                <a:latin typeface="+mn-lt"/>
                <a:ea typeface="+mn-ea"/>
                <a:cs typeface="+mn-cs"/>
              </a:rPr>
              <a:t>до‑минор</a:t>
            </a:r>
            <a:r>
              <a:rPr lang="ru-RU" sz="1200" kern="1200" dirty="0" smtClean="0">
                <a:solidFill>
                  <a:schemeClr val="tx1"/>
                </a:solidFill>
                <a:latin typeface="+mn-lt"/>
                <a:ea typeface="+mn-ea"/>
                <a:cs typeface="+mn-cs"/>
              </a:rPr>
              <a:t> для фортепиано с оркестром и посвятил его доктору Далю. На премьере концерта зал неистовствовал, и Рахманинов снова поднялся на вершину славы и успеха.</a:t>
            </a:r>
          </a:p>
          <a:p>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14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mn-lt"/>
                <a:ea typeface="+mn-ea"/>
                <a:cs typeface="+mn-cs"/>
              </a:rPr>
              <a:t>Когда в 1826 году Джейн </a:t>
            </a:r>
            <a:r>
              <a:rPr lang="ru-RU" sz="1200" kern="1200" dirty="0" err="1" smtClean="0">
                <a:solidFill>
                  <a:schemeClr val="tx1"/>
                </a:solidFill>
                <a:latin typeface="+mn-lt"/>
                <a:ea typeface="+mn-ea"/>
                <a:cs typeface="+mn-cs"/>
              </a:rPr>
              <a:t>Уэлш</a:t>
            </a:r>
            <a:r>
              <a:rPr lang="ru-RU" sz="1200" kern="1200" dirty="0" smtClean="0">
                <a:solidFill>
                  <a:schemeClr val="tx1"/>
                </a:solidFill>
                <a:latin typeface="+mn-lt"/>
                <a:ea typeface="+mn-ea"/>
                <a:cs typeface="+mn-cs"/>
              </a:rPr>
              <a:t> вышла замуж за Томаса </a:t>
            </a:r>
            <a:r>
              <a:rPr lang="ru-RU" sz="1200" kern="1200" dirty="0" err="1" smtClean="0">
                <a:solidFill>
                  <a:schemeClr val="tx1"/>
                </a:solidFill>
                <a:latin typeface="+mn-lt"/>
                <a:ea typeface="+mn-ea"/>
                <a:cs typeface="+mn-cs"/>
              </a:rPr>
              <a:t>Карлайла</a:t>
            </a:r>
            <a:r>
              <a:rPr lang="ru-RU" sz="1200" kern="1200" dirty="0" smtClean="0">
                <a:solidFill>
                  <a:schemeClr val="tx1"/>
                </a:solidFill>
                <a:latin typeface="+mn-lt"/>
                <a:ea typeface="+mn-ea"/>
                <a:cs typeface="+mn-cs"/>
              </a:rPr>
              <a:t>, некоторые их знакомые считали этот брак мезальянсом. Джейн</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  красавица, богатая наследница,</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  могла бы сделать блестящую партию. Томас </a:t>
            </a:r>
            <a:r>
              <a:rPr lang="ru-RU" sz="1200" kern="1200" dirty="0" err="1" smtClean="0">
                <a:solidFill>
                  <a:schemeClr val="tx1"/>
                </a:solidFill>
                <a:latin typeface="+mn-lt"/>
                <a:ea typeface="+mn-ea"/>
                <a:cs typeface="+mn-cs"/>
              </a:rPr>
              <a:t>Карлайл</a:t>
            </a:r>
            <a:r>
              <a:rPr lang="ru-RU" sz="1200" kern="1200" dirty="0" smtClean="0">
                <a:solidFill>
                  <a:schemeClr val="tx1"/>
                </a:solidFill>
                <a:latin typeface="+mn-lt"/>
                <a:ea typeface="+mn-ea"/>
                <a:cs typeface="+mn-cs"/>
              </a:rPr>
              <a:t>, хотя и был необычайно умен, но был так же неотесан, грубоват и, к тому же, с причудами. За душой у него не было ни гроша и будущее его было весьма туманно.</a:t>
            </a:r>
          </a:p>
          <a:p>
            <a:r>
              <a:rPr lang="ru-RU" sz="1200" kern="1200" dirty="0" smtClean="0">
                <a:solidFill>
                  <a:schemeClr val="tx1"/>
                </a:solidFill>
                <a:latin typeface="+mn-lt"/>
                <a:ea typeface="+mn-ea"/>
                <a:cs typeface="+mn-cs"/>
              </a:rPr>
              <a:t>1. То, что Джейн сделала из своего супружества и угрюмого </a:t>
            </a:r>
            <a:r>
              <a:rPr lang="ru-RU" sz="1200" kern="1200" dirty="0" err="1" smtClean="0">
                <a:solidFill>
                  <a:schemeClr val="tx1"/>
                </a:solidFill>
                <a:latin typeface="+mn-lt"/>
                <a:ea typeface="+mn-ea"/>
                <a:cs typeface="+mn-cs"/>
              </a:rPr>
              <a:t>шотландца‑мужа</a:t>
            </a:r>
            <a:r>
              <a:rPr lang="ru-RU" sz="1200" kern="1200" dirty="0" smtClean="0">
                <a:solidFill>
                  <a:schemeClr val="tx1"/>
                </a:solidFill>
                <a:latin typeface="+mn-lt"/>
                <a:ea typeface="+mn-ea"/>
                <a:cs typeface="+mn-cs"/>
              </a:rPr>
              <a:t>, стало легендой. При ее жизни он был выбран </a:t>
            </a:r>
            <a:r>
              <a:rPr lang="ru-RU" sz="1200" kern="1200" dirty="0" err="1" smtClean="0">
                <a:solidFill>
                  <a:schemeClr val="tx1"/>
                </a:solidFill>
                <a:latin typeface="+mn-lt"/>
                <a:ea typeface="+mn-ea"/>
                <a:cs typeface="+mn-cs"/>
              </a:rPr>
              <a:t>Лордом‑ректором</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Эдинбургского</a:t>
            </a:r>
            <a:r>
              <a:rPr lang="ru-RU" sz="1200" kern="1200" dirty="0" smtClean="0">
                <a:solidFill>
                  <a:schemeClr val="tx1"/>
                </a:solidFill>
                <a:latin typeface="+mn-lt"/>
                <a:ea typeface="+mn-ea"/>
                <a:cs typeface="+mn-cs"/>
              </a:rPr>
              <a:t> университета, его боготворили в Лондоне, и он пользовался славой автора таких знаменитых работ, как «Французская революция» и «Жизнь Оливера Кромвеля».</a:t>
            </a:r>
          </a:p>
          <a:p>
            <a:r>
              <a:rPr lang="ru-RU" sz="1200" kern="1200" dirty="0" smtClean="0">
                <a:solidFill>
                  <a:schemeClr val="tx1"/>
                </a:solidFill>
                <a:latin typeface="+mn-lt"/>
                <a:ea typeface="+mn-ea"/>
                <a:cs typeface="+mn-cs"/>
              </a:rPr>
              <a:t>2. Дом </a:t>
            </a:r>
            <a:r>
              <a:rPr lang="ru-RU" sz="1200" kern="1200" dirty="0" err="1" smtClean="0">
                <a:solidFill>
                  <a:schemeClr val="tx1"/>
                </a:solidFill>
                <a:latin typeface="+mn-lt"/>
                <a:ea typeface="+mn-ea"/>
                <a:cs typeface="+mn-cs"/>
              </a:rPr>
              <a:t>Карлайлов</a:t>
            </a:r>
            <a:r>
              <a:rPr lang="ru-RU" sz="1200" kern="1200" dirty="0" smtClean="0">
                <a:solidFill>
                  <a:schemeClr val="tx1"/>
                </a:solidFill>
                <a:latin typeface="+mn-lt"/>
                <a:ea typeface="+mn-ea"/>
                <a:cs typeface="+mn-cs"/>
              </a:rPr>
              <a:t> в Лондоне стал литературным центром своего времени.</a:t>
            </a:r>
          </a:p>
        </p:txBody>
      </p:sp>
      <p:sp>
        <p:nvSpPr>
          <p:cNvPr id="4" name="Номер слайда 3"/>
          <p:cNvSpPr>
            <a:spLocks noGrp="1"/>
          </p:cNvSpPr>
          <p:nvPr>
            <p:ph type="sldNum" sz="quarter" idx="10"/>
          </p:nvPr>
        </p:nvSpPr>
        <p:spPr/>
        <p:txBody>
          <a:bodyPr/>
          <a:lstStyle/>
          <a:p>
            <a:fld id="{217788AD-EB90-4928-88F8-2450D9BE2B39}" type="slidenum">
              <a:rPr lang="ru-RU" smtClean="0"/>
              <a:pPr/>
              <a:t>16</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Сама Джейн была способной поэтессой. Но она оставила собственную карьеру, чтобы посвятить себя мужу. Оставив семью и друзей, Джейн отправилась в отдаленную шотландскую деревушку, где Томас мог спокойно работать. Она была экономной хозяйкой и сама шила себе платья. Томас страдал от хронического несварения желудка, и она заботилась о его питании, шутила над его хмурым настроением. Когда его работы стали замечать, она старалась собрать вокруг него людей, которые ценили его талант. Она терпела даже ухаживания за Томасом светских львиц, так как они привлекали внимание к личности ее мужа.</a:t>
            </a:r>
          </a:p>
          <a:p>
            <a:r>
              <a:rPr lang="ru-RU" sz="1200" kern="1200" dirty="0" smtClean="0">
                <a:solidFill>
                  <a:schemeClr val="tx1"/>
                </a:solidFill>
                <a:latin typeface="+mn-lt"/>
                <a:ea typeface="+mn-ea"/>
                <a:cs typeface="+mn-cs"/>
              </a:rPr>
              <a:t>Но, пожалуй, одним из самых удивительных качеств Джейн было то, что она никогда не пыталась изменить характер мужа. В одном из своих писем она писала</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1.  </a:t>
            </a:r>
            <a:r>
              <a:rPr lang="ru-RU" sz="1200" kern="1200" dirty="0" smtClean="0">
                <a:solidFill>
                  <a:schemeClr val="tx1"/>
                </a:solidFill>
                <a:latin typeface="+mn-lt"/>
                <a:ea typeface="+mn-ea"/>
                <a:cs typeface="+mn-cs"/>
              </a:rPr>
              <a:t>«…Вместо того, чтобы делать всех людей похожими друг на друга, я бы очертила меловой круг вокруг каждой личности и молилась бы, чтобы они никоим образом не перемешались друг с другом».</a:t>
            </a:r>
          </a:p>
          <a:p>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17</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18</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Оба ответа верны</a:t>
            </a:r>
            <a:endParaRPr lang="ru-RU" dirty="0"/>
          </a:p>
        </p:txBody>
      </p:sp>
      <p:sp>
        <p:nvSpPr>
          <p:cNvPr id="4" name="Номер слайда 3"/>
          <p:cNvSpPr>
            <a:spLocks noGrp="1"/>
          </p:cNvSpPr>
          <p:nvPr>
            <p:ph type="sldNum" sz="quarter" idx="10"/>
          </p:nvPr>
        </p:nvSpPr>
        <p:spPr/>
        <p:txBody>
          <a:bodyPr/>
          <a:lstStyle/>
          <a:p>
            <a:fld id="{1E3FE7C6-3851-426D-AE6B-5E28CCA83B90}" type="slidenum">
              <a:rPr lang="ru-RU" smtClean="0"/>
              <a:pPr/>
              <a:t>19</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err="1" smtClean="0">
                <a:solidFill>
                  <a:schemeClr val="tx1"/>
                </a:solidFill>
                <a:latin typeface="+mn-lt"/>
                <a:ea typeface="+mn-ea"/>
                <a:cs typeface="+mn-cs"/>
              </a:rPr>
              <a:t>Бе́нджамин</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Дизраэ́ли</a:t>
            </a:r>
            <a:r>
              <a:rPr lang="ru-RU" sz="1200" b="0" i="0" kern="1200" dirty="0" smtClean="0">
                <a:solidFill>
                  <a:schemeClr val="tx1"/>
                </a:solidFill>
                <a:latin typeface="+mn-lt"/>
                <a:ea typeface="+mn-ea"/>
                <a:cs typeface="+mn-cs"/>
              </a:rPr>
              <a:t> — английский государственный деятель Консервативной партии Великобритании, 40-й и 42-й премьер-министр Великобритании в 1868, и с 1874 по 1880 гг., член палаты лордов с 1876 года, известный писатель...</a:t>
            </a:r>
            <a:r>
              <a:rPr lang="ru-RU" sz="1200" b="0" i="0" kern="1200" baseline="0" dirty="0" smtClean="0">
                <a:solidFill>
                  <a:schemeClr val="tx1"/>
                </a:solidFill>
                <a:latin typeface="+mn-lt"/>
                <a:ea typeface="+mn-ea"/>
                <a:cs typeface="+mn-cs"/>
              </a:rPr>
              <a:t> До сих пор многими его идеями живет и руководствуется Англия.</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На 15 лет старше,</a:t>
            </a:r>
            <a:r>
              <a:rPr lang="ru-RU" sz="1200" b="0" i="0" kern="1200" baseline="0" dirty="0" smtClean="0">
                <a:solidFill>
                  <a:schemeClr val="tx1"/>
                </a:solidFill>
                <a:latin typeface="+mn-lt"/>
                <a:ea typeface="+mn-ea"/>
                <a:cs typeface="+mn-cs"/>
              </a:rPr>
              <a:t> вдова, не красавица, н</a:t>
            </a:r>
            <a:r>
              <a:rPr lang="ru-RU" sz="1200" b="0" i="0" kern="1200" dirty="0" smtClean="0">
                <a:solidFill>
                  <a:schemeClr val="tx1"/>
                </a:solidFill>
                <a:latin typeface="+mn-lt"/>
                <a:ea typeface="+mn-ea"/>
                <a:cs typeface="+mn-cs"/>
              </a:rPr>
              <a:t>е отличалась она и умом. Беседовавшие с ней люди отмечали ее невежество в области литературы и истории. Обставленный ею дом и ее туалеты говорили об отсутствии вкуса.</a:t>
            </a:r>
            <a:r>
              <a:rPr lang="ru-RU" sz="1200" b="0" i="0" kern="1200" baseline="0" dirty="0" smtClean="0">
                <a:solidFill>
                  <a:schemeClr val="tx1"/>
                </a:solidFill>
                <a:latin typeface="+mn-lt"/>
                <a:ea typeface="+mn-ea"/>
                <a:cs typeface="+mn-cs"/>
              </a:rPr>
              <a:t> Б.Д. женился на ней из-за денег, и она это знала. </a:t>
            </a:r>
            <a:r>
              <a:rPr lang="ru-RU" sz="1200" b="0" i="0" kern="1200" dirty="0" smtClean="0">
                <a:solidFill>
                  <a:schemeClr val="tx1"/>
                </a:solidFill>
                <a:latin typeface="+mn-lt"/>
                <a:ea typeface="+mn-ea"/>
                <a:cs typeface="+mn-cs"/>
              </a:rPr>
              <a:t>Как бы то ни было, после женитьбы Дизраэли всегда спешил домой после трудового дня, где он мог обрести покой, отдохнуть душой и наслаждаться обществом его обожаемой Мери Энн. То время что он проводил рядом со стареющей женой, были самыми счастливыми в его жизни</a:t>
            </a:r>
            <a:r>
              <a:rPr lang="ru-RU" sz="1200" b="0" i="0" kern="1200" dirty="0" smtClean="0">
                <a:solidFill>
                  <a:schemeClr val="tx1"/>
                </a:solidFill>
                <a:latin typeface="+mn-lt"/>
                <a:ea typeface="+mn-ea"/>
                <a:cs typeface="+mn-cs"/>
              </a:rPr>
              <a:t>:</a:t>
            </a:r>
            <a:r>
              <a:rPr lang="ru-RU" sz="1200" b="0" i="0" kern="1200" dirty="0" smtClean="0">
                <a:solidFill>
                  <a:schemeClr val="tx1"/>
                </a:solidFill>
                <a:latin typeface="+mn-lt"/>
                <a:ea typeface="+mn-ea"/>
                <a:cs typeface="+mn-cs"/>
              </a:rPr>
              <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1. Она 30 лет жила для </a:t>
            </a:r>
            <a:r>
              <a:rPr lang="ru-RU" sz="1200" b="0" i="0" kern="1200" dirty="0" err="1" smtClean="0">
                <a:solidFill>
                  <a:schemeClr val="tx1"/>
                </a:solidFill>
                <a:latin typeface="+mn-lt"/>
                <a:ea typeface="+mn-ea"/>
                <a:cs typeface="+mn-cs"/>
              </a:rPr>
              <a:t>Бенджамина</a:t>
            </a:r>
            <a:r>
              <a:rPr lang="ru-RU" sz="1200" b="0" i="0" kern="1200" dirty="0" smtClean="0">
                <a:solidFill>
                  <a:schemeClr val="tx1"/>
                </a:solidFill>
                <a:latin typeface="+mn-lt"/>
                <a:ea typeface="+mn-ea"/>
                <a:cs typeface="+mn-cs"/>
              </a:rPr>
              <a:t>.  Даже свое богатство она ценила лишь за то, что оно облегчало жизнь и приносило радость мужу.</a:t>
            </a:r>
          </a:p>
          <a:p>
            <a:pPr fontAlgn="base"/>
            <a:r>
              <a:rPr lang="ru-RU" sz="1200" b="0" i="0" kern="1200" dirty="0" smtClean="0">
                <a:solidFill>
                  <a:schemeClr val="tx1"/>
                </a:solidFill>
                <a:latin typeface="+mn-lt"/>
                <a:ea typeface="+mn-ea"/>
                <a:cs typeface="+mn-cs"/>
              </a:rPr>
              <a:t>2. Что бы он ни делал, за какое бы дело не брался, она свято верила в его успех. Мери Энн даже не могла предположить  его неудачу. Может быть, именно ее вера сделала его столь успешным политиком.</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Дизраэли же в свою очередь был ее рыцарем. Как бы не выглядела Мари Энн, какую бы глупость она не «сморозила», Дизраэли никогда не позволял себе критиковать жену или упрекать в чем либо. Даже наоборот, если кто-то осмеливался посмеяться над ней он как истинный рыцарь, бросался  на ее защиту.</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«Мы были женаты 30 лет, и мне никогда не было с ней скучно» - говорил Дизраэли. Он не скрывал, что Мери Энн была самым дорогим человеком в его жизни.</a:t>
            </a:r>
          </a:p>
          <a:p>
            <a:pPr fontAlgn="base"/>
            <a:r>
              <a:rPr lang="ru-RU" sz="1200" b="0" i="0" kern="1200" dirty="0" smtClean="0">
                <a:solidFill>
                  <a:schemeClr val="tx1"/>
                </a:solidFill>
                <a:latin typeface="+mn-lt"/>
                <a:ea typeface="+mn-ea"/>
                <a:cs typeface="+mn-cs"/>
              </a:rPr>
              <a:t>И чего же добился своим трепетным отношением к жене Дизраэли? «Благодаря его доброте, моя жизнь была нескончаемым счастьем» - говорила Мери Энн друзьям.</a:t>
            </a:r>
          </a:p>
          <a:p>
            <a:r>
              <a:rPr lang="ru-RU" sz="1200" b="0" i="0" kern="1200" dirty="0" smtClean="0">
                <a:solidFill>
                  <a:schemeClr val="tx1"/>
                </a:solidFill>
                <a:latin typeface="+mn-lt"/>
                <a:ea typeface="+mn-ea"/>
                <a:cs typeface="+mn-cs"/>
              </a:rPr>
              <a:t/>
            </a:r>
            <a:br>
              <a:rPr lang="ru-RU" sz="1200" b="0" i="0" kern="1200" dirty="0" smtClean="0">
                <a:solidFill>
                  <a:schemeClr val="tx1"/>
                </a:solidFill>
                <a:latin typeface="+mn-lt"/>
                <a:ea typeface="+mn-ea"/>
                <a:cs typeface="+mn-cs"/>
              </a:rPr>
            </a:br>
            <a:endParaRPr lang="ru-RU" sz="1200" b="0" i="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17788AD-EB90-4928-88F8-2450D9BE2B39}" type="slidenum">
              <a:rPr lang="ru-RU" smtClean="0"/>
              <a:pPr/>
              <a:t>20</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3FE7C6-3851-426D-AE6B-5E28CCA83B90}" type="slidenum">
              <a:rPr lang="ru-RU" smtClean="0"/>
              <a:pPr/>
              <a:t>21</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smtClean="0">
                <a:solidFill>
                  <a:schemeClr val="tx1"/>
                </a:solidFill>
                <a:latin typeface="+mn-lt"/>
                <a:ea typeface="+mn-ea"/>
                <a:cs typeface="+mn-cs"/>
              </a:rPr>
              <a:t>Еще один пример правильного отношения жены к известности мужа</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Хильда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Бичер</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Стоу</a:t>
            </a:r>
            <a:r>
              <a:rPr lang="ru-RU" sz="1200" kern="1200" dirty="0" smtClean="0">
                <a:solidFill>
                  <a:schemeClr val="tx1"/>
                </a:solidFill>
                <a:latin typeface="+mn-lt"/>
                <a:ea typeface="+mn-ea"/>
                <a:cs typeface="+mn-cs"/>
              </a:rPr>
              <a:t>. Ее муж, </a:t>
            </a:r>
            <a:r>
              <a:rPr lang="ru-RU" sz="1200" kern="1200" dirty="0" err="1" smtClean="0">
                <a:solidFill>
                  <a:schemeClr val="tx1"/>
                </a:solidFill>
                <a:latin typeface="+mn-lt"/>
                <a:ea typeface="+mn-ea"/>
                <a:cs typeface="+mn-cs"/>
              </a:rPr>
              <a:t>Лаймон</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Бичер</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Стоу</a:t>
            </a:r>
            <a:r>
              <a:rPr lang="ru-RU" sz="1200" kern="1200" dirty="0" smtClean="0">
                <a:solidFill>
                  <a:schemeClr val="tx1"/>
                </a:solidFill>
                <a:latin typeface="+mn-lt"/>
                <a:ea typeface="+mn-ea"/>
                <a:cs typeface="+mn-cs"/>
              </a:rPr>
              <a:t>,</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  писатель, редактор и лектор, внук знаменитой </a:t>
            </a:r>
            <a:r>
              <a:rPr lang="ru-RU" sz="1200" kern="1200" dirty="0" err="1" smtClean="0">
                <a:solidFill>
                  <a:schemeClr val="tx1"/>
                </a:solidFill>
                <a:latin typeface="+mn-lt"/>
                <a:ea typeface="+mn-ea"/>
                <a:cs typeface="+mn-cs"/>
              </a:rPr>
              <a:t>Харриет</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Бичер</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Стоу</a:t>
            </a:r>
            <a:r>
              <a:rPr lang="ru-RU" sz="1200" kern="1200" dirty="0" smtClean="0">
                <a:solidFill>
                  <a:schemeClr val="tx1"/>
                </a:solidFill>
                <a:latin typeface="+mn-lt"/>
                <a:ea typeface="+mn-ea"/>
                <a:cs typeface="+mn-cs"/>
              </a:rPr>
              <a:t>, написавшей «Хижину дяди Тома».</a:t>
            </a:r>
          </a:p>
          <a:p>
            <a:r>
              <a:rPr lang="ru-RU" sz="1200" kern="1200" dirty="0" smtClean="0">
                <a:solidFill>
                  <a:schemeClr val="tx1"/>
                </a:solidFill>
                <a:latin typeface="+mn-lt"/>
                <a:ea typeface="+mn-ea"/>
                <a:cs typeface="+mn-cs"/>
              </a:rPr>
              <a:t>ОН писал о себе:  «Мои лекции приводили аудиторию в восторг. После лекции слушатели толпами подходили ко мне и расточали комплименты. И я начал относиться к этому серьезно. Успех вскружил мне голову. Я не мог дождаться вечера, когда приду домой и расскажу </a:t>
            </a:r>
            <a:r>
              <a:rPr lang="ru-RU" sz="1200" kern="1200" dirty="0" err="1" smtClean="0">
                <a:solidFill>
                  <a:schemeClr val="tx1"/>
                </a:solidFill>
                <a:latin typeface="+mn-lt"/>
                <a:ea typeface="+mn-ea"/>
                <a:cs typeface="+mn-cs"/>
              </a:rPr>
              <a:t>Хильде</a:t>
            </a:r>
            <a:r>
              <a:rPr lang="ru-RU" sz="1200" kern="1200" dirty="0" smtClean="0">
                <a:solidFill>
                  <a:schemeClr val="tx1"/>
                </a:solidFill>
                <a:latin typeface="+mn-lt"/>
                <a:ea typeface="+mn-ea"/>
                <a:cs typeface="+mn-cs"/>
              </a:rPr>
              <a:t>, за какого гения она вышла замуж. </a:t>
            </a:r>
            <a:r>
              <a:rPr lang="ru-RU" sz="1200" kern="1200" dirty="0" err="1" smtClean="0">
                <a:solidFill>
                  <a:schemeClr val="tx1"/>
                </a:solidFill>
                <a:latin typeface="+mn-lt"/>
                <a:ea typeface="+mn-ea"/>
                <a:cs typeface="+mn-cs"/>
              </a:rPr>
              <a:t>Хильда</a:t>
            </a:r>
            <a:r>
              <a:rPr lang="ru-RU" sz="1200" kern="1200" dirty="0" smtClean="0">
                <a:solidFill>
                  <a:schemeClr val="tx1"/>
                </a:solidFill>
                <a:latin typeface="+mn-lt"/>
                <a:ea typeface="+mn-ea"/>
                <a:cs typeface="+mn-cs"/>
              </a:rPr>
              <a:t> всегда помогала мне, в особенности, когда я брался за </a:t>
            </a:r>
            <a:r>
              <a:rPr lang="ru-RU" sz="1200" kern="1200" dirty="0" err="1" smtClean="0">
                <a:solidFill>
                  <a:schemeClr val="tx1"/>
                </a:solidFill>
                <a:latin typeface="+mn-lt"/>
                <a:ea typeface="+mn-ea"/>
                <a:cs typeface="+mn-cs"/>
              </a:rPr>
              <a:t>какое‑нибудь</a:t>
            </a:r>
            <a:r>
              <a:rPr lang="ru-RU" sz="1200" kern="1200" dirty="0" smtClean="0">
                <a:solidFill>
                  <a:schemeClr val="tx1"/>
                </a:solidFill>
                <a:latin typeface="+mn-lt"/>
                <a:ea typeface="+mn-ea"/>
                <a:cs typeface="+mn-cs"/>
              </a:rPr>
              <a:t> начинание. Поэтому я очень удивился, когда в этот раз </a:t>
            </a:r>
            <a:r>
              <a:rPr lang="ru-RU" sz="1200" kern="1200" dirty="0" err="1" smtClean="0">
                <a:solidFill>
                  <a:schemeClr val="tx1"/>
                </a:solidFill>
                <a:latin typeface="+mn-lt"/>
                <a:ea typeface="+mn-ea"/>
                <a:cs typeface="+mn-cs"/>
              </a:rPr>
              <a:t>Хильда</a:t>
            </a:r>
            <a:r>
              <a:rPr lang="ru-RU" sz="1200" kern="1200" dirty="0" smtClean="0">
                <a:solidFill>
                  <a:schemeClr val="tx1"/>
                </a:solidFill>
                <a:latin typeface="+mn-lt"/>
                <a:ea typeface="+mn-ea"/>
                <a:cs typeface="+mn-cs"/>
              </a:rPr>
              <a:t> не стала петь мне дифирамбы.</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1.</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 „Я рада, что твоя лекция прошла успешно. Но никогда не следует останавливаться на достигнутом, успех мимолетен. Если ты не будешь работать над собой, в следующий раз твои слушатели могут отшатнуться от тебя</a:t>
            </a:r>
            <a:r>
              <a:rPr lang="ru-RU"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2. Однажды, когда я произносил речь по поводу закладки фундамента здания, я был особенно в ударе. Мне показалось, что лучшего оратора не было ...</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Добравшись до дома и поведав о своем триумфе </a:t>
            </a:r>
            <a:r>
              <a:rPr lang="ru-RU" sz="1200" kern="1200" dirty="0" err="1" smtClean="0">
                <a:solidFill>
                  <a:schemeClr val="tx1"/>
                </a:solidFill>
                <a:latin typeface="+mn-lt"/>
                <a:ea typeface="+mn-ea"/>
                <a:cs typeface="+mn-cs"/>
              </a:rPr>
              <a:t>Хильде</a:t>
            </a:r>
            <a:r>
              <a:rPr lang="ru-RU" sz="1200" kern="1200" dirty="0" smtClean="0">
                <a:solidFill>
                  <a:schemeClr val="tx1"/>
                </a:solidFill>
                <a:latin typeface="+mn-lt"/>
                <a:ea typeface="+mn-ea"/>
                <a:cs typeface="+mn-cs"/>
              </a:rPr>
              <a:t>, я ждал ее восхищения. Она лишь улыбнусь и сказала: «Все это хорошо, дорогой, но как же те люди, которые все это сделали? Именно они нуждаются в похвалах, и ты лишь мимоходом отдал дань их работе». После таких слов все мое торжество улетучилось. Благодаря жене и ее здравому смыслу я спустился с небес на землю, поняв, каким ослом я, должно быть, выглядел в глазах этих людей».</a:t>
            </a:r>
          </a:p>
          <a:p>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b="0" i="0" kern="1200" dirty="0" smtClean="0">
                <a:solidFill>
                  <a:schemeClr val="tx1"/>
                </a:solidFill>
                <a:latin typeface="+mn-lt"/>
                <a:ea typeface="+mn-ea"/>
                <a:cs typeface="+mn-cs"/>
              </a:rPr>
              <a:t>Соседки покачивали головами: невеста была на шестнадцать лет моложе своего будущего мужа! Как справится она с многотрудными обязанностями хозяйки обширного </a:t>
            </a:r>
            <a:r>
              <a:rPr lang="ru-RU" sz="1200" b="0" i="0" kern="1200" dirty="0" err="1" smtClean="0">
                <a:solidFill>
                  <a:schemeClr val="tx1"/>
                </a:solidFill>
                <a:latin typeface="+mn-lt"/>
                <a:ea typeface="+mn-ea"/>
                <a:cs typeface="+mn-cs"/>
              </a:rPr>
              <a:t>баховского</a:t>
            </a:r>
            <a:r>
              <a:rPr lang="ru-RU" sz="1200" b="0" i="0" kern="1200" dirty="0" smtClean="0">
                <a:solidFill>
                  <a:schemeClr val="tx1"/>
                </a:solidFill>
                <a:latin typeface="+mn-lt"/>
                <a:ea typeface="+mn-ea"/>
                <a:cs typeface="+mn-cs"/>
              </a:rPr>
              <a:t> семейства? У</a:t>
            </a:r>
            <a:r>
              <a:rPr lang="ru-RU" sz="1200" b="0" i="0" kern="1200" baseline="0" dirty="0" smtClean="0">
                <a:solidFill>
                  <a:schemeClr val="tx1"/>
                </a:solidFill>
                <a:latin typeface="+mn-lt"/>
                <a:ea typeface="+mn-ea"/>
                <a:cs typeface="+mn-cs"/>
              </a:rPr>
              <a:t> вдовца было 4 детей от первого брака. (жена умерла в 36 лет).</a:t>
            </a:r>
          </a:p>
          <a:p>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Анна Магдалена проявляла живой интерес ко всему, что касалось Иоганна Себастьяна и его детей. Хозяйство, немало запущенное после смерти Марии Барбары, наладилось, занятия детей вошли в норму. </a:t>
            </a:r>
            <a:r>
              <a:rPr lang="ru-RU" sz="1200" b="0" i="0" kern="1200" dirty="0" smtClean="0">
                <a:solidFill>
                  <a:schemeClr val="tx1"/>
                </a:solidFill>
                <a:latin typeface="+mn-lt"/>
                <a:ea typeface="+mn-ea"/>
                <a:cs typeface="+mn-cs"/>
              </a:rPr>
              <a:t>Дочери Баха</a:t>
            </a:r>
            <a:r>
              <a:rPr lang="ru-RU" sz="1200" b="0" i="0" kern="1200" baseline="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Катарине</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Доротее</a:t>
            </a:r>
            <a:r>
              <a:rPr lang="ru-RU" sz="1200" b="0" i="0" kern="1200" dirty="0" smtClean="0">
                <a:solidFill>
                  <a:schemeClr val="tx1"/>
                </a:solidFill>
                <a:latin typeface="+mn-lt"/>
                <a:ea typeface="+mn-ea"/>
                <a:cs typeface="+mn-cs"/>
              </a:rPr>
              <a:t> шел уже четырнадцатый год, и тихая, задумчивая девочка стала прекрасной помощницей своей новой матери. Впрочем, не только одним хозяйством и детьми занималась Анна Магдалена. Очень скоро к многочисленным ученикам Баха прибавилась еще одна ученица; его молодая жена, прилежная переписчица нот. Пением она занималась с детства, теперь же начались уроки игры на клавире и даже занятия композицией. Судя по пьесам, собранным в "Тетради Анны Магдалены", обучение пришлось начать почти с азов. Но ученица оказалась способной, и занятия шли успешно. Со временем в "Тетради Анны Магдалены" появились довольно длинные и сложные танцевальные сюиты. А рядом с инструментальными пьесами в тетрадь были вписаны задушевные песни о любви и верности: "Подари мне свое сердце", "Если ты рядом". За столом у Бахов всегда бывало многолюдно: кроме своей большой семьи (ведь Анна Магдалена подарила мужу тринадцать детей семерых похоронила во младенчестве. И при этом огромная работа по переписыванию нот, которую она делала для мужа.) у них постоянно жил кто-нибудь из учеников, приходили родственники и друзья. Какой была Анна Магдалена? Неизвестно. Ее единственный портрет, написанный маслом, бесследно исчез. Дети оказались плохими наследниками, они не дорожили семейными реликвиями.</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Заняв небольшую квартиру во флигеле церковной школы</a:t>
            </a:r>
            <a:r>
              <a:rPr lang="ru-RU" sz="1200" b="0" i="0" kern="1200" baseline="0" dirty="0" smtClean="0">
                <a:solidFill>
                  <a:schemeClr val="tx1"/>
                </a:solidFill>
                <a:latin typeface="+mn-lt"/>
                <a:ea typeface="+mn-ea"/>
                <a:cs typeface="+mn-cs"/>
              </a:rPr>
              <a:t> (после переезда в Лейпциг)</a:t>
            </a:r>
            <a:r>
              <a:rPr lang="ru-RU" sz="1200" b="0" i="0" kern="1200" dirty="0" smtClean="0">
                <a:solidFill>
                  <a:schemeClr val="tx1"/>
                </a:solidFill>
                <a:latin typeface="+mn-lt"/>
                <a:ea typeface="+mn-ea"/>
                <a:cs typeface="+mn-cs"/>
              </a:rPr>
              <a:t> Композитор не думал тогда, что в стенах этой школы при церкви Святого Томаса ему придется прожить долгих двадцать семь лет... Баха не стало поздним вечером 28 июля 1750 года. На десять лет пережила его Анна Магдалена, и эти годы стали, пожалуй, самыми тяжелыми в ее многотрудной жизни. Анна Магдалена скончалась в доме призрения для бедных 27 февраля 1760 года.</a:t>
            </a:r>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Миссис Ольга Капабланка </a:t>
            </a:r>
            <a:r>
              <a:rPr lang="ru-RU" baseline="0" dirty="0" smtClean="0"/>
              <a:t>-</a:t>
            </a:r>
            <a:r>
              <a:rPr lang="ru-RU" dirty="0" smtClean="0"/>
              <a:t> </a:t>
            </a:r>
            <a:r>
              <a:rPr lang="ru-RU" dirty="0" err="1" smtClean="0"/>
              <a:t>Чагодаева</a:t>
            </a:r>
            <a:r>
              <a:rPr lang="ru-RU" baseline="0" dirty="0" smtClean="0"/>
              <a:t> (русская княгиня) –  вторая жена</a:t>
            </a:r>
            <a:r>
              <a:rPr lang="ru-RU" dirty="0" smtClean="0"/>
              <a:t> Жена</a:t>
            </a:r>
            <a:r>
              <a:rPr lang="ru-RU" baseline="0" dirty="0" smtClean="0"/>
              <a:t> </a:t>
            </a:r>
            <a:r>
              <a:rPr lang="ru-RU" dirty="0" smtClean="0"/>
              <a:t>Хосе Рауля Капабланки, кубинского дипломата и чемпиона мира по шахматам. Всего в турнирах и матчах сыграл 603 партии, из которых выиграл 318, а проиграл только 34 (меньше 6%), что является одним из лучших результатов в истории шахмат. Капабланка был блестящим и необычайно популярным человеком и, как многие выдающиеся люди, обладал сложным характером. Но их брак превратился в сплошную семейную идиллию, полную любви, романтики и взаимной восторженности. Она так угодила мужу, что он, в свою очередь, расстался с несколькими старыми привычками, чтобы оказать ей любезность.</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Как ей удалось достичь этого? Принося ежедневные маленькие жертвы. Когда мистер Капабланка был не в</a:t>
            </a:r>
          </a:p>
          <a:p>
            <a:r>
              <a:rPr lang="ru-RU" dirty="0" smtClean="0"/>
              <a:t>духе, она оставляла его наедине с собой, не раздражая своим присутствием. Она обожала вечера и балы, а ее муж предпочитал сидеть дома. Тогда она добровольно отказалась от многих светских развлечений. Если ему не нравился ее наряд, она тут же переодевалась в то, что он любил. Ее муж был интеллектуал, обожающий философию и историю. Сама она предпочитала более легкое чтение. Но она взяла себе за труд прочитать все книги, которые прочитал ее муж, чтобы «следовать за его мыслями, и чтобы было о чем поговорить».</a:t>
            </a:r>
          </a:p>
          <a:p>
            <a:r>
              <a:rPr lang="ru-RU" dirty="0" smtClean="0"/>
              <a:t>Ценил ли он подобное отношение? Позвольте мне привести пример из их жизни, а вы сами сделаете вывод. Капабланка считал, что делать подарки</a:t>
            </a:r>
            <a:r>
              <a:rPr lang="ru-RU" i="1" dirty="0" smtClean="0"/>
              <a:t> —</a:t>
            </a:r>
            <a:r>
              <a:rPr lang="ru-RU" dirty="0" smtClean="0"/>
              <a:t>  глупая и сентиментальная привычка. Но однажды на день святого Валентина, краснея,0 словно юноша, он преподнес ей такую гигантскую коробку шоколадных конфет, которая вряд ли </a:t>
            </a:r>
            <a:r>
              <a:rPr lang="ru-RU" dirty="0" err="1" smtClean="0"/>
              <a:t>когда‑либо</a:t>
            </a:r>
            <a:r>
              <a:rPr lang="ru-RU" dirty="0" smtClean="0"/>
              <a:t> существовала в природе. Она с таким неподдельным восхищением отреагировала на столь непрактичный подарок своего практичного мужа, что привела в восторг его самого. С этого времени делание жене подарков стало одной из величайших радостей его жизни. Однажды он нанял упаковщика, чтобы упаковать флакон духов в тысячу разных коробочек и коробок только ради того, чтобы посмотреть на </a:t>
            </a:r>
            <a:r>
              <a:rPr lang="ru-RU" dirty="0" err="1" smtClean="0"/>
              <a:t>удивленно‑радостное</a:t>
            </a:r>
            <a:r>
              <a:rPr lang="ru-RU" dirty="0" smtClean="0"/>
              <a:t> лицо жены, когда она будет распаковывать подарок. Миссис Капабланка уделяла так много времени тому, чтобы радовать мужа, что он не мог удержаться, чтобы не отблагодарить ее тем же. Немудрено, что их брак был таким удачным!</a:t>
            </a:r>
          </a:p>
          <a:p>
            <a:r>
              <a:rPr lang="ru-RU" dirty="0" smtClean="0"/>
              <a:t>Жена, которая поведет себя аналогично миссис Капабланка, скорее всего, получит такое же отношение со стороны своего мужа. Жена великого Дизраэли говорила своим друзьям: «Благодаря доброте и заботе мужа моя жизнь была одним сплошным праздником».</a:t>
            </a:r>
          </a:p>
          <a:p>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24</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потому что она оказывает могущественное влияние к добру или ко злу. </a:t>
            </a:r>
          </a:p>
          <a:p>
            <a:r>
              <a:rPr lang="ru-RU" dirty="0" smtClean="0"/>
              <a:t>Не позволяйте резким словам исходить из ваших уст. </a:t>
            </a:r>
          </a:p>
          <a:p>
            <a:r>
              <a:rPr lang="ru-RU" dirty="0" smtClean="0"/>
              <a:t>Делайте все, чтобы ваша совместная жизнь сияла красотой, подобной Христу.</a:t>
            </a:r>
          </a:p>
          <a:p>
            <a:endParaRPr lang="ru-RU" dirty="0"/>
          </a:p>
        </p:txBody>
      </p:sp>
      <p:sp>
        <p:nvSpPr>
          <p:cNvPr id="4" name="Номер слайда 3"/>
          <p:cNvSpPr>
            <a:spLocks noGrp="1"/>
          </p:cNvSpPr>
          <p:nvPr>
            <p:ph type="sldNum" sz="quarter" idx="10"/>
          </p:nvPr>
        </p:nvSpPr>
        <p:spPr/>
        <p:txBody>
          <a:bodyPr/>
          <a:lstStyle/>
          <a:p>
            <a:fld id="{1E3FE7C6-3851-426D-AE6B-5E28CCA83B90}" type="slidenum">
              <a:rPr lang="ru-RU" smtClean="0"/>
              <a:pPr/>
              <a:t>26</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Она же </a:t>
            </a:r>
            <a:r>
              <a:rPr lang="ru-RU" b="1" dirty="0" err="1" smtClean="0"/>
              <a:t>Голда</a:t>
            </a:r>
            <a:r>
              <a:rPr lang="ru-RU" b="1" dirty="0" smtClean="0"/>
              <a:t> Давидовна </a:t>
            </a:r>
            <a:r>
              <a:rPr lang="ru-RU" b="1" dirty="0" err="1" smtClean="0"/>
              <a:t>Горбман</a:t>
            </a:r>
            <a:r>
              <a:rPr lang="ru-RU" dirty="0" smtClean="0"/>
              <a:t>, личность во всех смыслах незаурядная. </a:t>
            </a:r>
          </a:p>
          <a:p>
            <a:r>
              <a:rPr lang="ru-RU" dirty="0" err="1" smtClean="0"/>
              <a:t>Голда</a:t>
            </a:r>
            <a:r>
              <a:rPr lang="ru-RU" dirty="0" smtClean="0"/>
              <a:t> </a:t>
            </a:r>
            <a:r>
              <a:rPr lang="ru-RU" dirty="0" err="1" smtClean="0"/>
              <a:t>Горбман</a:t>
            </a:r>
            <a:r>
              <a:rPr lang="ru-RU" dirty="0" smtClean="0"/>
              <a:t> и </a:t>
            </a:r>
            <a:r>
              <a:rPr lang="ru-RU" dirty="0" err="1" smtClean="0"/>
              <a:t>Климент</a:t>
            </a:r>
            <a:r>
              <a:rPr lang="ru-RU" dirty="0" smtClean="0"/>
              <a:t> Ворошилов обвенчались по православному обряду (лишним будет пояснять, что со стороны своей еврейской родни новоиспеченная Екатерина Ворошилова была навсегда предана анафеме, но ей не впервой было жечь мосты). Она поддерживала своего мужа всегда и везде, даже когда тучи вокруг него сгущались; она собирала архив Ворошилова для музея, писала дневник и воспитывала своих приемных детей со всей искренней отдачей. Екатерина Давидовна занималась интеллектуальным воспитанием супруга, закончившего 2 класса церковно-приходской школы (и в данном случае это не просто оборот для красного словца): они вместе читали классическую литературу и философские сочинения. </a:t>
            </a:r>
            <a:endParaRPr lang="ru-RU" dirty="0" smtClean="0"/>
          </a:p>
          <a:p>
            <a:r>
              <a:rPr lang="ru-RU" b="1" dirty="0" smtClean="0"/>
              <a:t>Она </a:t>
            </a:r>
            <a:r>
              <a:rPr lang="ru-RU" b="1" dirty="0" smtClean="0"/>
              <a:t>даже свое онкологическое заболевание воспринимала с легкостью; только всегда просила близких и врачей "не говорить </a:t>
            </a:r>
            <a:r>
              <a:rPr lang="ru-RU" b="1" dirty="0" err="1" smtClean="0"/>
              <a:t>Климке</a:t>
            </a:r>
            <a:r>
              <a:rPr lang="ru-RU" b="1" dirty="0" smtClean="0"/>
              <a:t>"</a:t>
            </a:r>
            <a:r>
              <a:rPr lang="ru-RU" dirty="0" smtClean="0"/>
              <a:t>: так она любила и оберегала </a:t>
            </a:r>
            <a:r>
              <a:rPr lang="ru-RU" dirty="0" err="1" smtClean="0"/>
              <a:t>Климента</a:t>
            </a:r>
            <a:r>
              <a:rPr lang="ru-RU" dirty="0" smtClean="0"/>
              <a:t> Ефремовича. Родственники вспоминают их последнюю встречу в больнице: не сговариваясь, супруги взялись за руки и запели "Глядя на луч пурпурного заката". Услышав эту лебединую песню родом из их юности, никто не мог сдержать слез. Вот так красиво и печально закончилась эта полувековая история любви и преданности.</a:t>
            </a:r>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27</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Женой и духовной соратницей этого одиозного и деспотичного британского премьер-министра Уинстона</a:t>
            </a:r>
            <a:r>
              <a:rPr lang="ru-RU" baseline="0" dirty="0" smtClean="0"/>
              <a:t> Ч.</a:t>
            </a:r>
            <a:r>
              <a:rPr lang="ru-RU" dirty="0" smtClean="0"/>
              <a:t> не перестают восхищаться и по сей день. Конечно, ведь перед нами еще один пример мудрой, самоотверженной женщины, </a:t>
            </a:r>
            <a:r>
              <a:rPr lang="ru-RU" dirty="0" smtClean="0"/>
              <a:t/>
            </a:r>
            <a:br>
              <a:rPr lang="ru-RU" dirty="0" smtClean="0"/>
            </a:br>
            <a:r>
              <a:rPr lang="ru-RU" dirty="0" smtClean="0"/>
              <a:t>1.</a:t>
            </a:r>
            <a:r>
              <a:rPr lang="ru-RU" baseline="0" dirty="0" smtClean="0"/>
              <a:t> </a:t>
            </a:r>
            <a:r>
              <a:rPr lang="ru-RU" dirty="0" smtClean="0"/>
              <a:t>которая </a:t>
            </a:r>
            <a:r>
              <a:rPr lang="ru-RU" b="1" dirty="0" smtClean="0"/>
              <a:t>в течение более чем 50 лет не то что не наскучила собственному мужу, а была для него как воздух</a:t>
            </a:r>
            <a:r>
              <a:rPr lang="ru-RU" dirty="0" smtClean="0"/>
              <a:t>. Как, впрочем, и он для нее. Неслучайно они всю жизнь называли друг друга в эпистолярном жанре "нежной кошечкой" и "любимым мопсиком" – и от чистого, между прочим, сердца (а писем и открыток, как говорят очевидцы, было аж 1700!). </a:t>
            </a:r>
          </a:p>
          <a:p>
            <a:r>
              <a:rPr lang="ru-RU" dirty="0" smtClean="0"/>
              <a:t>Именно Черчиллю принадлежит фраза: </a:t>
            </a:r>
            <a:r>
              <a:rPr lang="ru-RU" b="1" dirty="0" smtClean="0"/>
              <a:t>"Моя женитьба была самым счастливым и радостным событием всей моей жизни"</a:t>
            </a:r>
            <a:r>
              <a:rPr lang="ru-RU" dirty="0" smtClean="0"/>
              <a:t>. И в это легко поверить. </a:t>
            </a:r>
            <a:r>
              <a:rPr lang="ru-RU" dirty="0" err="1" smtClean="0"/>
              <a:t>Клементина</a:t>
            </a:r>
            <a:r>
              <a:rPr lang="ru-RU" dirty="0" smtClean="0"/>
              <a:t> была не из тех забитых женушек, во всем поддакивающих мужу. Она обладала незаурядным характером и яркой индивидуальностью, но при этом не давила на супруга, мирясь с его легендарными вредными привычками (немереное поглощение виски и сигар, любовь к азартным играм и огромным порциям еды).</a:t>
            </a:r>
          </a:p>
          <a:p>
            <a:r>
              <a:rPr lang="ru-RU" dirty="0" smtClean="0"/>
              <a:t>Мудрая </a:t>
            </a:r>
            <a:r>
              <a:rPr lang="ru-RU" dirty="0" err="1" smtClean="0"/>
              <a:t>Клементина</a:t>
            </a:r>
            <a:r>
              <a:rPr lang="ru-RU" dirty="0" smtClean="0"/>
              <a:t> однажды произнесла афористичную фразу: </a:t>
            </a:r>
            <a:r>
              <a:rPr lang="ru-RU" b="1" dirty="0" smtClean="0"/>
              <a:t>"Никогда не заставляйте мужей соглашаться с вами. Вы добьетесь большего, продолжая спокойно придерживаться своих убеждений, и через какое-то время увидите, как ваш супруг незаметно придет к выводу, что вы правы"</a:t>
            </a:r>
            <a:r>
              <a:rPr lang="ru-RU" dirty="0" smtClean="0"/>
              <a:t>. Этим правилом </a:t>
            </a:r>
            <a:r>
              <a:rPr lang="ru-RU" dirty="0" err="1" smtClean="0"/>
              <a:t>Клементина</a:t>
            </a:r>
            <a:r>
              <a:rPr lang="ru-RU" dirty="0" smtClean="0"/>
              <a:t> пользовалась всю свою жизнь. Они были полными противоположностями и даже спали в разных спальнях; их жизнь – отдадим должное злым языкам, ставящим под сомнение излишнюю приторность их отношений – нельзя было назвать безоблачной, но она была тем не менее яркой и взрывной, как фейерверк. 57 лет в браке, 5 детей, 1700 писем, открыток и телеграмм – такая вот арифметика любви.</a:t>
            </a:r>
          </a:p>
          <a:p>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29</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Стивен</a:t>
            </a:r>
            <a:r>
              <a:rPr lang="ru-RU" sz="1200" b="0" i="0" kern="1200" baseline="0" dirty="0" smtClean="0">
                <a:solidFill>
                  <a:schemeClr val="tx1"/>
                </a:solidFill>
                <a:latin typeface="+mn-lt"/>
                <a:ea typeface="+mn-ea"/>
                <a:cs typeface="+mn-cs"/>
              </a:rPr>
              <a:t> Кинг.. Известный американский </a:t>
            </a:r>
            <a:r>
              <a:rPr lang="ru-RU" sz="1200" b="0" i="0" kern="1200" baseline="0" dirty="0" err="1" smtClean="0">
                <a:solidFill>
                  <a:schemeClr val="tx1"/>
                </a:solidFill>
                <a:latin typeface="+mn-lt"/>
                <a:ea typeface="+mn-ea"/>
                <a:cs typeface="+mn-cs"/>
              </a:rPr>
              <a:t>писатель...</a:t>
            </a:r>
            <a:r>
              <a:rPr lang="ru-RU" sz="1200" b="0" i="0" kern="1200" dirty="0" err="1" smtClean="0">
                <a:solidFill>
                  <a:schemeClr val="tx1"/>
                </a:solidFill>
                <a:latin typeface="+mn-lt"/>
                <a:ea typeface="+mn-ea"/>
                <a:cs typeface="+mn-cs"/>
              </a:rPr>
              <a:t>женился</a:t>
            </a:r>
            <a:r>
              <a:rPr lang="ru-RU" sz="1200" b="0" i="0" kern="1200" dirty="0" smtClean="0">
                <a:solidFill>
                  <a:schemeClr val="tx1"/>
                </a:solidFill>
                <a:latin typeface="+mn-lt"/>
                <a:ea typeface="+mn-ea"/>
                <a:cs typeface="+mn-cs"/>
              </a:rPr>
              <a:t> Кинг 2 января 1971 года на </a:t>
            </a:r>
            <a:r>
              <a:rPr lang="ru-RU" sz="1200" b="0" i="0" kern="1200" dirty="0" err="1" smtClean="0">
                <a:solidFill>
                  <a:schemeClr val="tx1"/>
                </a:solidFill>
                <a:latin typeface="+mn-lt"/>
                <a:ea typeface="+mn-ea"/>
                <a:cs typeface="+mn-cs"/>
              </a:rPr>
              <a:t>Табите</a:t>
            </a:r>
            <a:r>
              <a:rPr lang="ru-RU" sz="1200" b="0" i="0" kern="1200" dirty="0" smtClean="0">
                <a:solidFill>
                  <a:schemeClr val="tx1"/>
                </a:solidFill>
                <a:latin typeface="+mn-lt"/>
                <a:ea typeface="+mn-ea"/>
                <a:cs typeface="+mn-cs"/>
              </a:rPr>
              <a:t> Джейн </a:t>
            </a:r>
            <a:r>
              <a:rPr lang="ru-RU" sz="1200" b="0" i="0" kern="1200" dirty="0" err="1" smtClean="0">
                <a:solidFill>
                  <a:schemeClr val="tx1"/>
                </a:solidFill>
                <a:latin typeface="+mn-lt"/>
                <a:ea typeface="+mn-ea"/>
                <a:cs typeface="+mn-cs"/>
              </a:rPr>
              <a:t>Спрюс</a:t>
            </a:r>
            <a:r>
              <a:rPr lang="ru-RU" sz="1200" b="0" i="0" kern="1200" dirty="0" smtClean="0">
                <a:solidFill>
                  <a:schemeClr val="tx1"/>
                </a:solidFill>
                <a:latin typeface="+mn-lt"/>
                <a:ea typeface="+mn-ea"/>
                <a:cs typeface="+mn-cs"/>
              </a:rPr>
              <a:t>, с которой познакомился еще во время учебы в университете. Девушка была тоже начинающей писательницей, но ради супруга она забросила свои начинания и решила полностью посвятить себя семье. </a:t>
            </a:r>
            <a:r>
              <a:rPr lang="ru-RU" sz="1200" b="1" i="0" kern="1200" dirty="0" smtClean="0">
                <a:solidFill>
                  <a:schemeClr val="tx1"/>
                </a:solidFill>
                <a:latin typeface="+mn-lt"/>
                <a:ea typeface="+mn-ea"/>
                <a:cs typeface="+mn-cs"/>
              </a:rPr>
              <a:t>Именно </a:t>
            </a:r>
            <a:r>
              <a:rPr lang="ru-RU" sz="1200" b="1" i="0" kern="1200" dirty="0" err="1" smtClean="0">
                <a:solidFill>
                  <a:schemeClr val="tx1"/>
                </a:solidFill>
                <a:latin typeface="+mn-lt"/>
                <a:ea typeface="+mn-ea"/>
                <a:cs typeface="+mn-cs"/>
              </a:rPr>
              <a:t>Табита</a:t>
            </a:r>
            <a:r>
              <a:rPr lang="ru-RU" sz="1200" b="1" i="0" kern="1200" dirty="0" smtClean="0">
                <a:solidFill>
                  <a:schemeClr val="tx1"/>
                </a:solidFill>
                <a:latin typeface="+mn-lt"/>
                <a:ea typeface="+mn-ea"/>
                <a:cs typeface="+mn-cs"/>
              </a:rPr>
              <a:t> стала единственной и любимой Музой для писателя.</a:t>
            </a:r>
            <a:r>
              <a:rPr lang="ru-RU" sz="1200" b="0" i="0" kern="1200" dirty="0" smtClean="0">
                <a:solidFill>
                  <a:schemeClr val="tx1"/>
                </a:solidFill>
                <a:latin typeface="+mn-lt"/>
                <a:ea typeface="+mn-ea"/>
                <a:cs typeface="+mn-cs"/>
              </a:rPr>
              <a:t> Именно она стала его лучшим советчиком и критиком</a:t>
            </a:r>
            <a:r>
              <a:rPr lang="ru-RU" sz="1200" b="1" i="0" kern="1200" dirty="0" smtClean="0">
                <a:solidFill>
                  <a:schemeClr val="tx1"/>
                </a:solidFill>
                <a:latin typeface="+mn-lt"/>
                <a:ea typeface="+mn-ea"/>
                <a:cs typeface="+mn-cs"/>
              </a:rPr>
              <a:t>.</a:t>
            </a:r>
            <a:r>
              <a:rPr lang="ru-RU" sz="1200" b="0" i="0" kern="1200" dirty="0" smtClean="0">
                <a:solidFill>
                  <a:schemeClr val="tx1"/>
                </a:solidFill>
                <a:latin typeface="+mn-lt"/>
                <a:ea typeface="+mn-ea"/>
                <a:cs typeface="+mn-cs"/>
              </a:rPr>
              <a:t> А когда у писателя начинался очередной период «неверия в себя как автора», она была единственной, кто помогал ему, окрылял его и поддерживал в трудные моменты. </a:t>
            </a:r>
          </a:p>
          <a:p>
            <a:r>
              <a:rPr lang="ru-RU" dirty="0" smtClean="0"/>
              <a:t>однажды, набросав рассказ о девушке с </a:t>
            </a:r>
            <a:r>
              <a:rPr lang="ru-RU" dirty="0" err="1" smtClean="0"/>
              <a:t>паранормальными</a:t>
            </a:r>
            <a:r>
              <a:rPr lang="ru-RU" dirty="0" smtClean="0"/>
              <a:t> способностями, которой одноклассники устроили травлю, Стивен Кинг поразмыслил немного и выбросил бумаги в мусорное ведро, рассудив, что такая чепуха никому не будет интересна. И вот тогда вмешалось провидение в лице </a:t>
            </a:r>
            <a:r>
              <a:rPr lang="ru-RU" dirty="0" err="1" smtClean="0"/>
              <a:t>Табиты</a:t>
            </a:r>
            <a:r>
              <a:rPr lang="ru-RU" dirty="0" smtClean="0"/>
              <a:t>, которая во время уборки не просто вытрясла корзину, а поинтересовалась ее содержимым. Завязка произведения показалась ей достойной внимания, и она убедила мужа попробовать дописать роман о выпускнице школы Кэрри и ее невоспитанных одноклассниках. </a:t>
            </a:r>
            <a:br>
              <a:rPr lang="ru-RU" dirty="0" smtClean="0"/>
            </a:br>
            <a:r>
              <a:rPr lang="ru-RU" dirty="0" smtClean="0"/>
              <a:t>Написанный роман Стивен Кинг отослал в одно из издательств, где произведение, к его радости, приняли и выплатили аванс в аж 2,5 тысячи долларов. Не успели супруги нарадоваться этим невесть откуда свалившимся деньжищам и разложить их по полочкам семейного бюджета, как вдруг оказалось, что права на издание романа перекупило другое издательство. За четыреста тысяч долларов, половина из которых причиталась автору. От шока Стивен Кинг даже купил жене фен, а потом оставил неблагодарное учительское ремесло и вплотную занялся тем, чем и хотел заниматься всю сознательную жизнь. </a:t>
            </a:r>
            <a:br>
              <a:rPr lang="ru-RU" dirty="0" smtClean="0"/>
            </a:br>
            <a:r>
              <a:rPr lang="ru-RU" dirty="0" smtClean="0"/>
              <a:t>Звездная болезнь не обошла Стивена стороной, в его анамнезе и алкоголизм, и наркотики. И тогда </a:t>
            </a:r>
            <a:r>
              <a:rPr lang="ru-RU" dirty="0" err="1" smtClean="0"/>
              <a:t>Табита</a:t>
            </a:r>
            <a:r>
              <a:rPr lang="ru-RU" dirty="0" smtClean="0"/>
              <a:t> снова вернула мужа к жизни.</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Именно </a:t>
            </a:r>
            <a:r>
              <a:rPr lang="ru-RU" sz="1200" b="0" i="0" kern="1200" dirty="0" err="1" smtClean="0">
                <a:solidFill>
                  <a:schemeClr val="tx1"/>
                </a:solidFill>
                <a:latin typeface="+mn-lt"/>
                <a:ea typeface="+mn-ea"/>
                <a:cs typeface="+mn-cs"/>
              </a:rPr>
              <a:t>Табите</a:t>
            </a:r>
            <a:r>
              <a:rPr lang="ru-RU" sz="1200" b="0" i="0" kern="1200" dirty="0" smtClean="0">
                <a:solidFill>
                  <a:schemeClr val="tx1"/>
                </a:solidFill>
                <a:latin typeface="+mn-lt"/>
                <a:ea typeface="+mn-ea"/>
                <a:cs typeface="+mn-cs"/>
              </a:rPr>
              <a:t>, признавался впоследствии Кинг, он обязан вообще своей писательской карьерой... </a:t>
            </a:r>
            <a:r>
              <a:rPr lang="ru-RU" sz="1200" b="1" i="0" kern="1200" dirty="0" smtClean="0">
                <a:solidFill>
                  <a:schemeClr val="tx1"/>
                </a:solidFill>
                <a:latin typeface="+mn-lt"/>
                <a:ea typeface="+mn-ea"/>
                <a:cs typeface="+mn-cs"/>
              </a:rPr>
              <a:t>И именно она спасла его от алкогольной и наркотической зависимости, в чем писатель не раз признавался</a:t>
            </a:r>
            <a:r>
              <a:rPr lang="ru-RU" sz="1200" b="0" i="0" kern="1200" dirty="0" smtClean="0">
                <a:solidFill>
                  <a:schemeClr val="tx1"/>
                </a:solidFill>
                <a:latin typeface="+mn-lt"/>
                <a:ea typeface="+mn-ea"/>
                <a:cs typeface="+mn-cs"/>
              </a:rPr>
              <a:t> и благодарил свою супругу на страницах многих своих произведений. </a:t>
            </a:r>
            <a:br>
              <a:rPr lang="ru-RU" sz="1200" b="0" i="0" kern="1200" dirty="0" smtClean="0">
                <a:solidFill>
                  <a:schemeClr val="tx1"/>
                </a:solidFill>
                <a:latin typeface="+mn-lt"/>
                <a:ea typeface="+mn-ea"/>
                <a:cs typeface="+mn-cs"/>
              </a:rPr>
            </a:br>
            <a:r>
              <a:rPr lang="ru-RU" dirty="0" smtClean="0"/>
              <a:t>Поворот произошел в 1987-м, когда </a:t>
            </a:r>
            <a:r>
              <a:rPr lang="ru-RU" dirty="0" err="1" smtClean="0"/>
              <a:t>Табби</a:t>
            </a:r>
            <a:r>
              <a:rPr lang="ru-RU" dirty="0" smtClean="0"/>
              <a:t> собрала накопившиеся за неделю бутылки и высыпала их передо мной на пол в гостиной. </a:t>
            </a:r>
            <a:r>
              <a:rPr lang="ru-RU" dirty="0" err="1" smtClean="0"/>
              <a:t>Hо</a:t>
            </a:r>
            <a:r>
              <a:rPr lang="ru-RU" dirty="0" smtClean="0"/>
              <a:t> взялся я за себя не сразу. В то время я был очень популярен, а знаменитости трудно заставить себя сказать: "Да, дорогая, ты права, я веду себя как полный </a:t>
            </a:r>
            <a:r>
              <a:rPr lang="ru-RU" dirty="0" err="1" smtClean="0"/>
              <a:t>идиот</a:t>
            </a:r>
            <a:r>
              <a:rPr lang="ru-RU" dirty="0" smtClean="0"/>
              <a:t>". Самым худшим был период с 87-го по 88-й, когда я искал способ продолжать жить с выпивкой и наркотиками, но не сдаваться им окончательно. Разумеется, я страшно боялся, что, отказавшись от привычных стимуляторов, утрачу способность к творчеству. Какое-то время так и было, и я почти год мучился от мысли, что спас себе жизнь ценой своего воображения. </a:t>
            </a:r>
            <a:r>
              <a:rPr lang="ru-RU" dirty="0" err="1" smtClean="0"/>
              <a:t>Hо</a:t>
            </a:r>
            <a:r>
              <a:rPr lang="ru-RU" dirty="0" smtClean="0"/>
              <a:t> у меня были любящие жена и дети, и постепенно ко мне начали возвращаться силы. Сейчас я почти не пью, лишь иногда – пиво». </a:t>
            </a:r>
            <a:br>
              <a:rPr lang="ru-RU" dirty="0" smtClean="0"/>
            </a:br>
            <a:r>
              <a:rPr lang="ru-RU" dirty="0" smtClean="0"/>
              <a:t/>
            </a:r>
            <a:br>
              <a:rPr lang="ru-RU" dirty="0" smtClean="0"/>
            </a:br>
            <a:r>
              <a:rPr lang="ru-RU" dirty="0" smtClean="0"/>
              <a:t>В знак благодарности и любви писатель посвятил своей супруге несколько книг, но все же </a:t>
            </a:r>
            <a:r>
              <a:rPr lang="ru-RU" dirty="0" err="1" smtClean="0"/>
              <a:t>Табита</a:t>
            </a:r>
            <a:r>
              <a:rPr lang="ru-RU" dirty="0" smtClean="0"/>
              <a:t> не ограничивается ролью «скорой помощи», а ведет вполне активный образ жизни. Она снималась вместе с мужем с фильме по его роману «Рыцари-наездники», написала и выпустила семь книг, написанных в разных жанрах, от </a:t>
            </a:r>
            <a:r>
              <a:rPr lang="ru-RU" dirty="0" err="1" smtClean="0"/>
              <a:t>хоррора</a:t>
            </a:r>
            <a:r>
              <a:rPr lang="ru-RU" dirty="0" smtClean="0"/>
              <a:t> до мелодрамы, участвовала в создании сценария сериала «Королевский госпиталь»… И хотя </a:t>
            </a:r>
            <a:r>
              <a:rPr lang="ru-RU" dirty="0" err="1" smtClean="0"/>
              <a:t>Табите</a:t>
            </a:r>
            <a:r>
              <a:rPr lang="ru-RU" dirty="0" smtClean="0"/>
              <a:t> далеко до славы ее мужа, все же стоит уважать женщину, нашедшую в себе силы не быть в тени его известности.</a:t>
            </a:r>
            <a:r>
              <a:rPr lang="ru-RU" sz="1200" b="0" i="0" kern="1200" dirty="0" smtClean="0">
                <a:solidFill>
                  <a:schemeClr val="tx1"/>
                </a:solidFill>
                <a:latin typeface="+mn-lt"/>
                <a:ea typeface="+mn-ea"/>
                <a:cs typeface="+mn-cs"/>
              </a:rPr>
              <a:t/>
            </a:r>
            <a:br>
              <a:rPr lang="ru-RU" sz="1200" b="0" i="0" kern="1200" dirty="0" smtClean="0">
                <a:solidFill>
                  <a:schemeClr val="tx1"/>
                </a:solidFill>
                <a:latin typeface="+mn-lt"/>
                <a:ea typeface="+mn-ea"/>
                <a:cs typeface="+mn-cs"/>
              </a:rPr>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32</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С 1-ой</a:t>
            </a:r>
            <a:r>
              <a:rPr lang="ru-RU" sz="1200" b="1" i="0" kern="1200" baseline="0" dirty="0" smtClean="0">
                <a:solidFill>
                  <a:schemeClr val="tx1"/>
                </a:solidFill>
                <a:latin typeface="+mn-lt"/>
                <a:ea typeface="+mn-ea"/>
                <a:cs typeface="+mn-cs"/>
              </a:rPr>
              <a:t> разошелся, вторая – умерла (прожили 22 года). Женился в 65 лет.</a:t>
            </a:r>
            <a:endParaRPr lang="ru-RU" sz="1200" b="1" i="0" kern="1200" dirty="0" smtClean="0">
              <a:solidFill>
                <a:schemeClr val="tx1"/>
              </a:solidFill>
              <a:latin typeface="+mn-lt"/>
              <a:ea typeface="+mn-ea"/>
              <a:cs typeface="+mn-cs"/>
            </a:endParaRPr>
          </a:p>
          <a:p>
            <a:r>
              <a:rPr lang="ru-RU" sz="1200" b="1" i="0" kern="1200" dirty="0" smtClean="0">
                <a:solidFill>
                  <a:schemeClr val="tx1"/>
                </a:solidFill>
                <a:latin typeface="+mn-lt"/>
                <a:ea typeface="+mn-ea"/>
                <a:cs typeface="+mn-cs"/>
              </a:rPr>
              <a:t>- Но у вас есть любящая жена Эмма.</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 Правильно. Можно сказать, что я живу только благодаря Эмме. Всегда в жизни нужно находить хотя бы какой-то смысл. И я такой человек - могу долго хандрить. В последней главе своей книги я написал про нас с Эммой такую фразу: «Мы с ней как лошади, которые кладут головы одна на холку другой». И мне нечего к этому добавить. Она мне часто говорит: «Ты, главное, за меня держись». Вот я и держусь...</a:t>
            </a:r>
          </a:p>
          <a:p>
            <a:r>
              <a:rPr lang="ru-RU" dirty="0" smtClean="0"/>
              <a:t/>
            </a:r>
            <a:br>
              <a:rPr lang="ru-RU" dirty="0" smtClean="0"/>
            </a:br>
            <a:r>
              <a:rPr lang="ru-RU" sz="1200" b="0" i="0" kern="1200" dirty="0" smtClean="0">
                <a:solidFill>
                  <a:schemeClr val="tx1"/>
                </a:solidFill>
                <a:latin typeface="+mn-lt"/>
                <a:ea typeface="+mn-ea"/>
                <a:cs typeface="+mn-cs"/>
              </a:rPr>
              <a:t>Непревзойденный мастер кино Эльдар Рязанов неразлучен со своей второй половиной – Эммой </a:t>
            </a:r>
            <a:r>
              <a:rPr lang="ru-RU" sz="1200" b="0" i="0" kern="1200" dirty="0" err="1" smtClean="0">
                <a:solidFill>
                  <a:schemeClr val="tx1"/>
                </a:solidFill>
                <a:latin typeface="+mn-lt"/>
                <a:ea typeface="+mn-ea"/>
                <a:cs typeface="+mn-cs"/>
              </a:rPr>
              <a:t>Абайдуллиной</a:t>
            </a:r>
            <a:r>
              <a:rPr lang="ru-RU" sz="1200" b="0" i="0" kern="1200" dirty="0" smtClean="0">
                <a:solidFill>
                  <a:schemeClr val="tx1"/>
                </a:solidFill>
                <a:latin typeface="+mn-lt"/>
                <a:ea typeface="+mn-ea"/>
                <a:cs typeface="+mn-cs"/>
              </a:rPr>
              <a:t>, бесконечно преданной ему женой. Глядя на эту пару, трудно удержаться от восторга: как они нежно другу к другу относятся! </a:t>
            </a:r>
          </a:p>
          <a:p>
            <a:r>
              <a:rPr lang="ru-RU" sz="1200" b="0" i="0" kern="1200" dirty="0" smtClean="0">
                <a:solidFill>
                  <a:schemeClr val="tx1"/>
                </a:solidFill>
                <a:latin typeface="+mn-lt"/>
                <a:ea typeface="+mn-ea"/>
                <a:cs typeface="+mn-cs"/>
              </a:rPr>
              <a:t>Эмма заботится о муже, как о малом ребенке. Следит за его режимом питания, заставляет вовремя посещать врача, да и в работе помогает... </a:t>
            </a:r>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34</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Если рядом с мужчиной та женщина, которая ему нужна на самом деле, то его жизнь складывается </a:t>
            </a:r>
            <a:r>
              <a:rPr lang="ru-RU" sz="1200" b="0" i="0" kern="1200" dirty="0" smtClean="0">
                <a:solidFill>
                  <a:schemeClr val="tx1"/>
                </a:solidFill>
                <a:latin typeface="+mn-lt"/>
                <a:ea typeface="+mn-ea"/>
                <a:cs typeface="+mn-cs"/>
              </a:rPr>
              <a:t>правильно</a:t>
            </a:r>
            <a:r>
              <a:rPr lang="ru-RU" sz="1200" b="0" i="0" kern="1200" baseline="0" dirty="0" smtClean="0">
                <a:solidFill>
                  <a:schemeClr val="tx1"/>
                </a:solidFill>
                <a:latin typeface="+mn-lt"/>
                <a:ea typeface="+mn-ea"/>
                <a:cs typeface="+mn-cs"/>
              </a:rPr>
              <a:t> - </a:t>
            </a:r>
            <a:r>
              <a:rPr lang="ru-RU" sz="1200" b="0" i="0" kern="1200" dirty="0" smtClean="0">
                <a:solidFill>
                  <a:schemeClr val="tx1"/>
                </a:solidFill>
                <a:latin typeface="+mn-lt"/>
                <a:ea typeface="+mn-ea"/>
                <a:cs typeface="+mn-cs"/>
              </a:rPr>
              <a:t>поделился </a:t>
            </a:r>
            <a:r>
              <a:rPr lang="ru-RU" sz="1200" b="0" i="0" kern="1200" dirty="0" smtClean="0">
                <a:solidFill>
                  <a:schemeClr val="tx1"/>
                </a:solidFill>
                <a:latin typeface="+mn-lt"/>
                <a:ea typeface="+mn-ea"/>
                <a:cs typeface="+mn-cs"/>
              </a:rPr>
              <a:t>с журналом OK! Маликов.</a:t>
            </a:r>
          </a:p>
          <a:p>
            <a:r>
              <a:rPr lang="ru-RU" sz="1200" b="0" i="0" kern="1200" dirty="0" smtClean="0">
                <a:solidFill>
                  <a:schemeClr val="tx1"/>
                </a:solidFill>
                <a:latin typeface="+mn-lt"/>
                <a:ea typeface="+mn-ea"/>
                <a:cs typeface="+mn-cs"/>
              </a:rPr>
              <a:t>"Все эти годы Лена для меня не только любимая женщина, но и самый близкий человек и верный помощник. Не могу сказать, что все в нашей жизни было гладко. ", – рассказал Маликов.</a:t>
            </a:r>
          </a:p>
          <a:p>
            <a:r>
              <a:rPr lang="ru-RU" sz="1200" b="0" i="0" kern="1200" dirty="0" smtClean="0">
                <a:solidFill>
                  <a:schemeClr val="tx1"/>
                </a:solidFill>
                <a:latin typeface="+mn-lt"/>
                <a:ea typeface="+mn-ea"/>
                <a:cs typeface="+mn-cs"/>
              </a:rPr>
              <a:t>Вместе Дмитрий и Елена Маликовы уже 21 год. У них есть 13-летняя дочь Стефания, после появления на свет которой они официально поженились. Секрет их отношений определяют четыре составляющие: любовь, уважение, снисходительность и всепрощающее отношение друг к другу.</a:t>
            </a:r>
          </a:p>
          <a:p>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36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Ответ:</a:t>
            </a:r>
            <a:r>
              <a:rPr lang="ru-RU" baseline="0" dirty="0" smtClean="0"/>
              <a:t> </a:t>
            </a:r>
            <a:r>
              <a:rPr lang="ru-RU" dirty="0" smtClean="0"/>
              <a:t>украшением</a:t>
            </a:r>
            <a:endParaRPr lang="ru-RU" dirty="0"/>
          </a:p>
        </p:txBody>
      </p:sp>
      <p:sp>
        <p:nvSpPr>
          <p:cNvPr id="4" name="Номер слайда 3"/>
          <p:cNvSpPr>
            <a:spLocks noGrp="1"/>
          </p:cNvSpPr>
          <p:nvPr>
            <p:ph type="sldNum" sz="quarter" idx="10"/>
          </p:nvPr>
        </p:nvSpPr>
        <p:spPr/>
        <p:txBody>
          <a:bodyPr/>
          <a:lstStyle/>
          <a:p>
            <a:fld id="{04F9869C-0FB8-41DC-B498-E1AE7EE68232}" type="slidenum">
              <a:rPr lang="ru-RU" smtClean="0"/>
              <a:pPr/>
              <a:t>37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Каково это — иметь жену, которая наперед знает, что произойдет? Видит тебя насквозь и читает все твои мысли? Актер Борис Щербаков (61) знает это! Несколько раз он изменял своей супруге Татьяне Бронзовой (64), но как бы это ни скрывал, она всегда выводила его на чистую воду!</a:t>
            </a:r>
          </a:p>
          <a:p>
            <a:r>
              <a:rPr lang="ru-RU" sz="1200" b="0" i="0" kern="1200" dirty="0" smtClean="0">
                <a:solidFill>
                  <a:schemeClr val="tx1"/>
                </a:solidFill>
                <a:latin typeface="+mn-lt"/>
                <a:ea typeface="+mn-ea"/>
                <a:cs typeface="+mn-cs"/>
              </a:rPr>
              <a:t>— Иногда Борис загуливал на стороне, — рассказывает Татьяна Васильевна. — Надеялся, что не узнаю. Но я всегда это чувствовала. Будто мне подсказывал кто-то... Сразу говорила мужу: «Или я, или она!» И Боря тут же прекращал свои романы.</a:t>
            </a:r>
          </a:p>
          <a:p>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38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b="0" i="0" kern="1200" dirty="0" smtClean="0">
                <a:solidFill>
                  <a:schemeClr val="tx1"/>
                </a:solidFill>
                <a:latin typeface="+mn-lt"/>
                <a:ea typeface="+mn-ea"/>
                <a:cs typeface="+mn-cs"/>
              </a:rPr>
              <a:t>Жизнь певца была полна событий, положительных эмоций и творческих успехов, пока не вмешался рак. В начале болезнь никак себя не проявляла. Когда артист почувствовал себя плохо, его жена Елена забила тревогу. Она попросила о том, чтобы сходить на консультацию к врачу.</a:t>
            </a:r>
          </a:p>
          <a:p>
            <a:r>
              <a:rPr lang="ru-RU" sz="1200" b="0" i="1" kern="1200" dirty="0" smtClean="0">
                <a:solidFill>
                  <a:schemeClr val="tx1"/>
                </a:solidFill>
                <a:latin typeface="+mn-lt"/>
                <a:ea typeface="+mn-ea"/>
                <a:cs typeface="+mn-cs"/>
              </a:rPr>
              <a:t> Сначала у супругов был страх. Но Александр решил всячески бороться с недугом. И главным его помощником в этом стала его любимая жена.</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Елена обзванивала клинику за клиникой, только для того, чтобы спасти мужа. Почти везде говорили одно: </a:t>
            </a:r>
            <a:r>
              <a:rPr lang="ru-RU" sz="1200" b="0" i="1" kern="1200" dirty="0" smtClean="0">
                <a:solidFill>
                  <a:schemeClr val="tx1"/>
                </a:solidFill>
                <a:latin typeface="+mn-lt"/>
                <a:ea typeface="+mn-ea"/>
                <a:cs typeface="+mn-cs"/>
              </a:rPr>
              <a:t>"У Вас осталось очень мало времени"</a:t>
            </a:r>
            <a:r>
              <a:rPr lang="ru-RU" sz="1200" b="0" i="0" kern="1200" dirty="0" smtClean="0">
                <a:solidFill>
                  <a:schemeClr val="tx1"/>
                </a:solidFill>
                <a:latin typeface="+mn-lt"/>
                <a:ea typeface="+mn-ea"/>
                <a:cs typeface="+mn-cs"/>
              </a:rPr>
              <a:t>. Врачи разводила руками. Но Елена и Александр не хотели никого слушать. Елена свято верила, что ее муж будет жить. Несмотря на все разговоры врачей о безнадежности ситуации, Александр был спасен.</a:t>
            </a:r>
          </a:p>
          <a:p>
            <a:r>
              <a:rPr lang="ru-RU" sz="1200" b="0" i="0" kern="1200" dirty="0" smtClean="0">
                <a:solidFill>
                  <a:schemeClr val="tx1"/>
                </a:solidFill>
                <a:latin typeface="+mn-lt"/>
                <a:ea typeface="+mn-ea"/>
                <a:cs typeface="+mn-cs"/>
              </a:rPr>
              <a:t>Врачи предложили артисту сделать операцию в одном из московских центров. Александр, не раздумывая, согласился. После операции, которая прошла в апреле 2010 года, певец еще несколько дней провел в онкологическом центре, после чего был выписан домой. Здесь, может быть, имеет место чудо, но победа над болезнью иногда зависит от своевременности и оперативной реакции. Кто знает, что бы было с Александром </a:t>
            </a:r>
            <a:r>
              <a:rPr lang="ru-RU" sz="1200" b="0" i="0" kern="1200" dirty="0" err="1" smtClean="0">
                <a:solidFill>
                  <a:schemeClr val="tx1"/>
                </a:solidFill>
                <a:latin typeface="+mn-lt"/>
                <a:ea typeface="+mn-ea"/>
                <a:cs typeface="+mn-cs"/>
              </a:rPr>
              <a:t>Буйновым</a:t>
            </a:r>
            <a:r>
              <a:rPr lang="ru-RU" sz="1200" b="0" i="0" kern="1200" dirty="0" smtClean="0">
                <a:solidFill>
                  <a:schemeClr val="tx1"/>
                </a:solidFill>
                <a:latin typeface="+mn-lt"/>
                <a:ea typeface="+mn-ea"/>
                <a:cs typeface="+mn-cs"/>
              </a:rPr>
              <a:t>, выбрав он тихое ожидание своего конца?</a:t>
            </a:r>
          </a:p>
          <a:p>
            <a:r>
              <a:rPr lang="ru-RU" sz="1200" b="0" i="0" kern="1200" dirty="0" smtClean="0">
                <a:solidFill>
                  <a:schemeClr val="tx1"/>
                </a:solidFill>
                <a:latin typeface="+mn-lt"/>
                <a:ea typeface="+mn-ea"/>
                <a:cs typeface="+mn-cs"/>
              </a:rPr>
              <a:t>Сейчас Александр </a:t>
            </a:r>
            <a:r>
              <a:rPr lang="ru-RU" sz="1200" b="0" i="0" kern="1200" dirty="0" err="1" smtClean="0">
                <a:solidFill>
                  <a:schemeClr val="tx1"/>
                </a:solidFill>
                <a:latin typeface="+mn-lt"/>
                <a:ea typeface="+mn-ea"/>
                <a:cs typeface="+mn-cs"/>
              </a:rPr>
              <a:t>Буйнов</a:t>
            </a:r>
            <a:r>
              <a:rPr lang="ru-RU" sz="1200" b="0" i="0" kern="1200" dirty="0" smtClean="0">
                <a:solidFill>
                  <a:schemeClr val="tx1"/>
                </a:solidFill>
                <a:latin typeface="+mn-lt"/>
                <a:ea typeface="+mn-ea"/>
                <a:cs typeface="+mn-cs"/>
              </a:rPr>
              <a:t>, как и раньше творчески развивается. Он вернулся к записи новых альбомов, продолжает участвовать в различных мероприятиях. В своем бурном графике гастролей и выступлений он не забывает о своем здоровье и о той, которой обязан жизнью.</a:t>
            </a:r>
          </a:p>
          <a:p>
            <a:r>
              <a:rPr lang="ru-RU" sz="1200" b="0" i="0" kern="1200" dirty="0" smtClean="0">
                <a:solidFill>
                  <a:schemeClr val="tx1"/>
                </a:solidFill>
                <a:latin typeface="+mn-lt"/>
                <a:ea typeface="+mn-ea"/>
                <a:cs typeface="+mn-cs"/>
              </a:rPr>
              <a:t>После совместной борьбы с недугом, отношения супругов </a:t>
            </a:r>
            <a:r>
              <a:rPr lang="ru-RU" sz="1200" b="0" i="0" kern="1200" dirty="0" err="1" smtClean="0">
                <a:solidFill>
                  <a:schemeClr val="tx1"/>
                </a:solidFill>
                <a:latin typeface="+mn-lt"/>
                <a:ea typeface="+mn-ea"/>
                <a:cs typeface="+mn-cs"/>
              </a:rPr>
              <a:t>Буйновых</a:t>
            </a:r>
            <a:r>
              <a:rPr lang="ru-RU" sz="1200" b="0" i="0" kern="1200" dirty="0" smtClean="0">
                <a:solidFill>
                  <a:schemeClr val="tx1"/>
                </a:solidFill>
                <a:latin typeface="+mn-lt"/>
                <a:ea typeface="+mn-ea"/>
                <a:cs typeface="+mn-cs"/>
              </a:rPr>
              <a:t> стали еще более сплоченными, чем раньше. Несмотря на то, что в жизни Александра была не одна жена, главной любовью своей жизни певец считает свою третью жену Елену. На изумленные вопросы окружающих о том, что ему помогло победить рак, Александр с уверенностью отвечает: </a:t>
            </a:r>
            <a:r>
              <a:rPr lang="ru-RU" sz="1200" b="0" i="1" kern="1200" dirty="0" smtClean="0">
                <a:solidFill>
                  <a:schemeClr val="tx1"/>
                </a:solidFill>
                <a:latin typeface="+mn-lt"/>
                <a:ea typeface="+mn-ea"/>
                <a:cs typeface="+mn-cs"/>
              </a:rPr>
              <a:t>"Я победил рак, благодаря своей любимой жене!"</a:t>
            </a:r>
            <a:r>
              <a:rPr lang="ru-RU" sz="1200" b="0" i="0" kern="1200" dirty="0" smtClean="0">
                <a:solidFill>
                  <a:schemeClr val="tx1"/>
                </a:solidFill>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40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b="0" i="0" kern="1200" dirty="0" err="1" smtClean="0">
                <a:solidFill>
                  <a:schemeClr val="tx1"/>
                </a:solidFill>
                <a:latin typeface="+mn-lt"/>
                <a:ea typeface="+mn-ea"/>
                <a:cs typeface="+mn-cs"/>
              </a:rPr>
              <a:t>Константи́н</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Эдуа́рдович</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Циолко́вский</a:t>
            </a:r>
            <a:r>
              <a:rPr lang="ru-RU" sz="1200" b="0" i="0" kern="1200" dirty="0" smtClean="0">
                <a:solidFill>
                  <a:schemeClr val="tx1"/>
                </a:solidFill>
                <a:latin typeface="+mn-lt"/>
                <a:ea typeface="+mn-ea"/>
                <a:cs typeface="+mn-cs"/>
              </a:rPr>
              <a:t> — русский и советский учёный-самоучка и изобретатель, школьный учитель. Основоположник теоретической космонавтики. (17 сентября 1857 г-</a:t>
            </a:r>
            <a:r>
              <a:rPr lang="ru-RU" sz="1200" b="1" i="0" kern="120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19 сентября 1935 г)</a:t>
            </a:r>
          </a:p>
          <a:p>
            <a:pPr marL="0" marR="0" indent="0" algn="l" defTabSz="914400" rtl="0" eaLnBrk="1" fontAlgn="base"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Рассуждая </a:t>
            </a:r>
            <a:r>
              <a:rPr lang="ru-RU" sz="1200" b="0" i="0" kern="1200" dirty="0" smtClean="0">
                <a:solidFill>
                  <a:schemeClr val="tx1"/>
                </a:solidFill>
                <a:latin typeface="+mn-lt"/>
                <a:ea typeface="+mn-ea"/>
                <a:cs typeface="+mn-cs"/>
              </a:rPr>
              <a:t>логически, он со временем пришел к выводу, что человек в ходе эволюции придет к новому существованию без чувств и превратится в чистую разумную энергию – "лучистого человека". Для себя же Константин определил, что если и женится, то лишь на девушке, которая не будет мешать его научным изысканиям, без всякой любви.</a:t>
            </a:r>
          </a:p>
          <a:p>
            <a:pPr fontAlgn="base"/>
            <a:r>
              <a:rPr lang="ru-RU" sz="1200" b="0" i="0" kern="1200" dirty="0" smtClean="0">
                <a:solidFill>
                  <a:schemeClr val="tx1"/>
                </a:solidFill>
                <a:latin typeface="+mn-lt"/>
                <a:ea typeface="+mn-ea"/>
                <a:cs typeface="+mn-cs"/>
              </a:rPr>
              <a:t>И такая девушка нашлась. 20 августа 1880 года Константин Циолковский женился на Варваре Соколовой. Константин никогда не говорил ей о любви и всегда утверждал, что брак был по разуму: "Пора было жениться, и я женился на ней без любви, надеясь, что такая жена не будет мною вертеть, будет работать и не помешает мне делать то же. Эта надежда вполне оправдалась. Венчаться мы ходили за четыре версты, пешком, не наряжались, в церковь никого не пускали. Вернулись, и никто о нашем браке ничего не знал...</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В день венчания купил у соседа токарный станок и резал стекла для электрических машин. Браку я придавал только практическое значение".</a:t>
            </a:r>
          </a:p>
          <a:p>
            <a:pPr fontAlgn="base"/>
            <a:r>
              <a:rPr lang="ru-RU" sz="1200" b="0" i="0" kern="1200" dirty="0" smtClean="0">
                <a:solidFill>
                  <a:schemeClr val="tx1"/>
                </a:solidFill>
                <a:latin typeface="+mn-lt"/>
                <a:ea typeface="+mn-ea"/>
                <a:cs typeface="+mn-cs"/>
              </a:rPr>
              <a:t>И вот еще одно характерное для Циолковского признание: "До брака и после него я не знал ни одной женщины, кроме жены. Мне совестно интимничать, но не могу же я лгать. Говорю про дурное и хорошее".</a:t>
            </a:r>
          </a:p>
          <a:p>
            <a:pPr fontAlgn="base"/>
            <a:r>
              <a:rPr lang="ru-RU" sz="1200" b="0" i="0" kern="1200" dirty="0" smtClean="0">
                <a:solidFill>
                  <a:schemeClr val="tx1"/>
                </a:solidFill>
                <a:latin typeface="+mn-lt"/>
                <a:ea typeface="+mn-ea"/>
                <a:cs typeface="+mn-cs"/>
              </a:rPr>
              <a:t>Жили они хорошо, хотя и аскетически: "Я никогда не угощал, не праздновал, сам никуда не ходил, и мне моего жалованья хватало. Одевались мы просто, в сущности, очень бедно, но в заплатах не ходили и никогда не голодали. Были маленькие семейные сцены и ссоры, но я сознавал себя всегда виновным и просил прощения". </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Все свободное время посвящал научной работе. Когда Академия наук отказывала Циолковскому в деньгах на строительство его приборов, Варвара молча протягивала мужу сэкономленные на черный день рубли.</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"Мы говорим в нашей семье, - поделился правнук Циолковского, инженер РКК "Энергия" Сергей </a:t>
            </a:r>
            <a:r>
              <a:rPr lang="ru-RU" sz="1200" b="0" i="0" kern="1200" dirty="0" err="1" smtClean="0">
                <a:solidFill>
                  <a:schemeClr val="tx1"/>
                </a:solidFill>
                <a:latin typeface="+mn-lt"/>
                <a:ea typeface="+mn-ea"/>
                <a:cs typeface="+mn-cs"/>
              </a:rPr>
              <a:t>Самбуров</a:t>
            </a:r>
            <a:r>
              <a:rPr lang="ru-RU" sz="1200" b="0" i="0" kern="1200" dirty="0" smtClean="0">
                <a:solidFill>
                  <a:schemeClr val="tx1"/>
                </a:solidFill>
                <a:latin typeface="+mn-lt"/>
                <a:ea typeface="+mn-ea"/>
                <a:cs typeface="+mn-cs"/>
              </a:rPr>
              <a:t>, - что, может быть, и не стал бы Циолковский известным всему миру Циолковским, не было бы этих замечательных работ, много было бы не написано, если бы попалась ему не такая жена. Она своей женской интуицией поняла, что он делает великое дело".</a:t>
            </a:r>
          </a:p>
          <a:p>
            <a:pPr fontAlgn="base"/>
            <a:r>
              <a:rPr lang="ru-RU" sz="1200" b="0" i="0" kern="1200" dirty="0" smtClean="0">
                <a:solidFill>
                  <a:schemeClr val="tx1"/>
                </a:solidFill>
                <a:latin typeface="+mn-lt"/>
                <a:ea typeface="+mn-ea"/>
                <a:cs typeface="+mn-cs"/>
              </a:rPr>
              <a:t>У Циолковских родились четверо сыновей и три дочки.</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
            </a:r>
            <a:br>
              <a:rPr lang="ru-RU" sz="1200" b="0" i="0" kern="1200" dirty="0" smtClean="0">
                <a:solidFill>
                  <a:schemeClr val="tx1"/>
                </a:solidFill>
                <a:latin typeface="+mn-lt"/>
                <a:ea typeface="+mn-ea"/>
                <a:cs typeface="+mn-cs"/>
              </a:rPr>
            </a:br>
            <a:endParaRPr lang="ru-RU" sz="1200" b="0" i="0" kern="1200" dirty="0" smtClean="0">
              <a:solidFill>
                <a:schemeClr val="tx1"/>
              </a:solidFill>
              <a:latin typeface="+mn-lt"/>
              <a:ea typeface="+mn-ea"/>
              <a:cs typeface="+mn-cs"/>
            </a:endParaRPr>
          </a:p>
          <a:p>
            <a:pPr fontAlgn="base"/>
            <a:r>
              <a:rPr lang="ru-RU" sz="1200" b="0" i="0" kern="1200" dirty="0" smtClean="0">
                <a:solidFill>
                  <a:schemeClr val="tx1"/>
                </a:solidFill>
                <a:latin typeface="+mn-lt"/>
                <a:ea typeface="+mn-ea"/>
                <a:cs typeface="+mn-cs"/>
              </a:rPr>
              <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
            </a:r>
            <a:br>
              <a:rPr lang="ru-RU" sz="1200" b="0" i="0" kern="1200" dirty="0" smtClean="0">
                <a:solidFill>
                  <a:schemeClr val="tx1"/>
                </a:solidFill>
                <a:latin typeface="+mn-lt"/>
                <a:ea typeface="+mn-ea"/>
                <a:cs typeface="+mn-cs"/>
              </a:rPr>
            </a:br>
            <a:endParaRPr lang="ru-RU" sz="1200" b="0" i="0" kern="1200" dirty="0" smtClean="0">
              <a:solidFill>
                <a:schemeClr val="tx1"/>
              </a:solidFill>
              <a:latin typeface="+mn-lt"/>
              <a:ea typeface="+mn-ea"/>
              <a:cs typeface="+mn-cs"/>
            </a:endParaRPr>
          </a:p>
          <a:p>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b="0" i="0" kern="1200" dirty="0" smtClean="0">
                <a:solidFill>
                  <a:schemeClr val="tx1"/>
                </a:solidFill>
                <a:latin typeface="+mn-lt"/>
                <a:ea typeface="+mn-ea"/>
                <a:cs typeface="+mn-cs"/>
              </a:rPr>
              <a:t>. Я уже сказал сегодня на обеде в конгрессе: </a:t>
            </a:r>
            <a:r>
              <a:rPr lang="ru-RU" sz="1200" b="1" i="0" kern="1200" dirty="0" smtClean="0">
                <a:solidFill>
                  <a:schemeClr val="tx1"/>
                </a:solidFill>
                <a:latin typeface="+mn-lt"/>
                <a:ea typeface="+mn-ea"/>
                <a:cs typeface="+mn-cs"/>
              </a:rPr>
              <a:t>многие оспаривают достоинства президента, но никто не оспаривает достоинства первой леди</a:t>
            </a:r>
            <a:r>
              <a:rPr lang="ru-RU" sz="1200" b="0" i="0" kern="1200" dirty="0" smtClean="0">
                <a:solidFill>
                  <a:schemeClr val="tx1"/>
                </a:solidFill>
                <a:latin typeface="+mn-lt"/>
                <a:ea typeface="+mn-ea"/>
                <a:cs typeface="+mn-cs"/>
              </a:rPr>
              <a:t>", – сказал Обама, представляя свою жену.</a:t>
            </a:r>
            <a:r>
              <a:rPr lang="ru-RU" sz="1200" b="0" i="0" kern="1200" baseline="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42</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У супружеской пары есть традиция – каждую неделю они устраивают романтический ужин в ресторане. Однажды они выбрались в один небольшой ресторанчик средней руки. Когда они уже сели, владелец ресторана спросил у охранника Обамы, может ли он обратиться к первой леди в частном порядке. После разговора Мишель с ресторатором Барак поинтересовался:</a:t>
            </a:r>
          </a:p>
          <a:p>
            <a:r>
              <a:rPr lang="ru-RU" sz="1200" b="0" i="0" kern="1200" dirty="0" smtClean="0">
                <a:solidFill>
                  <a:schemeClr val="tx1"/>
                </a:solidFill>
                <a:latin typeface="+mn-lt"/>
                <a:ea typeface="+mn-ea"/>
                <a:cs typeface="+mn-cs"/>
              </a:rPr>
              <a:t>– Кто это?</a:t>
            </a:r>
          </a:p>
          <a:p>
            <a:r>
              <a:rPr lang="ru-RU" sz="1200" b="0" i="0" kern="1200" dirty="0" smtClean="0">
                <a:solidFill>
                  <a:schemeClr val="tx1"/>
                </a:solidFill>
                <a:latin typeface="+mn-lt"/>
                <a:ea typeface="+mn-ea"/>
                <a:cs typeface="+mn-cs"/>
              </a:rPr>
              <a:t>– Когда-то в юности он был безумно в меня влюблен.</a:t>
            </a:r>
          </a:p>
          <a:p>
            <a:r>
              <a:rPr lang="ru-RU" sz="1200" b="0" i="0" kern="1200" dirty="0" smtClean="0">
                <a:solidFill>
                  <a:schemeClr val="tx1"/>
                </a:solidFill>
                <a:latin typeface="+mn-lt"/>
                <a:ea typeface="+mn-ea"/>
                <a:cs typeface="+mn-cs"/>
              </a:rPr>
              <a:t>– Если бы ты вышла за него замуж, ты бы сейчас могла быть владелицей этого прекрасного ресторана.</a:t>
            </a:r>
          </a:p>
          <a:p>
            <a:r>
              <a:rPr lang="ru-RU" sz="1200" b="0" i="0" kern="1200" dirty="0" smtClean="0">
                <a:solidFill>
                  <a:schemeClr val="tx1"/>
                </a:solidFill>
                <a:latin typeface="+mn-lt"/>
                <a:ea typeface="+mn-ea"/>
                <a:cs typeface="+mn-cs"/>
              </a:rPr>
              <a:t>– Нет. Если бы я вышла за него замуж, он бы стал президентом.</a:t>
            </a:r>
          </a:p>
          <a:p>
            <a:r>
              <a:rPr lang="ru-RU" sz="1200" b="0" i="0" kern="1200" dirty="0" smtClean="0">
                <a:solidFill>
                  <a:schemeClr val="tx1"/>
                </a:solidFill>
                <a:latin typeface="+mn-lt"/>
                <a:ea typeface="+mn-ea"/>
                <a:cs typeface="+mn-cs"/>
              </a:rPr>
              <a:t>Это правда. Именно Мишель "сделала" 44-го президента Америки. Она его опекала и обучала в юридической конторе "Сидней </a:t>
            </a:r>
            <a:r>
              <a:rPr lang="ru-RU" sz="1200" b="0" i="0" kern="1200" dirty="0" err="1" smtClean="0">
                <a:solidFill>
                  <a:schemeClr val="tx1"/>
                </a:solidFill>
                <a:latin typeface="+mn-lt"/>
                <a:ea typeface="+mn-ea"/>
                <a:cs typeface="+mn-cs"/>
              </a:rPr>
              <a:t>Остин</a:t>
            </a:r>
            <a:r>
              <a:rPr lang="ru-RU" sz="1200" b="0" i="0" kern="1200" dirty="0" smtClean="0">
                <a:solidFill>
                  <a:schemeClr val="tx1"/>
                </a:solidFill>
                <a:latin typeface="+mn-lt"/>
                <a:ea typeface="+mn-ea"/>
                <a:cs typeface="+mn-cs"/>
              </a:rPr>
              <a:t>", где уже успешно работала, а Барак пришел на летнюю практику. Мишель познакомила его с отцом своей подруги, правозащитником </a:t>
            </a:r>
            <a:r>
              <a:rPr lang="ru-RU" sz="1200" b="0" i="0" kern="1200" dirty="0" err="1" smtClean="0">
                <a:solidFill>
                  <a:schemeClr val="tx1"/>
                </a:solidFill>
                <a:latin typeface="+mn-lt"/>
                <a:ea typeface="+mn-ea"/>
                <a:cs typeface="+mn-cs"/>
              </a:rPr>
              <a:t>Джесси</a:t>
            </a:r>
            <a:r>
              <a:rPr lang="ru-RU" sz="1200" b="0" i="0" kern="1200" dirty="0" smtClean="0">
                <a:solidFill>
                  <a:schemeClr val="tx1"/>
                </a:solidFill>
                <a:latin typeface="+mn-lt"/>
                <a:ea typeface="+mn-ea"/>
                <a:cs typeface="+mn-cs"/>
              </a:rPr>
              <a:t> Джексоном-старшим, благодаря этому знакомству Барак вошел в политэлиту страны, а затем и в Белый дом. </a:t>
            </a:r>
            <a:r>
              <a:rPr lang="ru-RU" sz="1200" b="1" i="0" kern="1200" dirty="0" smtClean="0">
                <a:solidFill>
                  <a:schemeClr val="tx1"/>
                </a:solidFill>
                <a:latin typeface="+mn-lt"/>
                <a:ea typeface="+mn-ea"/>
                <a:cs typeface="+mn-cs"/>
              </a:rPr>
              <a:t>Она придумала все хлесткие фразы его предвыборных речей, она автор "феномена Обамы".</a:t>
            </a:r>
            <a:endParaRPr lang="ru-RU" sz="1200" b="0" i="0" kern="1200" dirty="0" smtClean="0">
              <a:solidFill>
                <a:schemeClr val="tx1"/>
              </a:solidFill>
              <a:latin typeface="+mn-lt"/>
              <a:ea typeface="+mn-ea"/>
              <a:cs typeface="+mn-cs"/>
            </a:endParaRPr>
          </a:p>
          <a:p>
            <a:r>
              <a:rPr lang="ru-RU" dirty="0" smtClean="0"/>
              <a:t/>
            </a:r>
            <a:br>
              <a:rPr lang="ru-RU" dirty="0" smtClean="0"/>
            </a:br>
            <a:endParaRPr lang="ru-RU" dirty="0" smtClean="0"/>
          </a:p>
          <a:p>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43</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Ее раздражало в Бараке все: его привычка разбрасывать по дому носки и нижнее белье, оставлять на полу в ванной мокрые полотенца, дымить, как паровоз. Он дурно пах, плохо одевался, засиживался до 2 часов ночи на работе и к тому же храпел. А </a:t>
            </a:r>
            <a:r>
              <a:rPr lang="ru-RU" sz="1200" b="1" i="0" kern="1200" dirty="0" smtClean="0">
                <a:solidFill>
                  <a:schemeClr val="tx1"/>
                </a:solidFill>
                <a:latin typeface="+mn-lt"/>
                <a:ea typeface="+mn-ea"/>
                <a:cs typeface="+mn-cs"/>
              </a:rPr>
              <a:t>на замечания жены по поводу нехватки денег и помощи по хозяйству Барак говорил: "Что ты пристаешь ко мне со всякой ерундой, когда я пытаюсь изменить мир!"</a:t>
            </a:r>
            <a:r>
              <a:rPr lang="ru-RU" sz="1200" b="0" i="0" kern="1200" dirty="0" smtClean="0">
                <a:solidFill>
                  <a:schemeClr val="tx1"/>
                </a:solidFill>
                <a:latin typeface="+mn-lt"/>
                <a:ea typeface="+mn-ea"/>
                <a:cs typeface="+mn-cs"/>
              </a:rPr>
              <a:t> Друзьям он признавался: "Рождение ребенка не стало для меня важнейшим событием в жизни … зато принесло много стресса и напряжения".</a:t>
            </a:r>
          </a:p>
          <a:p>
            <a:r>
              <a:rPr lang="ru-RU" sz="1200" b="0" i="0" kern="1200" dirty="0" smtClean="0">
                <a:solidFill>
                  <a:schemeClr val="tx1"/>
                </a:solidFill>
                <a:latin typeface="+mn-lt"/>
                <a:ea typeface="+mn-ea"/>
                <a:cs typeface="+mn-cs"/>
              </a:rPr>
              <a:t>Казалось, это конец, развод неизбежен. Мишель была готова уйти от мужа, не способного прокормить семью и помешанного на общественной деятельности, она уже и документы на развод подготовила. Но случилось несчастье: в сентябре 2001 года их 3-месячная Саша была госпитализирована с менингитом, трое суток она находилась на грани смерти. Все стало мелким, ничтожным в сравнении с жизнью крошечной дочери. Они дежурили, сменяя друг друга у кроватки дочери. "Мой мир уменьшился до размера точки", – позже признается Барак. – Ничего не интересовало меня за пределами больничной палаты: ни работа, ни планы, ни будущее".</a:t>
            </a:r>
            <a:br>
              <a:rPr lang="ru-RU" sz="1200" b="0" i="0" kern="1200" dirty="0" smtClean="0">
                <a:solidFill>
                  <a:schemeClr val="tx1"/>
                </a:solidFill>
                <a:latin typeface="+mn-lt"/>
                <a:ea typeface="+mn-ea"/>
                <a:cs typeface="+mn-cs"/>
              </a:rPr>
            </a:br>
            <a:endParaRPr lang="ru-RU" sz="1200" b="0" i="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44</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Это горе их сблизило, мелкие обиды и упреки ушли, произошла переоценка ценностей. С этого момента Барак стал советоваться с женой по важным вопросам, он понял: семья и есть главный проект, на который стоит бросать силы. А она поверила в его политическую карьеру и стала активно помогать. </a:t>
            </a:r>
            <a:r>
              <a:rPr lang="ru-RU" sz="1200" b="1" i="0" kern="1200" dirty="0" smtClean="0">
                <a:solidFill>
                  <a:schemeClr val="tx1"/>
                </a:solidFill>
                <a:latin typeface="+mn-lt"/>
                <a:ea typeface="+mn-ea"/>
                <a:cs typeface="+mn-cs"/>
              </a:rPr>
              <a:t>Карьера Обамы пошла в гору, не без помощи жены он добился популярности в политических кругах, а уже в 2006 году на узком семейном совете было решено баллотироваться в президенты США.</a:t>
            </a:r>
            <a:r>
              <a:rPr lang="ru-RU" sz="1200" b="0" i="0" kern="1200" dirty="0" smtClean="0">
                <a:solidFill>
                  <a:schemeClr val="tx1"/>
                </a:solidFill>
                <a:latin typeface="+mn-lt"/>
                <a:ea typeface="+mn-ea"/>
                <a:cs typeface="+mn-cs"/>
              </a:rPr>
              <a:t> И всегда рядом была Мишель: она готовила его предвыборные речи, "тренировала" к дебатам, продумывала до мелочей его костюм и шутки. Жена стала союзником и полноправным партнером будущего президента.</a:t>
            </a:r>
            <a:br>
              <a:rPr lang="ru-RU" sz="1200" b="0" i="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45</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B4BE9C-65ED-4331-B798-E9C1E6071307}" type="slidenum">
              <a:rPr lang="ru-RU" smtClean="0"/>
              <a:pPr/>
              <a:t>46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b="1" i="1" kern="1200" dirty="0" smtClean="0">
                <a:solidFill>
                  <a:schemeClr val="tx1"/>
                </a:solidFill>
                <a:latin typeface="+mn-lt"/>
                <a:ea typeface="+mn-ea"/>
                <a:cs typeface="+mn-cs"/>
              </a:rPr>
              <a:t>Аристократка и первая красавица из маленького немецкого городка Трира </a:t>
            </a:r>
            <a:r>
              <a:rPr lang="ru-RU" sz="1200" b="1" i="1" kern="1200" dirty="0" err="1" smtClean="0">
                <a:solidFill>
                  <a:schemeClr val="tx1"/>
                </a:solidFill>
                <a:latin typeface="+mn-lt"/>
                <a:ea typeface="+mn-ea"/>
                <a:cs typeface="+mn-cs"/>
              </a:rPr>
              <a:t>Женни</a:t>
            </a:r>
            <a:r>
              <a:rPr lang="ru-RU" sz="1200" b="1" i="1" kern="1200" dirty="0" smtClean="0">
                <a:solidFill>
                  <a:schemeClr val="tx1"/>
                </a:solidFill>
                <a:latin typeface="+mn-lt"/>
                <a:ea typeface="+mn-ea"/>
                <a:cs typeface="+mn-cs"/>
              </a:rPr>
              <a:t> фон </a:t>
            </a:r>
            <a:r>
              <a:rPr lang="ru-RU" sz="1200" b="1" i="1" kern="1200" dirty="0" err="1" smtClean="0">
                <a:solidFill>
                  <a:schemeClr val="tx1"/>
                </a:solidFill>
                <a:latin typeface="+mn-lt"/>
                <a:ea typeface="+mn-ea"/>
                <a:cs typeface="+mn-cs"/>
              </a:rPr>
              <a:t>Вестфален</a:t>
            </a:r>
            <a:r>
              <a:rPr lang="ru-RU" sz="1200" b="1" i="1" kern="1200" dirty="0" smtClean="0">
                <a:solidFill>
                  <a:schemeClr val="tx1"/>
                </a:solidFill>
                <a:latin typeface="+mn-lt"/>
                <a:ea typeface="+mn-ea"/>
                <a:cs typeface="+mn-cs"/>
              </a:rPr>
              <a:t> влюбилась в юного Карла Маркса жертвенно и на всю жизнь. Карлу Марксу было всего семнадцать, он не знал кем станет, но знал точно, что женится только на </a:t>
            </a:r>
            <a:r>
              <a:rPr lang="ru-RU" sz="1200" b="1" i="1" kern="1200" dirty="0" err="1" smtClean="0">
                <a:solidFill>
                  <a:schemeClr val="tx1"/>
                </a:solidFill>
                <a:latin typeface="+mn-lt"/>
                <a:ea typeface="+mn-ea"/>
                <a:cs typeface="+mn-cs"/>
              </a:rPr>
              <a:t>Женни</a:t>
            </a:r>
            <a:r>
              <a:rPr lang="ru-RU" sz="1200" b="1" i="1" kern="120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И малоизвестная </a:t>
            </a:r>
            <a:r>
              <a:rPr lang="ru-RU" sz="1200" b="0" i="0" kern="1200" dirty="0" err="1" smtClean="0">
                <a:solidFill>
                  <a:schemeClr val="tx1"/>
                </a:solidFill>
                <a:latin typeface="+mn-lt"/>
                <a:ea typeface="+mn-ea"/>
                <a:cs typeface="+mn-cs"/>
              </a:rPr>
              <a:t>Женни</a:t>
            </a:r>
            <a:r>
              <a:rPr lang="ru-RU" sz="1200" b="0" i="0" kern="1200" dirty="0" smtClean="0">
                <a:solidFill>
                  <a:schemeClr val="tx1"/>
                </a:solidFill>
                <a:latin typeface="+mn-lt"/>
                <a:ea typeface="+mn-ea"/>
                <a:cs typeface="+mn-cs"/>
              </a:rPr>
              <a:t> Фон </a:t>
            </a:r>
            <a:r>
              <a:rPr lang="ru-RU" sz="1200" b="0" i="0" kern="1200" dirty="0" err="1" smtClean="0">
                <a:solidFill>
                  <a:schemeClr val="tx1"/>
                </a:solidFill>
                <a:latin typeface="+mn-lt"/>
                <a:ea typeface="+mn-ea"/>
                <a:cs typeface="+mn-cs"/>
              </a:rPr>
              <a:t>Вестфален</a:t>
            </a:r>
            <a:r>
              <a:rPr lang="ru-RU" sz="1200" b="0" i="0" kern="1200" dirty="0" smtClean="0">
                <a:solidFill>
                  <a:schemeClr val="tx1"/>
                </a:solidFill>
                <a:latin typeface="+mn-lt"/>
                <a:ea typeface="+mn-ea"/>
                <a:cs typeface="+mn-cs"/>
              </a:rPr>
              <a:t> всегда просуществовала за спиной своего мужа – Карла Маркса, хотя и обеспечивала всю его жизнью. Стоит сказать, что жизнь этого человека не была лёгкой, но, не смотря, ни на что </a:t>
            </a:r>
            <a:r>
              <a:rPr lang="ru-RU" sz="1200" b="0" i="0" kern="1200" dirty="0" err="1" smtClean="0">
                <a:solidFill>
                  <a:schemeClr val="tx1"/>
                </a:solidFill>
                <a:latin typeface="+mn-lt"/>
                <a:ea typeface="+mn-ea"/>
                <a:cs typeface="+mn-cs"/>
              </a:rPr>
              <a:t>Женни</a:t>
            </a:r>
            <a:r>
              <a:rPr lang="ru-RU" sz="1200" b="0" i="0" kern="1200" dirty="0" smtClean="0">
                <a:solidFill>
                  <a:schemeClr val="tx1"/>
                </a:solidFill>
                <a:latin typeface="+mn-lt"/>
                <a:ea typeface="+mn-ea"/>
                <a:cs typeface="+mn-cs"/>
              </a:rPr>
              <a:t> всегда была рядом. Они познакомились, когда и Карл и </a:t>
            </a:r>
            <a:r>
              <a:rPr lang="ru-RU" sz="1200" b="0" i="0" kern="1200" dirty="0" err="1" smtClean="0">
                <a:solidFill>
                  <a:schemeClr val="tx1"/>
                </a:solidFill>
                <a:latin typeface="+mn-lt"/>
                <a:ea typeface="+mn-ea"/>
                <a:cs typeface="+mn-cs"/>
              </a:rPr>
              <a:t>Женни</a:t>
            </a:r>
            <a:r>
              <a:rPr lang="ru-RU" sz="1200" b="0" i="0" kern="1200" dirty="0" smtClean="0">
                <a:solidFill>
                  <a:schemeClr val="tx1"/>
                </a:solidFill>
                <a:latin typeface="+mn-lt"/>
                <a:ea typeface="+mn-ea"/>
                <a:cs typeface="+mn-cs"/>
              </a:rPr>
              <a:t> были ещё совсем юными. И как полагается, против воли родителей влюблённые были тайно помолвлены. Ему было только 18 – ей же на тот момент было уже 22. И лишь только спустя 7 лет, они поженились. </a:t>
            </a:r>
            <a:r>
              <a:rPr lang="ru-RU" sz="1200" b="0" i="0" kern="1200" dirty="0" err="1" smtClean="0">
                <a:solidFill>
                  <a:schemeClr val="tx1"/>
                </a:solidFill>
                <a:latin typeface="+mn-lt"/>
                <a:ea typeface="+mn-ea"/>
                <a:cs typeface="+mn-cs"/>
              </a:rPr>
              <a:t>Женни</a:t>
            </a:r>
            <a:r>
              <a:rPr lang="ru-RU" sz="1200" b="0" i="0" kern="1200" dirty="0" smtClean="0">
                <a:solidFill>
                  <a:schemeClr val="tx1"/>
                </a:solidFill>
                <a:latin typeface="+mn-lt"/>
                <a:ea typeface="+mn-ea"/>
                <a:cs typeface="+mn-cs"/>
              </a:rPr>
              <a:t> ждала Маркса пока он ездил по свету и писал свои работы, она отвергала предложения завидных женихов, а ради чего? В браке её жизнь не оказалась мёдом: она хоронила своих грудных детей, которые умирали от самых различных болезней, так как у семьи не было денег ни на врача, ни на лекарства. Она занималась всеми делами мужа: сортировала его бумаги, переписывала некоторые работы, делала всё возможное, чтобы оплатить немыслимые счета. В каждом городе, где останавливалась семья </a:t>
            </a:r>
            <a:r>
              <a:rPr lang="ru-RU" sz="1200" b="0" i="0" kern="1200" dirty="0" err="1" smtClean="0">
                <a:solidFill>
                  <a:schemeClr val="tx1"/>
                </a:solidFill>
                <a:latin typeface="+mn-lt"/>
                <a:ea typeface="+mn-ea"/>
                <a:cs typeface="+mn-cs"/>
              </a:rPr>
              <a:t>Марксов</a:t>
            </a:r>
            <a:r>
              <a:rPr lang="ru-RU" sz="1200" b="0" i="0" kern="1200" dirty="0" smtClean="0">
                <a:solidFill>
                  <a:schemeClr val="tx1"/>
                </a:solidFill>
                <a:latin typeface="+mn-lt"/>
                <a:ea typeface="+mn-ea"/>
                <a:cs typeface="+mn-cs"/>
              </a:rPr>
              <a:t> они </a:t>
            </a:r>
            <a:r>
              <a:rPr lang="ru-RU" sz="1200" b="0" i="0" kern="1200" dirty="0" err="1" smtClean="0">
                <a:solidFill>
                  <a:schemeClr val="tx1"/>
                </a:solidFill>
                <a:latin typeface="+mn-lt"/>
                <a:ea typeface="+mn-ea"/>
                <a:cs typeface="+mn-cs"/>
              </a:rPr>
              <a:t>задалживали</a:t>
            </a:r>
            <a:r>
              <a:rPr lang="ru-RU" sz="1200" b="0" i="0" kern="1200" dirty="0" smtClean="0">
                <a:solidFill>
                  <a:schemeClr val="tx1"/>
                </a:solidFill>
                <a:latin typeface="+mn-lt"/>
                <a:ea typeface="+mn-ea"/>
                <a:cs typeface="+mn-cs"/>
              </a:rPr>
              <a:t> деньги, но </a:t>
            </a:r>
            <a:r>
              <a:rPr lang="ru-RU" sz="1200" b="0" i="0" kern="1200" dirty="0" err="1" smtClean="0">
                <a:solidFill>
                  <a:schemeClr val="tx1"/>
                </a:solidFill>
                <a:latin typeface="+mn-lt"/>
                <a:ea typeface="+mn-ea"/>
                <a:cs typeface="+mn-cs"/>
              </a:rPr>
              <a:t>Женни</a:t>
            </a:r>
            <a:r>
              <a:rPr lang="ru-RU" sz="1200" b="0" i="0" kern="1200" dirty="0" smtClean="0">
                <a:solidFill>
                  <a:schemeClr val="tx1"/>
                </a:solidFill>
                <a:latin typeface="+mn-lt"/>
                <a:ea typeface="+mn-ea"/>
                <a:cs typeface="+mn-cs"/>
              </a:rPr>
              <a:t> покорно следовала за мужем и не переставала помогать ему и поддерживала его во всех начинаниях. </a:t>
            </a:r>
          </a:p>
          <a:p>
            <a:r>
              <a:rPr lang="ru-RU" sz="1200" b="0" i="0" kern="1200" dirty="0" smtClean="0">
                <a:solidFill>
                  <a:schemeClr val="tx1"/>
                </a:solidFill>
                <a:latin typeface="+mn-lt"/>
                <a:ea typeface="+mn-ea"/>
                <a:cs typeface="+mn-cs"/>
              </a:rPr>
              <a:t>Один ребенок у них родился мертвым, сын </a:t>
            </a:r>
            <a:r>
              <a:rPr lang="ru-RU" sz="1200" b="0" i="0" kern="1200" dirty="0" err="1" smtClean="0">
                <a:solidFill>
                  <a:schemeClr val="tx1"/>
                </a:solidFill>
                <a:latin typeface="+mn-lt"/>
                <a:ea typeface="+mn-ea"/>
                <a:cs typeface="+mn-cs"/>
              </a:rPr>
              <a:t>Гвидо</a:t>
            </a:r>
            <a:r>
              <a:rPr lang="ru-RU" sz="1200" b="0" i="0" kern="1200" dirty="0" smtClean="0">
                <a:solidFill>
                  <a:schemeClr val="tx1"/>
                </a:solidFill>
                <a:latin typeface="+mn-lt"/>
                <a:ea typeface="+mn-ea"/>
                <a:cs typeface="+mn-cs"/>
              </a:rPr>
              <a:t> и дочь Франциска не дожили и до года. Любимый сын Маркса Эдгар</a:t>
            </a:r>
            <a:r>
              <a:rPr lang="ru-RU" sz="1200" b="1" i="0" kern="120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умер в возрасте 8 лет. Только три дочки дожили до взрослого возраста. Да и то оказались несчастны… </a:t>
            </a:r>
            <a:r>
              <a:rPr lang="ru-RU" dirty="0" smtClean="0"/>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Испанский</a:t>
            </a:r>
            <a:r>
              <a:rPr lang="ru-RU" sz="1200" b="0" i="0" kern="1200" baseline="0" dirty="0" smtClean="0">
                <a:solidFill>
                  <a:schemeClr val="tx1"/>
                </a:solidFill>
                <a:latin typeface="+mn-lt"/>
                <a:ea typeface="+mn-ea"/>
                <a:cs typeface="+mn-cs"/>
              </a:rPr>
              <a:t> художник (1904... Сюрреализм... )</a:t>
            </a:r>
            <a:r>
              <a:rPr lang="ru-RU" sz="1200" b="0" i="0" kern="120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 Сальвадор Дали «Я </a:t>
            </a:r>
            <a:r>
              <a:rPr lang="ru-RU" sz="1200" b="0" i="0" kern="1200" dirty="0" smtClean="0">
                <a:solidFill>
                  <a:schemeClr val="tx1"/>
                </a:solidFill>
                <a:latin typeface="+mn-lt"/>
                <a:ea typeface="+mn-ea"/>
                <a:cs typeface="+mn-cs"/>
              </a:rPr>
              <a:t>посвящаю эту книгу моему гению, моей победоносной богине Гале </a:t>
            </a:r>
            <a:r>
              <a:rPr lang="ru-RU" sz="1200" b="0" i="0" kern="1200" dirty="0" err="1" smtClean="0">
                <a:solidFill>
                  <a:schemeClr val="tx1"/>
                </a:solidFill>
                <a:latin typeface="+mn-lt"/>
                <a:ea typeface="+mn-ea"/>
                <a:cs typeface="+mn-cs"/>
              </a:rPr>
              <a:t>Градиве</a:t>
            </a:r>
            <a:r>
              <a:rPr lang="ru-RU" sz="1200" b="0" i="0" kern="1200" dirty="0" smtClean="0">
                <a:solidFill>
                  <a:schemeClr val="tx1"/>
                </a:solidFill>
                <a:latin typeface="+mn-lt"/>
                <a:ea typeface="+mn-ea"/>
                <a:cs typeface="+mn-cs"/>
              </a:rPr>
              <a:t>, моей Елене Троянской, моей Святой Елене, моей блистательной, как морская гладь, Гале Галатее Безмятежной»</a:t>
            </a:r>
          </a:p>
          <a:p>
            <a:r>
              <a:rPr lang="ru-RU" sz="1200" b="0" i="0" kern="1200" dirty="0" smtClean="0">
                <a:solidFill>
                  <a:schemeClr val="tx1"/>
                </a:solidFill>
                <a:latin typeface="+mn-lt"/>
                <a:ea typeface="+mn-ea"/>
                <a:cs typeface="+mn-cs"/>
              </a:rPr>
              <a:t>До встречи с Гала художник был едва известен. «Скоро Вы будете таким, каким я хочу Вас видеть!» - это были не просто слова, прозвучавшие из уст </a:t>
            </a:r>
            <a:r>
              <a:rPr lang="ru-RU" sz="1200" b="0" i="0" kern="1200" dirty="0" err="1" smtClean="0">
                <a:solidFill>
                  <a:schemeClr val="tx1"/>
                </a:solidFill>
                <a:latin typeface="+mn-lt"/>
                <a:ea typeface="+mn-ea"/>
                <a:cs typeface="+mn-cs"/>
              </a:rPr>
              <a:t>Галы</a:t>
            </a:r>
            <a:r>
              <a:rPr lang="ru-RU" sz="1200" b="0" i="0" kern="1200" dirty="0" smtClean="0">
                <a:solidFill>
                  <a:schemeClr val="tx1"/>
                </a:solidFill>
                <a:latin typeface="+mn-lt"/>
                <a:ea typeface="+mn-ea"/>
                <a:cs typeface="+mn-cs"/>
              </a:rPr>
              <a:t>, это был призыв к действию прежде всего для нее самой. Для художника-гения, но слабого и безвольного в обыденной жизни человека эта женщина стала и нянькой, и  менеджером, и секретарем, и  финансистом, и </a:t>
            </a:r>
            <a:r>
              <a:rPr lang="ru-RU" sz="1200" b="0" i="0" kern="1200" dirty="0" err="1" smtClean="0">
                <a:solidFill>
                  <a:schemeClr val="tx1"/>
                </a:solidFill>
                <a:latin typeface="+mn-lt"/>
                <a:ea typeface="+mn-ea"/>
                <a:cs typeface="+mn-cs"/>
              </a:rPr>
              <a:t>промоутером</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и</a:t>
            </a:r>
            <a:r>
              <a:rPr lang="ru-RU" sz="1200" b="0" i="0" kern="1200" dirty="0" smtClean="0">
                <a:solidFill>
                  <a:schemeClr val="tx1"/>
                </a:solidFill>
                <a:latin typeface="+mn-lt"/>
                <a:ea typeface="+mn-ea"/>
                <a:cs typeface="+mn-cs"/>
              </a:rPr>
              <a:t> требовательным заказчиком и Бог еще знает кем. Отбросив богемную жизнь, она полностью посвятила себя развитию таланта своего избранника. </a:t>
            </a:r>
            <a:r>
              <a:rPr lang="ru-RU" dirty="0" smtClean="0"/>
              <a:t/>
            </a:r>
            <a:br>
              <a:rPr lang="ru-RU" dirty="0" smtClean="0"/>
            </a:br>
            <a:r>
              <a:rPr lang="ru-RU" sz="1200" b="0" i="0" kern="1200" dirty="0" smtClean="0">
                <a:solidFill>
                  <a:schemeClr val="tx1"/>
                </a:solidFill>
                <a:latin typeface="+mn-lt"/>
                <a:ea typeface="+mn-ea"/>
                <a:cs typeface="+mn-cs"/>
              </a:rPr>
              <a:t>Не будет преувеличением сказать, что благодаря настойчивости, невероятной работоспособности, умению выносить житейские невзгоды и коммерческие неудачи, благодаря вере </a:t>
            </a:r>
            <a:r>
              <a:rPr lang="ru-RU" sz="1200" b="0" i="0" kern="1200" dirty="0" err="1" smtClean="0">
                <a:solidFill>
                  <a:schemeClr val="tx1"/>
                </a:solidFill>
                <a:latin typeface="+mn-lt"/>
                <a:ea typeface="+mn-ea"/>
                <a:cs typeface="+mn-cs"/>
              </a:rPr>
              <a:t>Галы</a:t>
            </a:r>
            <a:r>
              <a:rPr lang="ru-RU" sz="1200" b="0" i="0" kern="1200" dirty="0" smtClean="0">
                <a:solidFill>
                  <a:schemeClr val="tx1"/>
                </a:solidFill>
                <a:latin typeface="+mn-lt"/>
                <a:ea typeface="+mn-ea"/>
                <a:cs typeface="+mn-cs"/>
              </a:rPr>
              <a:t> в гениальность своего мужа и состоялся Великий Дали.</a:t>
            </a:r>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Владелец</a:t>
            </a:r>
            <a:r>
              <a:rPr lang="ru-RU" baseline="0" dirty="0" smtClean="0"/>
              <a:t> собственной компании грузового транспорта. </a:t>
            </a:r>
          </a:p>
          <a:p>
            <a:r>
              <a:rPr lang="ru-RU" baseline="0" dirty="0" smtClean="0"/>
              <a:t>ДО замужества моя жена имела все, что хотела: образование, хороший дом, состоятельных родителей... У меня же не было ничего... Кроме огромного желания добиться успеха и веры в меня моей будущей жены. В первые годы жизни, когда я работал, как вол, преодолевая огромные трудности и препятствия, рядом со мной бок о бок стояла моя жена, постоянно подбадривая и вдохновляя продолжать работу. </a:t>
            </a:r>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latin typeface="Times New Roman" pitchFamily="18" charset="0"/>
                <a:cs typeface="Times New Roman" pitchFamily="18" charset="0"/>
              </a:rPr>
              <a:t>1.Несколько последних лет она тяжело болеет. Но, даже несмотря на болезнь, она не теряет бодрости духа. </a:t>
            </a:r>
          </a:p>
          <a:p>
            <a:r>
              <a:rPr lang="ru-RU" b="1" dirty="0" smtClean="0">
                <a:latin typeface="Times New Roman" pitchFamily="18" charset="0"/>
                <a:cs typeface="Times New Roman" pitchFamily="18" charset="0"/>
              </a:rPr>
              <a:t>2. Первая ее мысль</a:t>
            </a:r>
            <a:r>
              <a:rPr lang="ru-RU" b="1" i="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помочь мне. </a:t>
            </a:r>
            <a:r>
              <a:rPr lang="ru-RU" dirty="0" smtClean="0">
                <a:latin typeface="Times New Roman" pitchFamily="18" charset="0"/>
                <a:cs typeface="Times New Roman" pitchFamily="18" charset="0"/>
              </a:rPr>
              <a:t>Когда я ухожу утром на работу, она всегда спрашивает: «Боб, чем я могу помочь тебе?» Когда я возвращаюсь вечером домой, она всегда с интересом расспрашивает, как прошел мой день. </a:t>
            </a:r>
          </a:p>
          <a:p>
            <a:r>
              <a:rPr lang="ru-RU" dirty="0" smtClean="0">
                <a:latin typeface="Times New Roman" pitchFamily="18" charset="0"/>
                <a:cs typeface="Times New Roman" pitchFamily="18" charset="0"/>
              </a:rPr>
              <a:t>3. Я дал себе зарок, что никогда не подведу ее».</a:t>
            </a:r>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itchFamily="18" charset="0"/>
                <a:cs typeface="Times New Roman" pitchFamily="18" charset="0"/>
              </a:rPr>
              <a:t>Достичь этого можно, </a:t>
            </a:r>
            <a:r>
              <a:rPr lang="ru-RU" b="1" dirty="0" smtClean="0">
                <a:latin typeface="Times New Roman" pitchFamily="18" charset="0"/>
                <a:cs typeface="Times New Roman" pitchFamily="18" charset="0"/>
              </a:rPr>
              <a:t>хваля и ценя </a:t>
            </a:r>
            <a:r>
              <a:rPr lang="ru-RU" dirty="0" smtClean="0">
                <a:latin typeface="Times New Roman" pitchFamily="18" charset="0"/>
                <a:cs typeface="Times New Roman" pitchFamily="18" charset="0"/>
              </a:rPr>
              <a:t>мужа, пытаясь распознать и развить в нем те качества, которые приведут к желаемому результату.</a:t>
            </a:r>
          </a:p>
          <a:p>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конце девяностых годов 19 века в электрической компании в г. Детройте, штат Мичиган, работал молодой механик за 11 долларов в неделю. Трудился он по десять часов в день. Приходя домой, он часто полночи работал у себя в сарае, пытаясь изобрести новый тип двигателя. Его отец, фермер, был уверен, что юноша зря тратит время. Соседи считали его сумасшедшим. Все над ним смеялись, и никто не верил, что из него что</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то получится.</a:t>
            </a:r>
          </a:p>
          <a:p>
            <a:r>
              <a:rPr lang="ru-RU" sz="1200" kern="1200" dirty="0" smtClean="0">
                <a:solidFill>
                  <a:schemeClr val="tx1"/>
                </a:solidFill>
                <a:latin typeface="+mn-lt"/>
                <a:ea typeface="+mn-ea"/>
                <a:cs typeface="+mn-cs"/>
              </a:rPr>
              <a:t>Никто, кроме его жены. Она помогала ему по ночам работать в сарае. Зимой, когда рано темнело, она держала над ним керосиновую лампу. Руки ее синели, зубы стучали от холода. Но она так верила, что его двигатель будет работать, что он прозвал ее «Верующей».</a:t>
            </a:r>
          </a:p>
          <a:p>
            <a:r>
              <a:rPr lang="ru-RU" sz="1200" kern="1200" dirty="0" smtClean="0">
                <a:solidFill>
                  <a:schemeClr val="tx1"/>
                </a:solidFill>
                <a:latin typeface="+mn-lt"/>
                <a:ea typeface="+mn-ea"/>
                <a:cs typeface="+mn-cs"/>
              </a:rPr>
              <a:t>После трех лет изнурительного труда в старом кирпичном сарае они, наконец, добились своей цели. Это произошло в 1893 году, незадолго до тридцатилетия изобретателя. Однажды соседи услышали доносящиеся из сарая странные звуки. Подбежав к окнам они увидели, как этот чудак, Генри Форд, и его жена тряслись по дороге в коляске без лошади, катившейся самой по себе! Им удалось доехать до угла и повернуть назад к сараю. Мотор работал.</a:t>
            </a:r>
          </a:p>
          <a:p>
            <a:endParaRPr lang="ru-RU" dirty="0"/>
          </a:p>
        </p:txBody>
      </p:sp>
      <p:sp>
        <p:nvSpPr>
          <p:cNvPr id="4" name="Номер слайда 3"/>
          <p:cNvSpPr>
            <a:spLocks noGrp="1"/>
          </p:cNvSpPr>
          <p:nvPr>
            <p:ph type="sldNum" sz="quarter" idx="10"/>
          </p:nvPr>
        </p:nvSpPr>
        <p:spPr/>
        <p:txBody>
          <a:bodyPr/>
          <a:lstStyle/>
          <a:p>
            <a:fld id="{217788AD-EB90-4928-88F8-2450D9BE2B39}"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DB27134-1CC1-40E6-9404-F6A8499B1241}" type="datetimeFigureOut">
              <a:rPr lang="ru-RU" smtClean="0"/>
              <a:pPr/>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62938A-37EC-479B-B91D-4362B1119AB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B27134-1CC1-40E6-9404-F6A8499B1241}" type="datetimeFigureOut">
              <a:rPr lang="ru-RU" smtClean="0"/>
              <a:pPr/>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62938A-37EC-479B-B91D-4362B1119AB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B27134-1CC1-40E6-9404-F6A8499B1241}" type="datetimeFigureOut">
              <a:rPr lang="ru-RU" smtClean="0"/>
              <a:pPr/>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62938A-37EC-479B-B91D-4362B1119AB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B27134-1CC1-40E6-9404-F6A8499B1241}" type="datetimeFigureOut">
              <a:rPr lang="ru-RU" smtClean="0"/>
              <a:pPr/>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62938A-37EC-479B-B91D-4362B1119AB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DB27134-1CC1-40E6-9404-F6A8499B1241}" type="datetimeFigureOut">
              <a:rPr lang="ru-RU" smtClean="0"/>
              <a:pPr/>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62938A-37EC-479B-B91D-4362B1119AB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DB27134-1CC1-40E6-9404-F6A8499B1241}" type="datetimeFigureOut">
              <a:rPr lang="ru-RU" smtClean="0"/>
              <a:pPr/>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62938A-37EC-479B-B91D-4362B1119AB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DB27134-1CC1-40E6-9404-F6A8499B1241}" type="datetimeFigureOut">
              <a:rPr lang="ru-RU" smtClean="0"/>
              <a:pPr/>
              <a:t>28.05.2014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762938A-37EC-479B-B91D-4362B1119AB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DB27134-1CC1-40E6-9404-F6A8499B1241}" type="datetimeFigureOut">
              <a:rPr lang="ru-RU" smtClean="0"/>
              <a:pPr/>
              <a:t>28.05.2014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62938A-37EC-479B-B91D-4362B1119AB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B27134-1CC1-40E6-9404-F6A8499B1241}" type="datetimeFigureOut">
              <a:rPr lang="ru-RU" smtClean="0"/>
              <a:pPr/>
              <a:t>28.05.2014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62938A-37EC-479B-B91D-4362B1119AB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DB27134-1CC1-40E6-9404-F6A8499B1241}" type="datetimeFigureOut">
              <a:rPr lang="ru-RU" smtClean="0"/>
              <a:pPr/>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62938A-37EC-479B-B91D-4362B1119AB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DB27134-1CC1-40E6-9404-F6A8499B1241}" type="datetimeFigureOut">
              <a:rPr lang="ru-RU" smtClean="0"/>
              <a:pPr/>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62938A-37EC-479B-B91D-4362B1119AB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27134-1CC1-40E6-9404-F6A8499B1241}" type="datetimeFigureOut">
              <a:rPr lang="ru-RU" smtClean="0"/>
              <a:pPr/>
              <a:t>28.05.2014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2938A-37EC-479B-B91D-4362B1119AB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ctrTitle"/>
          </p:nvPr>
        </p:nvSpPr>
        <p:spPr>
          <a:xfrm>
            <a:off x="685800" y="2130425"/>
            <a:ext cx="7772400" cy="1798641"/>
          </a:xfrm>
          <a:ln>
            <a:solidFill>
              <a:schemeClr val="accent6">
                <a:lumMod val="50000"/>
              </a:schemeClr>
            </a:solidFill>
          </a:ln>
        </p:spPr>
        <p:txBody>
          <a:bodyPr>
            <a:normAutofit fontScale="90000"/>
          </a:bodyPr>
          <a:lstStyle/>
          <a:p>
            <a:r>
              <a:rPr lang="ru-RU" b="1" dirty="0">
                <a:latin typeface="Times New Roman" pitchFamily="18" charset="0"/>
                <a:cs typeface="Times New Roman" pitchFamily="18" charset="0"/>
              </a:rPr>
              <a:t>Великие мужчины </a:t>
            </a:r>
            <a:r>
              <a:rPr lang="ru-RU" b="1" dirty="0" smtClean="0">
                <a:latin typeface="Times New Roman" pitchFamily="18" charset="0"/>
                <a:cs typeface="Times New Roman" pitchFamily="18" charset="0"/>
              </a:rPr>
              <a:t>...благодаря великим </a:t>
            </a:r>
            <a:r>
              <a:rPr lang="ru-RU" b="1" dirty="0">
                <a:latin typeface="Times New Roman" pitchFamily="18" charset="0"/>
                <a:cs typeface="Times New Roman" pitchFamily="18" charset="0"/>
              </a:rPr>
              <a:t>женщинам</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title"/>
          </p:nvPr>
        </p:nvSpPr>
        <p:spPr>
          <a:xfrm>
            <a:off x="1071538" y="274638"/>
            <a:ext cx="7615262" cy="1143000"/>
          </a:xfrm>
          <a:ln>
            <a:solidFill>
              <a:schemeClr val="accent1"/>
            </a:solidFill>
          </a:ln>
        </p:spPr>
        <p:txBody>
          <a:bodyPr>
            <a:noAutofit/>
          </a:bodyPr>
          <a:lstStyle/>
          <a:p>
            <a:r>
              <a:rPr lang="ru-RU" sz="3600" b="1" dirty="0" smtClean="0">
                <a:solidFill>
                  <a:srgbClr val="990000"/>
                </a:solidFill>
                <a:latin typeface="Times New Roman" pitchFamily="18" charset="0"/>
                <a:cs typeface="Times New Roman" pitchFamily="18" charset="0"/>
              </a:rPr>
              <a:t>Как жене вдохновить мужа на то, </a:t>
            </a:r>
            <a:br>
              <a:rPr lang="ru-RU" sz="3600" b="1" dirty="0" smtClean="0">
                <a:solidFill>
                  <a:srgbClr val="990000"/>
                </a:solidFill>
                <a:latin typeface="Times New Roman" pitchFamily="18" charset="0"/>
                <a:cs typeface="Times New Roman" pitchFamily="18" charset="0"/>
              </a:rPr>
            </a:br>
            <a:r>
              <a:rPr lang="ru-RU" sz="3600" b="1" dirty="0" smtClean="0">
                <a:solidFill>
                  <a:srgbClr val="990000"/>
                </a:solidFill>
                <a:latin typeface="Times New Roman" pitchFamily="18" charset="0"/>
                <a:cs typeface="Times New Roman" pitchFamily="18" charset="0"/>
              </a:rPr>
              <a:t>кем он хочет быть? </a:t>
            </a:r>
            <a:endParaRPr lang="ru-RU" sz="3600" b="1" dirty="0">
              <a:solidFill>
                <a:srgbClr val="990000"/>
              </a:solidFill>
            </a:endParaRPr>
          </a:p>
        </p:txBody>
      </p:sp>
      <p:sp>
        <p:nvSpPr>
          <p:cNvPr id="3" name="Содержимое 2"/>
          <p:cNvSpPr>
            <a:spLocks noGrp="1"/>
          </p:cNvSpPr>
          <p:nvPr>
            <p:ph idx="1"/>
          </p:nvPr>
        </p:nvSpPr>
        <p:spPr>
          <a:xfrm>
            <a:off x="1071538" y="1600200"/>
            <a:ext cx="7615262" cy="4525963"/>
          </a:xfrm>
          <a:ln>
            <a:solidFill>
              <a:schemeClr val="accent1"/>
            </a:solidFill>
          </a:ln>
        </p:spPr>
        <p:txBody>
          <a:bodyPr>
            <a:normAutofit/>
          </a:bodyPr>
          <a:lstStyle/>
          <a:p>
            <a:pPr>
              <a:buNone/>
            </a:pPr>
            <a:r>
              <a:rPr lang="ru-RU" sz="6000" b="1" dirty="0" smtClean="0">
                <a:latin typeface="Times New Roman" pitchFamily="18" charset="0"/>
                <a:cs typeface="Times New Roman" pitchFamily="18" charset="0"/>
              </a:rPr>
              <a:t>                  </a:t>
            </a:r>
            <a:br>
              <a:rPr lang="ru-RU" sz="6000" b="1" dirty="0" smtClean="0">
                <a:latin typeface="Times New Roman" pitchFamily="18" charset="0"/>
                <a:cs typeface="Times New Roman" pitchFamily="18" charset="0"/>
              </a:rPr>
            </a:br>
            <a:r>
              <a:rPr lang="ru-RU" sz="6000" b="1" dirty="0" smtClean="0">
                <a:latin typeface="Times New Roman" pitchFamily="18" charset="0"/>
                <a:cs typeface="Times New Roman" pitchFamily="18" charset="0"/>
              </a:rPr>
              <a:t>                 ?</a:t>
            </a:r>
            <a:endParaRPr lang="ru-RU" sz="6000" b="1" dirty="0">
              <a:latin typeface="Times New Roman" pitchFamily="18" charset="0"/>
              <a:cs typeface="Times New Roman" pitchFamily="18" charset="0"/>
            </a:endParaRPr>
          </a:p>
        </p:txBody>
      </p:sp>
      <p:pic>
        <p:nvPicPr>
          <p:cNvPr id="15362" name="Picture 2" descr="http://xn----dtbbjbdlbfw1acadbkc0bkfpg5c9p.xn--p1ai/wp-content/uploads/2013/01/kak-pomoch-muzhu-brosit-pit1.jpg"/>
          <p:cNvPicPr>
            <a:picLocks noChangeAspect="1" noChangeArrowheads="1"/>
          </p:cNvPicPr>
          <p:nvPr/>
        </p:nvPicPr>
        <p:blipFill>
          <a:blip r:embed="rId4" cstate="print"/>
          <a:srcRect/>
          <a:stretch>
            <a:fillRect/>
          </a:stretch>
        </p:blipFill>
        <p:spPr bwMode="auto">
          <a:xfrm>
            <a:off x="3214678" y="3857628"/>
            <a:ext cx="4075419" cy="27146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title"/>
          </p:nvPr>
        </p:nvSpPr>
        <p:spPr>
          <a:ln>
            <a:solidFill>
              <a:schemeClr val="accent6">
                <a:lumMod val="50000"/>
              </a:schemeClr>
            </a:solidFill>
          </a:ln>
        </p:spPr>
        <p:txBody>
          <a:bodyPr>
            <a:normAutofit fontScale="90000"/>
          </a:bodyPr>
          <a:lstStyle/>
          <a:p>
            <a:r>
              <a:rPr lang="ru-RU" b="1" dirty="0" smtClean="0">
                <a:latin typeface="Times New Roman" pitchFamily="18" charset="0"/>
                <a:cs typeface="Times New Roman" pitchFamily="18" charset="0"/>
              </a:rPr>
              <a:t>Генри Форд и его жена Верующая</a:t>
            </a:r>
            <a:endParaRPr lang="ru-RU" b="1" dirty="0">
              <a:latin typeface="Times New Roman" pitchFamily="18" charset="0"/>
              <a:cs typeface="Times New Roman" pitchFamily="18" charset="0"/>
            </a:endParaRPr>
          </a:p>
        </p:txBody>
      </p:sp>
      <p:pic>
        <p:nvPicPr>
          <p:cNvPr id="14338" name="Picture 2" descr="http://bizataka.ru/images/stories/content/173_bizataka.ru_1.jpg"/>
          <p:cNvPicPr>
            <a:picLocks noChangeAspect="1" noChangeArrowheads="1"/>
          </p:cNvPicPr>
          <p:nvPr/>
        </p:nvPicPr>
        <p:blipFill>
          <a:blip r:embed="rId4" cstate="print"/>
          <a:srcRect/>
          <a:stretch>
            <a:fillRect/>
          </a:stretch>
        </p:blipFill>
        <p:spPr bwMode="auto">
          <a:xfrm>
            <a:off x="1142976" y="1571612"/>
            <a:ext cx="1785950" cy="2686758"/>
          </a:xfrm>
          <a:prstGeom prst="rect">
            <a:avLst/>
          </a:prstGeom>
          <a:ln>
            <a:noFill/>
          </a:ln>
          <a:effectLst>
            <a:softEdge rad="112500"/>
          </a:effectLst>
        </p:spPr>
      </p:pic>
      <p:pic>
        <p:nvPicPr>
          <p:cNvPr id="48130" name="Picture 2" descr="http://v.img.com.ua/b/600x500/9/5f/a14649692918aefa0e71bffa3cd8e5f9.jpg"/>
          <p:cNvPicPr>
            <a:picLocks noChangeAspect="1" noChangeArrowheads="1"/>
          </p:cNvPicPr>
          <p:nvPr/>
        </p:nvPicPr>
        <p:blipFill>
          <a:blip r:embed="rId5" cstate="print"/>
          <a:srcRect/>
          <a:stretch>
            <a:fillRect/>
          </a:stretch>
        </p:blipFill>
        <p:spPr bwMode="auto">
          <a:xfrm>
            <a:off x="3500430" y="1785926"/>
            <a:ext cx="2714644" cy="435039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3" name="Содержимое 2"/>
          <p:cNvSpPr>
            <a:spLocks noGrp="1"/>
          </p:cNvSpPr>
          <p:nvPr>
            <p:ph idx="1"/>
          </p:nvPr>
        </p:nvSpPr>
        <p:spPr>
          <a:xfrm>
            <a:off x="3214678" y="428604"/>
            <a:ext cx="5614998" cy="6000792"/>
          </a:xfrm>
          <a:ln>
            <a:solidFill>
              <a:schemeClr val="accent6">
                <a:lumMod val="50000"/>
              </a:schemeClr>
            </a:solidFill>
          </a:ln>
        </p:spPr>
        <p:txBody>
          <a:bodyPr>
            <a:normAutofit/>
          </a:bodyPr>
          <a:lstStyle/>
          <a:p>
            <a:r>
              <a:rPr lang="ru-RU" sz="4000" b="1" dirty="0" smtClean="0">
                <a:latin typeface="Times New Roman" pitchFamily="18" charset="0"/>
                <a:cs typeface="Times New Roman" pitchFamily="18" charset="0"/>
              </a:rPr>
              <a:t>«</a:t>
            </a:r>
            <a:r>
              <a:rPr lang="ru-RU" sz="4000" b="1" dirty="0">
                <a:latin typeface="Times New Roman" pitchFamily="18" charset="0"/>
                <a:cs typeface="Times New Roman" pitchFamily="18" charset="0"/>
              </a:rPr>
              <a:t>Мне абсолютно все равно,</a:t>
            </a:r>
            <a:r>
              <a:rPr lang="ru-RU" sz="4000" b="1" i="1" dirty="0">
                <a:latin typeface="Times New Roman" pitchFamily="18" charset="0"/>
                <a:cs typeface="Times New Roman" pitchFamily="18" charset="0"/>
              </a:rPr>
              <a:t> —</a:t>
            </a:r>
            <a:r>
              <a:rPr lang="ru-RU" sz="4000" b="1" dirty="0">
                <a:latin typeface="Times New Roman" pitchFamily="18" charset="0"/>
                <a:cs typeface="Times New Roman" pitchFamily="18" charset="0"/>
              </a:rPr>
              <a:t>  ответил он,</a:t>
            </a:r>
            <a:r>
              <a:rPr lang="ru-RU" sz="4000" b="1" i="1" dirty="0">
                <a:latin typeface="Times New Roman" pitchFamily="18" charset="0"/>
                <a:cs typeface="Times New Roman" pitchFamily="18" charset="0"/>
              </a:rPr>
              <a:t> —</a:t>
            </a:r>
            <a:r>
              <a:rPr lang="ru-RU" sz="4000" b="1" dirty="0">
                <a:latin typeface="Times New Roman" pitchFamily="18" charset="0"/>
                <a:cs typeface="Times New Roman" pitchFamily="18" charset="0"/>
              </a:rPr>
              <a:t>  главное, чтобы рядом со мной была моя жена». </a:t>
            </a:r>
            <a:r>
              <a:rPr lang="ru-RU" sz="4000" b="1" dirty="0" smtClean="0">
                <a:latin typeface="Times New Roman" pitchFamily="18" charset="0"/>
                <a:cs typeface="Times New Roman" pitchFamily="18" charset="0"/>
              </a:rPr>
              <a:t/>
            </a:r>
            <a:br>
              <a:rPr lang="ru-RU" sz="4000" b="1" dirty="0" smtClean="0">
                <a:latin typeface="Times New Roman" pitchFamily="18" charset="0"/>
                <a:cs typeface="Times New Roman" pitchFamily="18" charset="0"/>
              </a:rPr>
            </a:br>
            <a:r>
              <a:rPr lang="ru-RU" sz="4000" b="1" dirty="0" smtClean="0">
                <a:latin typeface="Times New Roman" pitchFamily="18" charset="0"/>
                <a:cs typeface="Times New Roman" pitchFamily="18" charset="0"/>
              </a:rPr>
              <a:t>До </a:t>
            </a:r>
            <a:r>
              <a:rPr lang="ru-RU" sz="4000" b="1" dirty="0">
                <a:latin typeface="Times New Roman" pitchFamily="18" charset="0"/>
                <a:cs typeface="Times New Roman" pitchFamily="18" charset="0"/>
              </a:rPr>
              <a:t>конца жизни он звал ее «Верующей» и хотел провести с ней вечность.</a:t>
            </a:r>
          </a:p>
          <a:p>
            <a:endParaRPr lang="ru-RU" dirty="0">
              <a:latin typeface="Times New Roman" pitchFamily="18" charset="0"/>
              <a:cs typeface="Times New Roman" pitchFamily="18" charset="0"/>
            </a:endParaRPr>
          </a:p>
        </p:txBody>
      </p:sp>
      <p:pic>
        <p:nvPicPr>
          <p:cNvPr id="6" name="Picture 4" descr="http://img-fotki.yandex.ru/get/6706/161056488.a7/0_be053_9e3d08f3_orig.jpg"/>
          <p:cNvPicPr>
            <a:picLocks noChangeAspect="1" noChangeArrowheads="1"/>
          </p:cNvPicPr>
          <p:nvPr/>
        </p:nvPicPr>
        <p:blipFill>
          <a:blip r:embed="rId4" cstate="print"/>
          <a:srcRect/>
          <a:stretch>
            <a:fillRect/>
          </a:stretch>
        </p:blipFill>
        <p:spPr bwMode="auto">
          <a:xfrm>
            <a:off x="571472" y="1285860"/>
            <a:ext cx="2845159" cy="3714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ikasap.EAD-SDA\Desktop\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accent1"/>
            </a:solidFill>
            <a:miter lim="800000"/>
            <a:headEnd/>
            <a:tailEnd/>
          </a:ln>
        </p:spPr>
      </p:pic>
      <p:sp>
        <p:nvSpPr>
          <p:cNvPr id="8" name="TextBox 7"/>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35</a:t>
            </a:r>
            <a:endParaRPr lang="ru-RU" sz="3600" dirty="0">
              <a:solidFill>
                <a:schemeClr val="accent1">
                  <a:lumMod val="40000"/>
                  <a:lumOff val="60000"/>
                </a:schemeClr>
              </a:solidFill>
              <a:latin typeface="Book Antiqua" pitchFamily="18" charset="0"/>
              <a:cs typeface="+mn-cs"/>
            </a:endParaRPr>
          </a:p>
        </p:txBody>
      </p:sp>
      <p:sp>
        <p:nvSpPr>
          <p:cNvPr id="10" name="Заголовок 9"/>
          <p:cNvSpPr>
            <a:spLocks noGrp="1"/>
          </p:cNvSpPr>
          <p:nvPr>
            <p:ph type="title"/>
          </p:nvPr>
        </p:nvSpPr>
        <p:spPr>
          <a:ln>
            <a:solidFill>
              <a:schemeClr val="accent1"/>
            </a:solidFill>
          </a:ln>
        </p:spPr>
        <p:txBody>
          <a:bodyPr>
            <a:noAutofit/>
          </a:bodyPr>
          <a:lstStyle/>
          <a:p>
            <a:r>
              <a:rPr lang="ru-RU" sz="3600" b="1" dirty="0" smtClean="0">
                <a:latin typeface="Times New Roman" pitchFamily="18" charset="0"/>
                <a:cs typeface="Times New Roman" pitchFamily="18" charset="0"/>
              </a:rPr>
              <a:t>Ласковые, радостные, ободряющие слова...</a:t>
            </a:r>
            <a:endParaRPr lang="ru-RU" sz="3600" b="1" dirty="0">
              <a:latin typeface="Times New Roman" pitchFamily="18" charset="0"/>
              <a:cs typeface="Times New Roman" pitchFamily="18" charset="0"/>
            </a:endParaRPr>
          </a:p>
        </p:txBody>
      </p:sp>
      <p:sp>
        <p:nvSpPr>
          <p:cNvPr id="6" name="Содержимое 5"/>
          <p:cNvSpPr>
            <a:spLocks noGrp="1"/>
          </p:cNvSpPr>
          <p:nvPr>
            <p:ph idx="1"/>
          </p:nvPr>
        </p:nvSpPr>
        <p:spPr>
          <a:ln>
            <a:solidFill>
              <a:schemeClr val="accent1"/>
            </a:solidFill>
          </a:ln>
        </p:spPr>
        <p:txBody>
          <a:bodyPr>
            <a:normAutofit/>
          </a:bodyPr>
          <a:lstStyle/>
          <a:p>
            <a:pPr>
              <a:lnSpc>
                <a:spcPts val="3000"/>
              </a:lnSpc>
              <a:spcBef>
                <a:spcPts val="0"/>
              </a:spcBef>
            </a:pPr>
            <a:endParaRPr lang="ru-RU" sz="3600" dirty="0" smtClean="0">
              <a:latin typeface="Times New Roman" pitchFamily="18" charset="0"/>
              <a:cs typeface="Times New Roman" pitchFamily="18" charset="0"/>
            </a:endParaRPr>
          </a:p>
          <a:p>
            <a:pPr>
              <a:lnSpc>
                <a:spcPts val="3000"/>
              </a:lnSpc>
              <a:spcBef>
                <a:spcPts val="0"/>
              </a:spcBef>
              <a:buNone/>
            </a:pPr>
            <a:r>
              <a:rPr lang="ru-RU" sz="3600" dirty="0" smtClean="0">
                <a:latin typeface="Times New Roman" pitchFamily="18" charset="0"/>
                <a:cs typeface="Times New Roman" pitchFamily="18" charset="0"/>
              </a:rPr>
              <a:t>... вселят мужество в сердца унылых и обескураженных, и счастье и свет, принесенные в семью добрыми делами и воодушевляющими словами, возместят затраченные усилия </a:t>
            </a:r>
            <a:r>
              <a:rPr lang="ru-RU" sz="3600" b="1" dirty="0" smtClean="0">
                <a:latin typeface="Times New Roman" pitchFamily="18" charset="0"/>
                <a:cs typeface="Times New Roman" pitchFamily="18" charset="0"/>
              </a:rPr>
              <a:t>во много раз... </a:t>
            </a:r>
            <a:endParaRPr lang="ru-RU" sz="3600" b="1" dirty="0"/>
          </a:p>
        </p:txBody>
      </p:sp>
      <p:pic>
        <p:nvPicPr>
          <p:cNvPr id="4098" name="Picture 2" descr="http://v.img.com.ua/b/300x200/1/08/0854b32f0a5babf6e165983fb3690081.jpg"/>
          <p:cNvPicPr>
            <a:picLocks noChangeAspect="1" noChangeArrowheads="1"/>
          </p:cNvPicPr>
          <p:nvPr/>
        </p:nvPicPr>
        <p:blipFill>
          <a:blip r:embed="rId4" cstate="print"/>
          <a:srcRect/>
          <a:stretch>
            <a:fillRect/>
          </a:stretch>
        </p:blipFill>
        <p:spPr bwMode="auto">
          <a:xfrm>
            <a:off x="3571868" y="4429132"/>
            <a:ext cx="2857500" cy="1905000"/>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3" name="Содержимое 2"/>
          <p:cNvSpPr>
            <a:spLocks noGrp="1"/>
          </p:cNvSpPr>
          <p:nvPr>
            <p:ph idx="1"/>
          </p:nvPr>
        </p:nvSpPr>
        <p:spPr>
          <a:xfrm>
            <a:off x="928662" y="428604"/>
            <a:ext cx="7758138" cy="5429288"/>
          </a:xfrm>
          <a:ln>
            <a:solidFill>
              <a:schemeClr val="accent6">
                <a:lumMod val="50000"/>
              </a:schemeClr>
            </a:solidFill>
          </a:ln>
        </p:spPr>
        <p:txBody>
          <a:bodyPr>
            <a:normAutofit/>
          </a:bodyPr>
          <a:lstStyle/>
          <a:p>
            <a:pPr>
              <a:buNone/>
            </a:pPr>
            <a:r>
              <a:rPr lang="ru-RU" sz="4400" b="1" dirty="0" smtClean="0">
                <a:latin typeface="Times New Roman" pitchFamily="18" charset="0"/>
                <a:cs typeface="Times New Roman" pitchFamily="18" charset="0"/>
              </a:rPr>
              <a:t>          Что такое вера</a:t>
            </a:r>
            <a:r>
              <a:rPr lang="ru-RU" sz="7200"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44034" name="Picture 2" descr="http://blog.origasan.com/wp-content/uploads/2013/03/ewHxH3sA1_8.jpg"/>
          <p:cNvPicPr>
            <a:picLocks noChangeAspect="1" noChangeArrowheads="1"/>
          </p:cNvPicPr>
          <p:nvPr/>
        </p:nvPicPr>
        <p:blipFill>
          <a:blip r:embed="rId4" cstate="print"/>
          <a:srcRect/>
          <a:stretch>
            <a:fillRect/>
          </a:stretch>
        </p:blipFill>
        <p:spPr bwMode="auto">
          <a:xfrm>
            <a:off x="2357422" y="2214554"/>
            <a:ext cx="4786346" cy="312222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5/92319133.jpg"/>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2" name="Заголовок 1"/>
          <p:cNvSpPr>
            <a:spLocks noGrp="1"/>
          </p:cNvSpPr>
          <p:nvPr>
            <p:ph type="title"/>
          </p:nvPr>
        </p:nvSpPr>
        <p:spPr>
          <a:xfrm>
            <a:off x="457200" y="274638"/>
            <a:ext cx="8229600" cy="1368412"/>
          </a:xfrm>
          <a:ln>
            <a:solidFill>
              <a:schemeClr val="accent1"/>
            </a:solidFill>
          </a:ln>
        </p:spPr>
        <p:txBody>
          <a:bodyPr>
            <a:normAutofit fontScale="90000"/>
          </a:bodyPr>
          <a:lstStyle/>
          <a:p>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Выводы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Воспитание морального духа</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928662" y="1857364"/>
            <a:ext cx="7758138" cy="4268799"/>
          </a:xfrm>
          <a:ln>
            <a:solidFill>
              <a:schemeClr val="tx2"/>
            </a:solidFill>
          </a:ln>
        </p:spPr>
        <p:txBody>
          <a:bodyPr>
            <a:normAutofit fontScale="77500" lnSpcReduction="20000"/>
          </a:bodyPr>
          <a:lstStyle/>
          <a:p>
            <a:pPr>
              <a:lnSpc>
                <a:spcPts val="3000"/>
              </a:lnSpc>
              <a:spcBef>
                <a:spcPts val="0"/>
              </a:spcBef>
              <a:buNone/>
            </a:pPr>
            <a:r>
              <a:rPr lang="ru-RU" sz="3800" b="1" dirty="0" smtClean="0">
                <a:latin typeface="Times New Roman" pitchFamily="18" charset="0"/>
                <a:cs typeface="Times New Roman" pitchFamily="18" charset="0"/>
              </a:rPr>
              <a:t>Правило </a:t>
            </a:r>
            <a:r>
              <a:rPr lang="ru-RU" sz="3800" b="1" dirty="0">
                <a:latin typeface="Times New Roman" pitchFamily="18" charset="0"/>
                <a:cs typeface="Times New Roman" pitchFamily="18" charset="0"/>
              </a:rPr>
              <a:t>1: </a:t>
            </a:r>
            <a:r>
              <a:rPr lang="ru-RU" sz="3800" dirty="0">
                <a:latin typeface="Times New Roman" pitchFamily="18" charset="0"/>
                <a:cs typeface="Times New Roman" pitchFamily="18" charset="0"/>
              </a:rPr>
              <a:t>Учитесь активно слушать: </a:t>
            </a:r>
          </a:p>
          <a:p>
            <a:pPr>
              <a:lnSpc>
                <a:spcPts val="3000"/>
              </a:lnSpc>
              <a:spcBef>
                <a:spcPts val="0"/>
              </a:spcBef>
            </a:pPr>
            <a:r>
              <a:rPr lang="ru-RU" sz="3800" dirty="0">
                <a:latin typeface="Times New Roman" pitchFamily="18" charset="0"/>
                <a:cs typeface="Times New Roman" pitchFamily="18" charset="0"/>
              </a:rPr>
              <a:t>а) показывайте внимание к собеседнику выражением глаз, одобрительными </a:t>
            </a:r>
            <a:r>
              <a:rPr lang="ru-RU" sz="3800" dirty="0" smtClean="0">
                <a:latin typeface="Times New Roman" pitchFamily="18" charset="0"/>
                <a:cs typeface="Times New Roman" pitchFamily="18" charset="0"/>
              </a:rPr>
              <a:t>жестами</a:t>
            </a:r>
            <a:endParaRPr lang="ru-RU" sz="3800" dirty="0">
              <a:latin typeface="Times New Roman" pitchFamily="18" charset="0"/>
              <a:cs typeface="Times New Roman" pitchFamily="18" charset="0"/>
            </a:endParaRPr>
          </a:p>
          <a:p>
            <a:pPr>
              <a:lnSpc>
                <a:spcPts val="3000"/>
              </a:lnSpc>
              <a:spcBef>
                <a:spcPts val="0"/>
              </a:spcBef>
            </a:pPr>
            <a:r>
              <a:rPr lang="ru-RU" sz="3800" dirty="0">
                <a:latin typeface="Times New Roman" pitchFamily="18" charset="0"/>
                <a:cs typeface="Times New Roman" pitchFamily="18" charset="0"/>
              </a:rPr>
              <a:t>б) задавайте умные </a:t>
            </a:r>
            <a:r>
              <a:rPr lang="ru-RU" sz="3800" dirty="0" smtClean="0">
                <a:latin typeface="Times New Roman" pitchFamily="18" charset="0"/>
                <a:cs typeface="Times New Roman" pitchFamily="18" charset="0"/>
              </a:rPr>
              <a:t>вопросы</a:t>
            </a:r>
            <a:endParaRPr lang="ru-RU" sz="3800" dirty="0">
              <a:latin typeface="Times New Roman" pitchFamily="18" charset="0"/>
              <a:cs typeface="Times New Roman" pitchFamily="18" charset="0"/>
            </a:endParaRPr>
          </a:p>
          <a:p>
            <a:pPr>
              <a:lnSpc>
                <a:spcPts val="3000"/>
              </a:lnSpc>
              <a:spcBef>
                <a:spcPts val="0"/>
              </a:spcBef>
            </a:pPr>
            <a:r>
              <a:rPr lang="ru-RU" sz="3800" dirty="0">
                <a:latin typeface="Times New Roman" pitchFamily="18" charset="0"/>
                <a:cs typeface="Times New Roman" pitchFamily="18" charset="0"/>
              </a:rPr>
              <a:t>в) никогда не предавайте </a:t>
            </a:r>
            <a:r>
              <a:rPr lang="ru-RU" sz="3800" dirty="0" smtClean="0">
                <a:latin typeface="Times New Roman" pitchFamily="18" charset="0"/>
                <a:cs typeface="Times New Roman" pitchFamily="18" charset="0"/>
              </a:rPr>
              <a:t>чье то доверие</a:t>
            </a:r>
            <a:endParaRPr lang="ru-RU" sz="3800" dirty="0">
              <a:latin typeface="Times New Roman" pitchFamily="18" charset="0"/>
              <a:cs typeface="Times New Roman" pitchFamily="18" charset="0"/>
            </a:endParaRPr>
          </a:p>
          <a:p>
            <a:pPr>
              <a:lnSpc>
                <a:spcPts val="3000"/>
              </a:lnSpc>
              <a:spcBef>
                <a:spcPts val="0"/>
              </a:spcBef>
              <a:buNone/>
            </a:pPr>
            <a:r>
              <a:rPr lang="ru-RU" sz="3800" b="1" dirty="0">
                <a:latin typeface="Times New Roman" pitchFamily="18" charset="0"/>
                <a:cs typeface="Times New Roman" pitchFamily="18" charset="0"/>
              </a:rPr>
              <a:t>Правило 2: </a:t>
            </a:r>
            <a:r>
              <a:rPr lang="ru-RU" sz="3800" dirty="0">
                <a:latin typeface="Times New Roman" pitchFamily="18" charset="0"/>
                <a:cs typeface="Times New Roman" pitchFamily="18" charset="0"/>
              </a:rPr>
              <a:t>Хваля и поддерживая мужа, сделайте из него того, кем он сам хочет </a:t>
            </a:r>
            <a:r>
              <a:rPr lang="ru-RU" sz="3800" dirty="0" smtClean="0">
                <a:latin typeface="Times New Roman" pitchFamily="18" charset="0"/>
                <a:cs typeface="Times New Roman" pitchFamily="18" charset="0"/>
              </a:rPr>
              <a:t>быть</a:t>
            </a:r>
            <a:endParaRPr lang="ru-RU" sz="3800" dirty="0">
              <a:latin typeface="Times New Roman" pitchFamily="18" charset="0"/>
              <a:cs typeface="Times New Roman" pitchFamily="18" charset="0"/>
            </a:endParaRPr>
          </a:p>
          <a:p>
            <a:pPr>
              <a:lnSpc>
                <a:spcPts val="3000"/>
              </a:lnSpc>
              <a:spcBef>
                <a:spcPts val="0"/>
              </a:spcBef>
              <a:buNone/>
            </a:pPr>
            <a:r>
              <a:rPr lang="ru-RU" sz="3800" b="1" dirty="0">
                <a:latin typeface="Times New Roman" pitchFamily="18" charset="0"/>
                <a:cs typeface="Times New Roman" pitchFamily="18" charset="0"/>
              </a:rPr>
              <a:t>Правило 3: </a:t>
            </a:r>
            <a:r>
              <a:rPr lang="ru-RU" sz="3800" dirty="0">
                <a:latin typeface="Times New Roman" pitchFamily="18" charset="0"/>
                <a:cs typeface="Times New Roman" pitchFamily="18" charset="0"/>
              </a:rPr>
              <a:t>Когда ситуация меняется в отрицательную сторону — будьте «Верующей</a:t>
            </a:r>
            <a:r>
              <a:rPr lang="ru-RU" sz="3800" dirty="0" smtClean="0">
                <a:latin typeface="Times New Roman" pitchFamily="18" charset="0"/>
                <a:cs typeface="Times New Roman" pitchFamily="18" charset="0"/>
              </a:rPr>
              <a:t>»</a:t>
            </a:r>
            <a:r>
              <a:rPr lang="ru-RU" sz="3800" dirty="0">
                <a:latin typeface="Times New Roman" pitchFamily="18" charset="0"/>
                <a:cs typeface="Times New Roman" pitchFamily="18" charset="0"/>
              </a:rPr>
              <a:t> </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title"/>
          </p:nvPr>
        </p:nvSpPr>
        <p:spPr>
          <a:xfrm>
            <a:off x="2357422" y="500042"/>
            <a:ext cx="6400816" cy="1285884"/>
          </a:xfrm>
          <a:ln>
            <a:solidFill>
              <a:schemeClr val="accent6">
                <a:lumMod val="50000"/>
              </a:schemeClr>
            </a:solidFill>
          </a:ln>
        </p:spPr>
        <p:txBody>
          <a:bodyPr>
            <a:normAutofit fontScale="90000"/>
          </a:bodyPr>
          <a:lstStyle/>
          <a:p>
            <a:r>
              <a:rPr lang="ru-RU" b="1" dirty="0" smtClean="0">
                <a:latin typeface="Times New Roman" pitchFamily="18" charset="0"/>
                <a:cs typeface="Times New Roman" pitchFamily="18" charset="0"/>
              </a:rPr>
              <a:t>Джейн </a:t>
            </a:r>
            <a:r>
              <a:rPr lang="ru-RU" b="1" dirty="0" err="1" smtClean="0">
                <a:latin typeface="Times New Roman" pitchFamily="18" charset="0"/>
                <a:cs typeface="Times New Roman" pitchFamily="18" charset="0"/>
              </a:rPr>
              <a:t>Уэлш</a:t>
            </a:r>
            <a:r>
              <a:rPr lang="ru-RU" b="1" dirty="0" smtClean="0">
                <a:latin typeface="Times New Roman" pitchFamily="18" charset="0"/>
                <a:cs typeface="Times New Roman" pitchFamily="18" charset="0"/>
              </a:rPr>
              <a:t> и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Томас </a:t>
            </a:r>
            <a:r>
              <a:rPr lang="ru-RU" b="1" dirty="0" err="1" smtClean="0">
                <a:latin typeface="Times New Roman" pitchFamily="18" charset="0"/>
                <a:cs typeface="Times New Roman" pitchFamily="18" charset="0"/>
              </a:rPr>
              <a:t>Карлейль</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1000100" y="1928802"/>
            <a:ext cx="7786742" cy="4214842"/>
          </a:xfrm>
          <a:ln>
            <a:solidFill>
              <a:schemeClr val="accent6">
                <a:lumMod val="50000"/>
              </a:schemeClr>
            </a:solidFill>
          </a:ln>
        </p:spPr>
        <p:txBody>
          <a:bodyPr>
            <a:noAutofit/>
          </a:bodyPr>
          <a:lstStyle/>
          <a:p>
            <a:pPr>
              <a:buNone/>
            </a:pPr>
            <a:r>
              <a:rPr lang="ru-RU" dirty="0" smtClean="0">
                <a:latin typeface="Times New Roman" pitchFamily="18" charset="0"/>
                <a:cs typeface="Times New Roman" pitchFamily="18" charset="0"/>
              </a:rPr>
              <a:t>                При </a:t>
            </a:r>
            <a:r>
              <a:rPr lang="ru-RU" dirty="0">
                <a:latin typeface="Times New Roman" pitchFamily="18" charset="0"/>
                <a:cs typeface="Times New Roman" pitchFamily="18" charset="0"/>
              </a:rPr>
              <a:t>ее жизни он был выбран </a:t>
            </a:r>
            <a:r>
              <a:rPr lang="ru-RU" dirty="0" err="1">
                <a:latin typeface="Times New Roman" pitchFamily="18" charset="0"/>
                <a:cs typeface="Times New Roman" pitchFamily="18" charset="0"/>
              </a:rPr>
              <a:t>Лордом‑ректором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Эдинбургского</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университета</a:t>
            </a:r>
          </a:p>
          <a:p>
            <a:r>
              <a:rPr lang="ru-RU" dirty="0" smtClean="0">
                <a:latin typeface="Times New Roman" pitchFamily="18" charset="0"/>
                <a:cs typeface="Times New Roman" pitchFamily="18" charset="0"/>
              </a:rPr>
              <a:t>...его </a:t>
            </a:r>
            <a:r>
              <a:rPr lang="ru-RU" dirty="0">
                <a:latin typeface="Times New Roman" pitchFamily="18" charset="0"/>
                <a:cs typeface="Times New Roman" pitchFamily="18" charset="0"/>
              </a:rPr>
              <a:t>боготворили в </a:t>
            </a:r>
            <a:r>
              <a:rPr lang="ru-RU" dirty="0" smtClean="0">
                <a:latin typeface="Times New Roman" pitchFamily="18" charset="0"/>
                <a:cs typeface="Times New Roman" pitchFamily="18" charset="0"/>
              </a:rPr>
              <a:t>Лондоне... </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Дом </a:t>
            </a:r>
            <a:r>
              <a:rPr lang="ru-RU" dirty="0" err="1" smtClean="0">
                <a:latin typeface="Times New Roman" pitchFamily="18" charset="0"/>
                <a:cs typeface="Times New Roman" pitchFamily="18" charset="0"/>
              </a:rPr>
              <a:t>Карлейлов</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в Лондоне стал литературным центром своего </a:t>
            </a:r>
            <a:r>
              <a:rPr lang="ru-RU" dirty="0" smtClean="0">
                <a:latin typeface="Times New Roman" pitchFamily="18" charset="0"/>
                <a:cs typeface="Times New Roman" pitchFamily="18" charset="0"/>
              </a:rPr>
              <a:t>времени</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26626" name="AutoShape 2" descr="data:image/jpeg;base64,/9j/4AAQSkZJRgABAQAAAQABAAD/2wCEAAkGBxQTEhUUEhQVFhQUGBcYFxYYGBUYGBcUGBcWFxUVGRkaHSggHBolGxQUITEhJSkrLi4uFx8zODMsNygtLisBCgoKBQUFDgUFDisZExkrKysrKysrKysrKysrKysrKysrKysrKysrKysrKysrKysrKysrKysrKysrKysrKysrK//AABEIAMcAoAMBIgACEQEDEQH/xAAbAAABBQEBAAAAAAAAAAAAAAAFAAEDBAYCB//EADsQAAECBAQDBgUDAwMFAQAAAAECEQADITEEEkFRBWFxBiKBkaGxEzLB0fBCUuEUI2IHcpIzgqKy8RX/xAAUAQEAAAAAAAAAAAAAAAAAAAAA/8QAFBEBAAAAAAAAAAAAAAAAAAAAAP/aAAwDAQACEQMRAD8A9DMOBDwoBmhNDtDQChQ8MBAIiE0O0V8XiUoDqIG3MwE8VsTiggb+NusAMZi1qLZi3ViY6kpDMwI0u/OAunFTFOU91OlhXxvEC+IzUXUk8ilvrE0qWLv0c+0IoF8uatHs+7PANJ46SKyj4F/PWC0ielYdJ6jaAWIKiC19nB8oroxCho1qB7iA1TQ0UcFxELYH5jF4GAVIZo6hjAcmEI6MNAdwoUJ4BQzQoeAUIQoRMBXxeLCANSbCA8zCqmEElyXYHb7RBisXmKlbOPAV9YJcNmsHPzFg23L7+EAMXhhLagc3Jr+XjhQUCSoKI/agaaUgliJgBe6tK6m55MGi/wANIyBta+cBmUcQSFWyOWLhyT9I7l44rS4BrYuGjTYjCIWGUkGA83s6lJzySUK2J7p9KQHBmoAqFPuHMRjGIJyukk6EqBboYo8SM2W5UT00PQxmuKY6YB3rPRTgqTsRUwGznS274qk+fnFvhOLdXy3sX+kefYTtQUPnsq+x/wAqe8aHBcXCsrFnqC+1QX2eA3UNEODmhSEqBdw8TGAUNDkw0B3ChQoBQoUMYBRBjlshXQgdTaLEDeNzSEpajm/51gAWcMRyHjuPT0ghInAPsADfcWgIFupTaZRdyKOSfzUxHMnESioUzKp0DsIAmvEZlgcz7XEaLAD+2G+0ZbBSszOXVZ/KnoI1mFQyQICQmOY7McLUweArYia9GBB019YznEOGJNAggeUaKZiEKoofxFabhEKcJrloSSSxgPM+PcKBNBlb8aAuBxJQcj6kdHFI9P4xw4ZW9I844lhsuKUlnbKW8K+kB652ZXmkJNRyux6wXMZbsnPYZQ5TSzbUPXSNQDAOYQjkmHgO4UKFAKFChQCeMvxfEKmLJHyy8wbRRDOY05jMYtZQtaVCjnLzd4ANhTmmad4zLahrenrEWJVmksiqkm3ICtdKkRFJP91OVwEZyXOlfPSGUv4cvK/eWSfC7eLmA0XY3BKyCYsk6J25tGjnzgkOSBFbgzfBQ1mijxjCz1/9Jg9zAAuPcdUCR8Vm0ABI61jP4ftHPSR/cKh9II47gWJQghKxLrUhnL6lRrEWC7MKWsiauhAtd6eevnAXeGcTXMNRep83ghxLtPLkoYM5LsC5d4t8J4CEpLkjb7x59x/g83+qWhmAZjox1gL+L7YrWWCRl53ipMKpivjG9BbUP9IpyuETUOVJToAGq/8AiX6QTwJIQTV1KFP2lqezQG07LgKAzJ7wF6fSNNAHgCSWPJ6EsaD1rB6AYw8KGgJIUNDwChGFCgGjPdqJLNMAB9GZ6+0aGB/HcMZklSUgk6AXgMDhsc6QFKOV3al/1D2gZLx/xJndfLLYDSpBDn1ionBTRPdIJCVHML0/VSCOEkZZywmo9K6wG87JT80nKf0mDsYTs9j/AIamLN77GNKvFA1Bv5QFzGEtS+kVuG8PKCVrLqPoIaXNJFzERxmdWV2QkjOrTpAFjGT7XyiFy1J+ZQKeurGD8jiMlSihExGYXSFB/KAPavEoUEpzMqWrMDzGkAHw8kUzpykc4bhkhEzMHHzV8LeMQ8SnqKmNLRL2LwgXNK1BxmLbPufK0BvsBhghAZ67+0WoYQ7wCMJoTwoCliMcmgFX0BFufLnCTjAkAMfMe8AeKIStYDJSpKtRVVC/3i3JPdClCrDujTwgL2IxxPyjxiM40i1PX1innJsw63ivjMclFVKAoaa+UAUPFm0ffnGU7ZdrVF5WHLAfOsGr/tSeW8CeP8dJGWU4e6tW5bQFXhmcCrv4wGs/0twOb405VSSEh+VSetvKH4vhDLnqKQWVQD7RZ/0sxAMqcixSsKbkoX8wYM8ekVzORVm9y/SAxk/ukF7dWrb2g9wzF5k6PAniHearlrbAa+8UJE42S96n6tAblUxgUggHnDo4iiUgpYK3dqvvyjJ4vHKUHFQi/MvWKGDlYif3RlCTqS0Bb45NlljKQhBQSxCQL+9oFcOkLzq+KApxQl+7/kOcWcZ2VxAPeKS+uZoD8UlTpKmWp32PpAaHjeJZCC7lmeDf+nctkk0rQt4u8YTETSuUK1A1jf8A+nsshNTodLgwG1EPCAhGAUMYcCEYATiEW1ax1Gn57RVmEAEk2iWesJEAcXiColiKVaof+PCAj4nxQ1CKEXIvanSMpjcUsh/1Xt9SC8X581y4FjQAa/R/CKGMY0BL7bfeApJJmDMxfMUnySR9YvJlEiugYjaKOFqlYYuClQH/ADBHoILYZLEhz46vXXbYwEfZjiX9NiwovlX3VbMfsWj1DiGF+ImhcG5oabj0jyrieGc5rc9jqG9Y1PZHtMwTInEAGiFH/wBTAUeMYYoJBtoRblHOHwrpSNKl42nF+FJmpre768vCMzgEKQsoVo1G3JgK8/g7jKCzvcUvTmSPrFcy8iWYpA6kneNOuQDZ7XOl3bxgXjsIFGuvlrfzgA+FWlajnXZrn2ihxhSZs5KUnM19AN4r4rArCiA7OzbjQxe4Vwkm4ZQq59Q8BNxHgoSkZTch423ZLBJRLTQUFFbvtGawkoTVipZx3TRqafmkbfDykoQEuHD/AMwBAHnDqMD85BISUkUJB/b15RJNngsCGFwdG36QFsKh4gkKLkEvt9n1icwGb4wjYtSoe/pGexD5S6SR0B+9vCNpxfDZku1fz8tGWxQId3YXP8hx6CAzuISkpcGo0uH+xbehgfiVFIf9xc2udC1tfWDWNw7lw7VLg23D2gbkcsC5NC1C/T7QA/h5aef9p8gx+8G8WhlBQauwGm0C5YCZiDsQDqwNG9fSDRlkoYabcv8A5AQLRnRzIp69aenSBclKVlSD+oODqFjUbXEE5ZLgG1R5axTxkhlkpDFJf+fMwGp7E9qCpX9NiD/cTRC/3gadY0uN4e5Kk3ILv6VjzHieBzJTOlUV8wa4N25RpOyfbH4o+DiDlmWSs0CjsXsYC3jJhlqysehPLfa8C18XSFd4MzebxqMZIc1ZhoX9I814tx9pyggAoBbvBwSKEwBQ4krnZh8gPIu220W8GZk1WSUGCmdR3sR6wCk8cXMUlCVIlgnvKys3NyTHpGECJaWRSnzAgktqetYCbhPCUyQXIUoXfQbP9Ysz1kLcC7+JFj1FQRFVE8qqQM3Ox5HkftCMwuL0N3sBv7PrAWphq4YAAsp6h6gU0fW0VjPYZSAktm5f5W8wResJeJa7g8nvsRv7xSxSwWWk8wK0IqQdhrSnzQBGRMylh8vWrCjjQsSPAiC0uYDUfh1gHg5oIGSgA+VXl/D7EGL2AceO920+o8IC7iUAguAYzHFsWEXHS5PlfyMaTGAkUPh/MZnimFWphUF3FhXxFYAHiFy1vQgnkWIY0JgTNQxDMG2Y+NIvY+QoEhUon/ZU+KRWAk9C65FA8tRyI+8BJPcPlLmrgsfppEmE42nKXWErN84IY6kFN38IpSJ+ZTHur2NPzWKHEMLmUkgMVKy8gTzgDEjGFSyEqzvbIgm71JNBYRakrrMUXI+UKFHy6tu59IhnoCR8NFAkMWuSwqaVh8NMzSw5qKH3fm3jeAtYdbhSBUnvJI31HL+YBY/Dk5pgDAs457731gjInZSS47p1BppvFxCgtBs5qzu24LaQAFHajECWZWfMkhgVVUByMCW84NYfs3MmmYZbdwZtXNyABApAdiNRAcSzrGh4Dx5Upkqco2ew3SYCqlZSzGHSK7QHqMqa47pBBqD/ABz+kW0YkdC9C5vao2Nj4bxiuzvEO6qWo7FB8bfWDycRlIBFaByT4Ny0gC/xwktRg7PZv1DwPg0VjNylQsQ2YVLG7g+vnd44/qgpwTV7/tI1LUZ6HkeUdDDuHH6f02LA875T1cEVgLOGdLsHAsKfMKKtobU/xgphZgUHT7+XR/cGBUqWdCXDDMBZP6FEbC3TLBZIYWbUgW3JG6T6eMAQWLvA1cnksc9PMU8xBZSYhmIe8BnMdKU7PTQgVHW6faM9xLAZ/mVUWLB+jk16UPWNrjMMpjlL9Q/g4rAGdKKhRjyoVD0c+MBicTwlZ+UhRFRv4PWBOKnqBCVBlJvQioYhxGwxrl3BAFO7R3v4+cB8dgQQnOpRSKBbd4D/ACBuB1pAVU4hRJpeur1aL+BRmlrvmcU8NdPa0CxKPyv3h3S2u3nBPgOIHeBq9W52p57/AGgIAsO5uQ3jtv5+sQyZuRncDRQ067iLM+UBUWex0r8tvs0VFywvMnUF9Ndt7QBjheNVKmJWgivkRqHG9bxnuLoCJ0wJonNmSNgou3hHeCnGWqtvat6xLxqTmUJg8wPNxoYB+MSCwWDceMDpinb8rtBlbqklKhVDdW+o5wNOGdDgWIfpz8jAWHLIUmhIcHmNI0OE4l8RDLDLqxBp/EAsECZLJrlLjW1ISJ5Hyli9Dq5r/H3gNEhwoMdajzZxrc05mDXD59UkjpsRbT/if+0wDwHE0N/cTQM5Fxz6wX4eqpqCNCCHtQdCPaAOy8PQKlEkNbXoR5jxEXUIuDShZ7bONuYiDCzA4rcef5yi+uSFCsBZiNQiSGUICIpiriuHoWO8K76xciGeotRn56/aAzvEeHAipIps79fwRm8RgyCcvk7p6hw/gY207MSxvvb+D4EQHm4M96xIu2/MXgMBjJWRQJ7uwsB+feJpcnKtKge7MH/kK22+0abiGFQUnOg/7kMb8jAOVhz8gYqQoG+h1HnAc4tFSQ9av7RVlnv/AC1IqGr5eEEli6VBiN9jFHHJyKlrZw9b6aP4wEeLwnl6vsQesNKlqQ6S4SScv7uRB6CNNi5DJBukgXsQdz9YhTgCE5TapReo/UkjdwLatvACZsspIUnvJmCtLRFhpAcpNlAgblvrU05Rrf8A84LkgpLZiFd4W3A8vywETsIZeVzUH9X6rAsdrFoAZgsEUOxdNSN6fNEErD/3W1egali0H8PhD3nFj6kV/Ocd4fABRUKBQqOu1YAVhJSlECxrSnUddfpB7hc4y2CwcptSr7Pv9ucWcDwzMnvlpgIrYjkd6+sEZGEIISXd6Wvu4+u0BZwyS4P6TUNty2MGZdoqS8NRrHVq9fCLUtDADzgJ4eGhQHKkRypD3iSEYAdiMIm6Qp+R+hivNkhQZRqLFgCPSC+WOVSgbh4DPLw9WI82r4/d4EYzhqUqzJBtaxH8VjXzsK1qjZ7dIoz8Mk0LhrOHbm2nWAArwaVC1Tu7+GjQPx/DAEEVIFWsXHONEnDEOFWNQaV3Yjz1hLlOGVfb7E+x9IAfLT3craa6tEnDMMVJWHqDStCmrFtGNH6RN8IEVopNHNAfHnsfOO8Lwt1GZKOVQLEVcHx06QDIlKDoAdJv4vYddN4pTcEkgpIIb9KiSH0Y1KTSjvGi/ospzKDtdttSOcQ4mVnT+86EUJH7VD6wFTheESlGrkDNmYsQG7zX6iJpXCU5iWIpZ9+cEU4JIAJckC+v3PSO5EsOCkghvym8BBJwZ6czWo18dYlmorQhJNbO7biLjRCuWc4Isxe7jZoDsJaOocwzQEkJ4UKATwoUKAUNDwoBRytINw8PCgK6sKk7hvHzBvFeZh8veIcC7bbsfaFCgKmKkunMC6TY610r7FxE/ApYCT5flTDQoAhMll7sGtziJMhiKBuXvWFCgJloBvWGlSQm2sNCgJYUKFAMYYmFCgP/2Q=="/>
          <p:cNvSpPr>
            <a:spLocks noChangeAspect="1" noChangeArrowheads="1"/>
          </p:cNvSpPr>
          <p:nvPr/>
        </p:nvSpPr>
        <p:spPr bwMode="auto">
          <a:xfrm>
            <a:off x="155575" y="-1135063"/>
            <a:ext cx="1905000" cy="2371726"/>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6630" name="Picture 6" descr="http://aforizmy-citaty.ru/wp-content/uploads/2013/10/Tomas-Karlejl-.jpg"/>
          <p:cNvPicPr>
            <a:picLocks noChangeAspect="1" noChangeArrowheads="1"/>
          </p:cNvPicPr>
          <p:nvPr/>
        </p:nvPicPr>
        <p:blipFill>
          <a:blip r:embed="rId4" cstate="print"/>
          <a:srcRect/>
          <a:stretch>
            <a:fillRect/>
          </a:stretch>
        </p:blipFill>
        <p:spPr bwMode="auto">
          <a:xfrm>
            <a:off x="0" y="0"/>
            <a:ext cx="2643182" cy="264318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a:ln>
            <a:solidFill>
              <a:schemeClr val="accent6">
                <a:lumMod val="50000"/>
              </a:schemeClr>
            </a:solidFill>
          </a:ln>
        </p:spPr>
      </p:pic>
      <p:sp>
        <p:nvSpPr>
          <p:cNvPr id="2" name="Заголовок 1"/>
          <p:cNvSpPr>
            <a:spLocks noGrp="1"/>
          </p:cNvSpPr>
          <p:nvPr>
            <p:ph type="title"/>
          </p:nvPr>
        </p:nvSpPr>
        <p:spPr>
          <a:ln>
            <a:solidFill>
              <a:schemeClr val="accent6">
                <a:lumMod val="50000"/>
              </a:schemeClr>
            </a:solidFill>
          </a:ln>
        </p:spPr>
        <p:txBody>
          <a:bodyPr/>
          <a:lstStyle/>
          <a:p>
            <a:r>
              <a:rPr lang="ru-RU" b="1" dirty="0">
                <a:latin typeface="Times New Roman" pitchFamily="18" charset="0"/>
                <a:cs typeface="Times New Roman" pitchFamily="18" charset="0"/>
              </a:rPr>
              <a:t>Джейн </a:t>
            </a:r>
            <a:r>
              <a:rPr lang="ru-RU" b="1" dirty="0" err="1" smtClean="0">
                <a:latin typeface="Times New Roman" pitchFamily="18" charset="0"/>
                <a:cs typeface="Times New Roman" pitchFamily="18" charset="0"/>
              </a:rPr>
              <a:t>Уэлш</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6043626" cy="4525963"/>
          </a:xfrm>
          <a:ln>
            <a:solidFill>
              <a:schemeClr val="accent6">
                <a:lumMod val="50000"/>
              </a:schemeClr>
            </a:solidFill>
          </a:ln>
        </p:spPr>
        <p:txBody>
          <a:bodyPr>
            <a:normAutofit fontScale="92500"/>
          </a:bodyPr>
          <a:lstStyle/>
          <a:p>
            <a:r>
              <a:rPr lang="ru-RU" sz="3600" dirty="0">
                <a:latin typeface="Times New Roman" pitchFamily="18" charset="0"/>
                <a:cs typeface="Times New Roman" pitchFamily="18" charset="0"/>
              </a:rPr>
              <a:t>«…Вместо того, чтобы делать всех людей похожими друг на друга, я бы очертила меловой круг вокруг каждой личности и молилась бы, чтобы они никоим образом </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не </a:t>
            </a:r>
            <a:r>
              <a:rPr lang="ru-RU" sz="3600" dirty="0">
                <a:latin typeface="Times New Roman" pitchFamily="18" charset="0"/>
                <a:cs typeface="Times New Roman" pitchFamily="18" charset="0"/>
              </a:rPr>
              <a:t>перемешались друг с другом</a:t>
            </a:r>
            <a:r>
              <a:rPr lang="ru-RU" sz="36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pic>
        <p:nvPicPr>
          <p:cNvPr id="5" name="Picture 6" descr="http://aforizmy-citaty.ru/wp-content/uploads/2013/10/Tomas-Karlejl-.jpg"/>
          <p:cNvPicPr>
            <a:picLocks noChangeAspect="1" noChangeArrowheads="1"/>
          </p:cNvPicPr>
          <p:nvPr/>
        </p:nvPicPr>
        <p:blipFill>
          <a:blip r:embed="rId4" cstate="print"/>
          <a:srcRect/>
          <a:stretch>
            <a:fillRect/>
          </a:stretch>
        </p:blipFill>
        <p:spPr bwMode="auto">
          <a:xfrm flipH="1">
            <a:off x="6215074" y="3286124"/>
            <a:ext cx="2571768" cy="264318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3" name="Содержимое 2"/>
          <p:cNvSpPr>
            <a:spLocks noGrp="1"/>
          </p:cNvSpPr>
          <p:nvPr>
            <p:ph idx="1"/>
          </p:nvPr>
        </p:nvSpPr>
        <p:spPr>
          <a:xfrm>
            <a:off x="457200" y="857233"/>
            <a:ext cx="8229600" cy="4786346"/>
          </a:xfrm>
          <a:ln>
            <a:solidFill>
              <a:schemeClr val="accent6">
                <a:lumMod val="50000"/>
              </a:schemeClr>
            </a:solidFill>
          </a:ln>
        </p:spPr>
        <p:txBody>
          <a:bodyPr/>
          <a:lstStyle/>
          <a:p>
            <a:r>
              <a:rPr lang="ru-RU" b="1" dirty="0">
                <a:latin typeface="Times New Roman" pitchFamily="18" charset="0"/>
                <a:cs typeface="Times New Roman" pitchFamily="18" charset="0"/>
              </a:rPr>
              <a:t>Она любила его таким, каким он был</a:t>
            </a:r>
            <a:r>
              <a:rPr lang="ru-RU" dirty="0">
                <a:latin typeface="Times New Roman" pitchFamily="18" charset="0"/>
                <a:cs typeface="Times New Roman" pitchFamily="18" charset="0"/>
              </a:rPr>
              <a:t>, и хотела, чтобы таким его принял весь мир.</a:t>
            </a:r>
          </a:p>
          <a:p>
            <a:r>
              <a:rPr lang="ru-RU" dirty="0">
                <a:latin typeface="Times New Roman" pitchFamily="18" charset="0"/>
                <a:cs typeface="Times New Roman" pitchFamily="18" charset="0"/>
              </a:rPr>
              <a:t>Существует очень тонкая грань между тем, как помочь мужу реализовать свои способности, и тем, чтобы не заставить его прыгнуть выше головы. </a:t>
            </a:r>
            <a:r>
              <a:rPr lang="ru-RU" b="1" dirty="0">
                <a:latin typeface="Times New Roman" pitchFamily="18" charset="0"/>
                <a:cs typeface="Times New Roman" pitchFamily="18" charset="0"/>
              </a:rPr>
              <a:t>Умение распознать эту грань</a:t>
            </a:r>
            <a:r>
              <a:rPr lang="ru-RU" b="1" i="1" dirty="0">
                <a:latin typeface="Times New Roman" pitchFamily="18" charset="0"/>
                <a:cs typeface="Times New Roman" pitchFamily="18" charset="0"/>
              </a:rPr>
              <a:t> —</a:t>
            </a:r>
            <a:r>
              <a:rPr lang="ru-RU" b="1" dirty="0">
                <a:latin typeface="Times New Roman" pitchFamily="18" charset="0"/>
                <a:cs typeface="Times New Roman" pitchFamily="18" charset="0"/>
              </a:rPr>
              <a:t>  очень важное для жены качество.</a:t>
            </a:r>
          </a:p>
          <a:p>
            <a:endParaRPr lang="ru-RU" dirty="0">
              <a:latin typeface="Times New Roman" pitchFamily="18" charset="0"/>
              <a:cs typeface="Times New Roman" pitchFamily="18" charset="0"/>
            </a:endParaRPr>
          </a:p>
        </p:txBody>
      </p:sp>
      <p:pic>
        <p:nvPicPr>
          <p:cNvPr id="5" name="Picture 6" descr="http://aforizmy-citaty.ru/wp-content/uploads/2013/10/Tomas-Karlejl-.jpg"/>
          <p:cNvPicPr>
            <a:picLocks noChangeAspect="1" noChangeArrowheads="1"/>
          </p:cNvPicPr>
          <p:nvPr/>
        </p:nvPicPr>
        <p:blipFill>
          <a:blip r:embed="rId4" cstate="print"/>
          <a:srcRect/>
          <a:stretch>
            <a:fillRect/>
          </a:stretch>
        </p:blipFill>
        <p:spPr bwMode="auto">
          <a:xfrm flipH="1">
            <a:off x="6072198" y="4572008"/>
            <a:ext cx="2224229" cy="228599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ikasap.EAD-SDA\Desktop\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Заголовок 6"/>
          <p:cNvSpPr>
            <a:spLocks noGrp="1"/>
          </p:cNvSpPr>
          <p:nvPr>
            <p:ph type="title"/>
          </p:nvPr>
        </p:nvSpPr>
        <p:spPr>
          <a:ln/>
        </p:spPr>
        <p:style>
          <a:lnRef idx="1">
            <a:schemeClr val="accent3"/>
          </a:lnRef>
          <a:fillRef idx="2">
            <a:schemeClr val="accent3"/>
          </a:fillRef>
          <a:effectRef idx="1">
            <a:schemeClr val="accent3"/>
          </a:effectRef>
          <a:fontRef idx="minor">
            <a:schemeClr val="dk1"/>
          </a:fontRef>
        </p:style>
        <p:txBody>
          <a:bodyPr>
            <a:normAutofit/>
          </a:bodyPr>
          <a:lstStyle/>
          <a:p>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Содержимое 7"/>
          <p:cNvSpPr>
            <a:spLocks noGrp="1"/>
          </p:cNvSpPr>
          <p:nvPr>
            <p:ph idx="1"/>
          </p:nvPr>
        </p:nvSpPr>
        <p:spPr>
          <a:ln>
            <a:solidFill>
              <a:schemeClr val="accent1"/>
            </a:solidFill>
          </a:ln>
        </p:spPr>
        <p:txBody>
          <a:bodyPr/>
          <a:lstStyle/>
          <a:p>
            <a:pPr>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Какова воля Божия в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отношении супругов?</a:t>
            </a:r>
          </a:p>
          <a:p>
            <a:pPr>
              <a:buNone/>
            </a:pP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Ваши привязанности должны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послужить для счастья обоих </a:t>
            </a:r>
          </a:p>
          <a:p>
            <a:pPr>
              <a:buFontTx/>
              <a:buChar char="-"/>
            </a:pPr>
            <a:r>
              <a:rPr lang="ru-RU" dirty="0" smtClean="0">
                <a:latin typeface="Times New Roman" pitchFamily="18" charset="0"/>
                <a:cs typeface="Times New Roman" pitchFamily="18" charset="0"/>
              </a:rPr>
              <a:t>Каждый должен делать все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возможное для счастья другого</a:t>
            </a:r>
          </a:p>
          <a:p>
            <a:endParaRPr lang="ru-RU"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4" cstate="print"/>
          <a:srcRect/>
          <a:stretch>
            <a:fillRect/>
          </a:stretch>
        </p:blipFill>
        <p:spPr bwMode="auto">
          <a:xfrm>
            <a:off x="5572132" y="785794"/>
            <a:ext cx="2808043" cy="1981194"/>
          </a:xfrm>
          <a:prstGeom prst="rect">
            <a:avLst/>
          </a:prstGeom>
          <a:ln>
            <a:solidFill>
              <a:schemeClr val="accent1"/>
            </a:solidFill>
            <a:headEnd/>
            <a:tailEnd/>
          </a:ln>
        </p:spPr>
        <p:style>
          <a:lnRef idx="2">
            <a:schemeClr val="accent6"/>
          </a:lnRef>
          <a:fillRef idx="1">
            <a:schemeClr val="lt1"/>
          </a:fillRef>
          <a:effectRef idx="0">
            <a:schemeClr val="accent6"/>
          </a:effectRef>
          <a:fontRef idx="minor">
            <a:schemeClr val="dk1"/>
          </a:fontRef>
        </p:style>
      </p:pic>
      <p:sp>
        <p:nvSpPr>
          <p:cNvPr id="6" name="TextBox 5"/>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16</a:t>
            </a:r>
            <a:endParaRPr lang="ru-RU" sz="3600" dirty="0">
              <a:solidFill>
                <a:schemeClr val="accent1">
                  <a:lumMod val="40000"/>
                  <a:lumOff val="60000"/>
                </a:schemeClr>
              </a:solidFill>
              <a:latin typeface="Book Antiqua" pitchFamily="18"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normAutofit fontScale="90000"/>
          </a:bodyPr>
          <a:lstStyle/>
          <a:p>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Анна Магдалина Бах</a:t>
            </a:r>
            <a:br>
              <a:rPr lang="ru-RU" b="1" dirty="0" smtClean="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lstStyle/>
          <a:p>
            <a:pPr lvl="1">
              <a:buNone/>
            </a:pPr>
            <a:r>
              <a:rPr lang="ru-RU" b="1" dirty="0" smtClean="0">
                <a:latin typeface="Times New Roman" pitchFamily="18" charset="0"/>
                <a:cs typeface="Times New Roman" pitchFamily="18" charset="0"/>
              </a:rPr>
              <a:t>"пламя, которое согревало его гений".</a:t>
            </a:r>
          </a:p>
          <a:p>
            <a:pPr lvl="1">
              <a:buNone/>
            </a:pPr>
            <a:r>
              <a:rPr lang="ru-RU" dirty="0" smtClean="0">
                <a:latin typeface="Times New Roman" pitchFamily="18" charset="0"/>
                <a:cs typeface="Times New Roman" pitchFamily="18" charset="0"/>
              </a:rPr>
              <a:t>«Возможно, в ее лице блестящая эпоха барокко потеряла выдающуюся певицу".</a:t>
            </a:r>
            <a:endParaRPr lang="ru-RU" dirty="0">
              <a:latin typeface="Times New Roman" pitchFamily="18" charset="0"/>
              <a:cs typeface="Times New Roman" pitchFamily="18" charset="0"/>
            </a:endParaRPr>
          </a:p>
        </p:txBody>
      </p:sp>
      <p:pic>
        <p:nvPicPr>
          <p:cNvPr id="1026" name="Picture 2" descr="Бах Анна Магдалена"/>
          <p:cNvPicPr>
            <a:picLocks noChangeAspect="1" noChangeArrowheads="1"/>
          </p:cNvPicPr>
          <p:nvPr/>
        </p:nvPicPr>
        <p:blipFill>
          <a:blip r:embed="rId4" cstate="print"/>
          <a:srcRect/>
          <a:stretch>
            <a:fillRect/>
          </a:stretch>
        </p:blipFill>
        <p:spPr bwMode="auto">
          <a:xfrm>
            <a:off x="6072198" y="2714620"/>
            <a:ext cx="2698203" cy="3786190"/>
          </a:xfrm>
          <a:prstGeom prst="ellipse">
            <a:avLst/>
          </a:prstGeom>
          <a:ln>
            <a:noFill/>
          </a:ln>
          <a:effectLst>
            <a:softEdge rad="112500"/>
          </a:effectLst>
        </p:spPr>
      </p:pic>
      <p:pic>
        <p:nvPicPr>
          <p:cNvPr id="1028" name="Picture 4" descr="Бах Иоганн Себастьян"/>
          <p:cNvPicPr>
            <a:picLocks noChangeAspect="1" noChangeArrowheads="1"/>
          </p:cNvPicPr>
          <p:nvPr/>
        </p:nvPicPr>
        <p:blipFill>
          <a:blip r:embed="rId5" cstate="print"/>
          <a:srcRect/>
          <a:stretch>
            <a:fillRect/>
          </a:stretch>
        </p:blipFill>
        <p:spPr bwMode="auto">
          <a:xfrm flipH="1">
            <a:off x="500034" y="2928038"/>
            <a:ext cx="2857520" cy="363358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title"/>
          </p:nvPr>
        </p:nvSpPr>
        <p:spPr>
          <a:xfrm>
            <a:off x="2928926" y="285728"/>
            <a:ext cx="5929354" cy="1500198"/>
          </a:xfrm>
          <a:ln>
            <a:solidFill>
              <a:schemeClr val="accent1"/>
            </a:solidFill>
          </a:ln>
        </p:spPr>
        <p:txBody>
          <a:bodyPr>
            <a:noAutofit/>
          </a:bodyPr>
          <a:lstStyle/>
          <a:p>
            <a:r>
              <a:rPr lang="ru-RU" b="1" dirty="0" smtClean="0">
                <a:latin typeface="Times New Roman" pitchFamily="18" charset="0"/>
                <a:cs typeface="Times New Roman" pitchFamily="18" charset="0"/>
              </a:rPr>
              <a:t>Мэри Энн и </a:t>
            </a:r>
            <a:r>
              <a:rPr lang="ru-RU" b="1" dirty="0" err="1" smtClean="0">
                <a:latin typeface="Times New Roman" pitchFamily="18" charset="0"/>
                <a:cs typeface="Times New Roman" pitchFamily="18" charset="0"/>
              </a:rPr>
              <a:t>Бенджамин</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Дизраэли</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2857488" y="2071678"/>
            <a:ext cx="5829312" cy="4054485"/>
          </a:xfrm>
          <a:ln>
            <a:solidFill>
              <a:schemeClr val="accent1"/>
            </a:solidFill>
          </a:ln>
        </p:spPr>
        <p:txBody>
          <a:bodyPr>
            <a:noAutofit/>
          </a:bodyPr>
          <a:lstStyle/>
          <a:p>
            <a:endParaRPr lang="ru-RU" sz="3600" dirty="0" smtClean="0">
              <a:latin typeface="Times New Roman" pitchFamily="18" charset="0"/>
              <a:cs typeface="Times New Roman" pitchFamily="18" charset="0"/>
            </a:endParaRPr>
          </a:p>
          <a:p>
            <a:r>
              <a:rPr lang="ru-RU" sz="3600" b="1" dirty="0" smtClean="0">
                <a:latin typeface="Times New Roman" pitchFamily="18" charset="0"/>
                <a:cs typeface="Times New Roman" pitchFamily="18" charset="0"/>
              </a:rPr>
              <a:t>Гений в обращении с мужем</a:t>
            </a:r>
          </a:p>
          <a:p>
            <a:r>
              <a:rPr lang="ru-RU" sz="3600" b="1" dirty="0" smtClean="0">
                <a:latin typeface="Times New Roman" pitchFamily="18" charset="0"/>
                <a:cs typeface="Times New Roman" pitchFamily="18" charset="0"/>
              </a:rPr>
              <a:t>В ней была мудрость, которая не гордилась, не тщеславилась, не желала своего</a:t>
            </a:r>
            <a:r>
              <a:rPr lang="ru-RU" sz="3600" dirty="0" smtClean="0"/>
              <a:t/>
            </a:r>
            <a:br>
              <a:rPr lang="ru-RU" sz="3600" dirty="0" smtClean="0"/>
            </a:br>
            <a:r>
              <a:rPr lang="ru-RU" sz="3600" dirty="0" smtClean="0"/>
              <a:t/>
            </a:r>
            <a:br>
              <a:rPr lang="ru-RU" sz="3600" dirty="0" smtClean="0"/>
            </a:br>
            <a:endParaRPr lang="ru-RU" sz="3600" dirty="0" smtClean="0">
              <a:latin typeface="Times New Roman" pitchFamily="18" charset="0"/>
              <a:cs typeface="Times New Roman" pitchFamily="18" charset="0"/>
            </a:endParaRPr>
          </a:p>
          <a:p>
            <a:endParaRPr lang="ru-RU" sz="3600" dirty="0" smtClean="0">
              <a:latin typeface="Times New Roman" pitchFamily="18" charset="0"/>
              <a:cs typeface="Times New Roman" pitchFamily="18" charset="0"/>
            </a:endParaRPr>
          </a:p>
          <a:p>
            <a:endParaRPr lang="ru-RU" sz="3600" dirty="0" smtClean="0">
              <a:latin typeface="Times New Roman" pitchFamily="18" charset="0"/>
              <a:cs typeface="Times New Roman" pitchFamily="18" charset="0"/>
            </a:endParaRPr>
          </a:p>
          <a:p>
            <a:endParaRPr lang="ru-RU" sz="3600" dirty="0">
              <a:latin typeface="Times New Roman" pitchFamily="18" charset="0"/>
              <a:cs typeface="Times New Roman" pitchFamily="18" charset="0"/>
            </a:endParaRPr>
          </a:p>
        </p:txBody>
      </p:sp>
      <p:pic>
        <p:nvPicPr>
          <p:cNvPr id="5" name="Picture 2" descr="http://upload.wikimedia.org/wikipedia/commons/8/84/Benjamin_Disraeli,_1st_Earl_of_Beaconsfield_-_Project_Gutenberg_eText_13103.jpg"/>
          <p:cNvPicPr>
            <a:picLocks noChangeAspect="1" noChangeArrowheads="1"/>
          </p:cNvPicPr>
          <p:nvPr/>
        </p:nvPicPr>
        <p:blipFill>
          <a:blip r:embed="rId4" cstate="print"/>
          <a:srcRect/>
          <a:stretch>
            <a:fillRect/>
          </a:stretch>
        </p:blipFill>
        <p:spPr bwMode="auto">
          <a:xfrm>
            <a:off x="571472" y="3857628"/>
            <a:ext cx="2357454" cy="2643206"/>
          </a:xfrm>
          <a:prstGeom prst="rect">
            <a:avLst/>
          </a:prstGeom>
          <a:noFill/>
          <a:ln>
            <a:solidFill>
              <a:schemeClr val="accent1"/>
            </a:solidFill>
          </a:ln>
        </p:spPr>
      </p:pic>
      <p:pic>
        <p:nvPicPr>
          <p:cNvPr id="44038" name="Picture 6" descr="жизнь Дизраэли"/>
          <p:cNvPicPr>
            <a:picLocks noChangeAspect="1" noChangeArrowheads="1"/>
          </p:cNvPicPr>
          <p:nvPr/>
        </p:nvPicPr>
        <p:blipFill>
          <a:blip r:embed="rId5" cstate="print"/>
          <a:srcRect/>
          <a:stretch>
            <a:fillRect/>
          </a:stretch>
        </p:blipFill>
        <p:spPr bwMode="auto">
          <a:xfrm>
            <a:off x="357158" y="285728"/>
            <a:ext cx="2643206" cy="319159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ikasap.EAD-SDA\Desktop\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Заголовок 6"/>
          <p:cNvSpPr>
            <a:spLocks noGrp="1"/>
          </p:cNvSpPr>
          <p:nvPr>
            <p:ph type="title"/>
          </p:nvPr>
        </p:nvSpPr>
        <p:spPr>
          <a:xfrm>
            <a:off x="457200" y="274638"/>
            <a:ext cx="5614998" cy="1143000"/>
          </a:xfrm>
          <a:ln>
            <a:solidFill>
              <a:schemeClr val="accent1"/>
            </a:solidFill>
          </a:ln>
        </p:spPr>
        <p:txBody>
          <a:bodyPr>
            <a:noAutofit/>
          </a:bodyPr>
          <a:lstStyle/>
          <a:p>
            <a:r>
              <a:rPr lang="ru-RU" sz="3600" b="1" dirty="0" smtClean="0">
                <a:latin typeface="Times New Roman" pitchFamily="18" charset="0"/>
                <a:cs typeface="Times New Roman" pitchFamily="18" charset="0"/>
              </a:rPr>
              <a:t>Стимул и удовлетворение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в семейной жизни</a:t>
            </a:r>
            <a:endParaRPr lang="ru-RU" sz="3600" dirty="0">
              <a:latin typeface="Times New Roman" pitchFamily="18" charset="0"/>
              <a:cs typeface="Times New Roman" pitchFamily="18" charset="0"/>
            </a:endParaRPr>
          </a:p>
        </p:txBody>
      </p:sp>
      <p:sp>
        <p:nvSpPr>
          <p:cNvPr id="6" name="TextBox 5"/>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16</a:t>
            </a:r>
            <a:endParaRPr lang="ru-RU" sz="3600" dirty="0">
              <a:solidFill>
                <a:schemeClr val="accent1">
                  <a:lumMod val="40000"/>
                  <a:lumOff val="60000"/>
                </a:schemeClr>
              </a:solidFill>
              <a:latin typeface="Book Antiqua" pitchFamily="18" charset="0"/>
              <a:cs typeface="+mn-cs"/>
            </a:endParaRPr>
          </a:p>
        </p:txBody>
      </p:sp>
      <p:sp>
        <p:nvSpPr>
          <p:cNvPr id="8" name="Содержимое 7"/>
          <p:cNvSpPr>
            <a:spLocks noGrp="1"/>
          </p:cNvSpPr>
          <p:nvPr>
            <p:ph idx="1"/>
          </p:nvPr>
        </p:nvSpPr>
        <p:spPr>
          <a:xfrm>
            <a:off x="500034" y="1785926"/>
            <a:ext cx="8229600" cy="4525963"/>
          </a:xfrm>
          <a:ln>
            <a:solidFill>
              <a:schemeClr val="accent1"/>
            </a:solidFill>
          </a:ln>
        </p:spPr>
        <p:txBody>
          <a:bodyPr>
            <a:normAutofit/>
          </a:bodyPr>
          <a:lstStyle/>
          <a:p>
            <a:pPr>
              <a:buNone/>
            </a:pPr>
            <a:r>
              <a:rPr lang="ru-RU" sz="3600" dirty="0">
                <a:latin typeface="Times New Roman" pitchFamily="18" charset="0"/>
                <a:cs typeface="Times New Roman" pitchFamily="18" charset="0"/>
              </a:rPr>
              <a:t> </a:t>
            </a:r>
            <a:r>
              <a:rPr lang="ru-RU" sz="3600" dirty="0" smtClean="0">
                <a:latin typeface="Times New Roman" pitchFamily="18" charset="0"/>
                <a:cs typeface="Times New Roman" pitchFamily="18" charset="0"/>
              </a:rPr>
              <a:t>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Сознание того, что тебя по достоинству оценивают, является чудесным стимулом и приносит удовлетворение...</a:t>
            </a:r>
            <a:endParaRPr lang="ru-RU" sz="3600" dirty="0">
              <a:latin typeface="Times New Roman" pitchFamily="18" charset="0"/>
              <a:cs typeface="Times New Roman" pitchFamily="18" charset="0"/>
            </a:endParaRPr>
          </a:p>
        </p:txBody>
      </p:sp>
      <p:pic>
        <p:nvPicPr>
          <p:cNvPr id="10242" name="Picture 2" descr="http://crazy-cake.ru/wp-content/uploads/2011/11/%D1%81%D0%B4%D0%B5%D0%BB%D0%B0%D1%82%D1%8C-%D0%B1%D1%80%D0%B0%D0%BA-%D1%81%D1%87%D0%B0%D1%81%D1%82%D0%BB%D0%B8%D0%B2%D1%8B%D0%BC.jpg"/>
          <p:cNvPicPr>
            <a:picLocks noChangeAspect="1" noChangeArrowheads="1"/>
          </p:cNvPicPr>
          <p:nvPr/>
        </p:nvPicPr>
        <p:blipFill>
          <a:blip r:embed="rId4" cstate="print"/>
          <a:srcRect/>
          <a:stretch>
            <a:fillRect/>
          </a:stretch>
        </p:blipFill>
        <p:spPr bwMode="auto">
          <a:xfrm>
            <a:off x="5286380" y="1000108"/>
            <a:ext cx="3571900" cy="2643206"/>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title"/>
          </p:nvPr>
        </p:nvSpPr>
        <p:spPr>
          <a:xfrm>
            <a:off x="457200" y="274638"/>
            <a:ext cx="8186766" cy="1143000"/>
          </a:xfrm>
          <a:ln>
            <a:solidFill>
              <a:schemeClr val="accent6">
                <a:lumMod val="50000"/>
              </a:schemeClr>
            </a:solidFill>
          </a:ln>
        </p:spPr>
        <p:txBody>
          <a:bodyPr>
            <a:normAutofit/>
          </a:bodyPr>
          <a:lstStyle/>
          <a:p>
            <a:r>
              <a:rPr lang="ru-RU" b="1" dirty="0" err="1" smtClean="0">
                <a:latin typeface="Times New Roman" pitchFamily="18" charset="0"/>
                <a:cs typeface="Times New Roman" pitchFamily="18" charset="0"/>
              </a:rPr>
              <a:t>Хильда</a:t>
            </a:r>
            <a:r>
              <a:rPr lang="ru-RU" b="1" dirty="0" smtClean="0">
                <a:latin typeface="Times New Roman" pitchFamily="18" charset="0"/>
                <a:cs typeface="Times New Roman" pitchFamily="18" charset="0"/>
              </a:rPr>
              <a:t> и </a:t>
            </a:r>
            <a:r>
              <a:rPr lang="ru-RU" b="1" dirty="0" err="1" smtClean="0">
                <a:latin typeface="Times New Roman" pitchFamily="18" charset="0"/>
                <a:cs typeface="Times New Roman" pitchFamily="18" charset="0"/>
              </a:rPr>
              <a:t>Лайман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Бичер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Стоу</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4972072"/>
          </a:xfrm>
          <a:ln>
            <a:solidFill>
              <a:schemeClr val="accent6">
                <a:lumMod val="50000"/>
              </a:schemeClr>
            </a:solidFill>
          </a:ln>
        </p:spPr>
        <p:txBody>
          <a:bodyPr>
            <a:noAutofit/>
          </a:bodyPr>
          <a:lstStyle/>
          <a:p>
            <a:pPr>
              <a:lnSpc>
                <a:spcPts val="2600"/>
              </a:lnSpc>
              <a:spcBef>
                <a:spcPts val="0"/>
              </a:spcBef>
              <a:buNone/>
            </a:pPr>
            <a:r>
              <a:rPr lang="ru-RU"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Я рада, что твоя лекция</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прошла успешно.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Но никогда не следует</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останавливаться на достигнутом,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успех мимолетен. Если ты не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будешь работать над собой, в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следующий раз твои слушатели могут отшатнуться от тебя.</a:t>
            </a:r>
            <a:br>
              <a:rPr lang="ru-RU" sz="2800" dirty="0" smtClean="0">
                <a:latin typeface="Times New Roman" pitchFamily="18" charset="0"/>
                <a:cs typeface="Times New Roman" pitchFamily="18" charset="0"/>
              </a:rPr>
            </a:br>
            <a:endParaRPr lang="ru-RU" sz="2800" dirty="0" smtClean="0">
              <a:latin typeface="Times New Roman" pitchFamily="18" charset="0"/>
              <a:cs typeface="Times New Roman" pitchFamily="18" charset="0"/>
            </a:endParaRPr>
          </a:p>
          <a:p>
            <a:pPr>
              <a:lnSpc>
                <a:spcPts val="2600"/>
              </a:lnSpc>
              <a:spcBef>
                <a:spcPts val="0"/>
              </a:spcBef>
            </a:pPr>
            <a:r>
              <a:rPr lang="ru-RU" sz="2800" dirty="0" smtClean="0">
                <a:latin typeface="Times New Roman" pitchFamily="18" charset="0"/>
                <a:cs typeface="Times New Roman" pitchFamily="18" charset="0"/>
              </a:rPr>
              <a:t>Благодаря жене и ее здравому смыслу я спустился с небес на землю, поняв, каким ослом я, должно быть, выглядел в глазах людей.</a:t>
            </a:r>
          </a:p>
          <a:p>
            <a:pPr>
              <a:buNone/>
            </a:pPr>
            <a:endParaRPr lang="ru-RU" sz="3600" dirty="0" smtClean="0">
              <a:latin typeface="Times New Roman" pitchFamily="18" charset="0"/>
              <a:cs typeface="Times New Roman" pitchFamily="18" charset="0"/>
            </a:endParaRPr>
          </a:p>
          <a:p>
            <a:pPr>
              <a:buNone/>
            </a:pPr>
            <a:endParaRPr lang="ru-RU" sz="3600" dirty="0" smtClean="0">
              <a:latin typeface="Times New Roman" pitchFamily="18" charset="0"/>
              <a:cs typeface="Times New Roman" pitchFamily="18" charset="0"/>
            </a:endParaRPr>
          </a:p>
          <a:p>
            <a:pPr>
              <a:buNone/>
            </a:pPr>
            <a:r>
              <a:rPr lang="ru-RU" sz="3600" dirty="0" smtClean="0">
                <a:latin typeface="Times New Roman" pitchFamily="18" charset="0"/>
                <a:cs typeface="Times New Roman" pitchFamily="18" charset="0"/>
              </a:rPr>
              <a:t>                  </a:t>
            </a:r>
          </a:p>
          <a:p>
            <a:pPr>
              <a:buNone/>
            </a:pPr>
            <a:endParaRPr lang="ru-RU" sz="4000" dirty="0">
              <a:latin typeface="Times New Roman" pitchFamily="18" charset="0"/>
              <a:cs typeface="Times New Roman" pitchFamily="18" charset="0"/>
            </a:endParaRPr>
          </a:p>
        </p:txBody>
      </p:sp>
      <p:pic>
        <p:nvPicPr>
          <p:cNvPr id="12292" name="Picture 4" descr="Лайман Бичер"/>
          <p:cNvPicPr>
            <a:picLocks noChangeAspect="1" noChangeArrowheads="1"/>
          </p:cNvPicPr>
          <p:nvPr/>
        </p:nvPicPr>
        <p:blipFill>
          <a:blip r:embed="rId4" cstate="print"/>
          <a:srcRect/>
          <a:stretch>
            <a:fillRect/>
          </a:stretch>
        </p:blipFill>
        <p:spPr bwMode="auto">
          <a:xfrm>
            <a:off x="6786578" y="1500174"/>
            <a:ext cx="2054958" cy="25003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ikasap.EAD-SDA\Deskto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Заголовок 6"/>
          <p:cNvSpPr>
            <a:spLocks noGrp="1"/>
          </p:cNvSpPr>
          <p:nvPr>
            <p:ph type="title"/>
          </p:nvPr>
        </p:nvSpPr>
        <p:spPr>
          <a:ln>
            <a:solidFill>
              <a:schemeClr val="accent1"/>
            </a:solidFill>
          </a:ln>
        </p:spPr>
        <p:txBody>
          <a:bodyPr>
            <a:normAutofit/>
          </a:bodyPr>
          <a:lstStyle/>
          <a:p>
            <a:r>
              <a:rPr lang="ru-RU" sz="3600" b="1" dirty="0" smtClean="0">
                <a:latin typeface="Times New Roman" pitchFamily="18" charset="0"/>
                <a:cs typeface="Times New Roman" pitchFamily="18" charset="0"/>
              </a:rPr>
              <a:t>Преимущества и недостатки супругов</a:t>
            </a:r>
            <a:endParaRPr lang="ru-RU" sz="3600" b="1" dirty="0">
              <a:latin typeface="Times New Roman" pitchFamily="18" charset="0"/>
              <a:cs typeface="Times New Roman" pitchFamily="18" charset="0"/>
            </a:endParaRPr>
          </a:p>
        </p:txBody>
      </p:sp>
      <p:sp>
        <p:nvSpPr>
          <p:cNvPr id="6" name="TextBox 5"/>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16</a:t>
            </a:r>
            <a:endParaRPr lang="ru-RU" sz="3600" dirty="0">
              <a:solidFill>
                <a:schemeClr val="accent1">
                  <a:lumMod val="40000"/>
                  <a:lumOff val="60000"/>
                </a:schemeClr>
              </a:solidFill>
              <a:latin typeface="Book Antiqua" pitchFamily="18" charset="0"/>
              <a:cs typeface="+mn-cs"/>
            </a:endParaRPr>
          </a:p>
        </p:txBody>
      </p:sp>
      <p:sp>
        <p:nvSpPr>
          <p:cNvPr id="8" name="Содержимое 7"/>
          <p:cNvSpPr>
            <a:spLocks noGrp="1"/>
          </p:cNvSpPr>
          <p:nvPr>
            <p:ph idx="1"/>
          </p:nvPr>
        </p:nvSpPr>
        <p:spPr>
          <a:ln>
            <a:solidFill>
              <a:schemeClr val="accent1"/>
            </a:solidFill>
          </a:ln>
        </p:spPr>
        <p:txBody>
          <a:bodyPr/>
          <a:lstStyle/>
          <a:p>
            <a:pPr>
              <a:buNone/>
            </a:pPr>
            <a:r>
              <a:rPr lang="ru-RU" dirty="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     Пусть все стремятся открыть преимущества, а не недостатки </a:t>
            </a:r>
          </a:p>
          <a:p>
            <a:pPr>
              <a:buNone/>
            </a:pPr>
            <a:r>
              <a:rPr lang="ru-RU" dirty="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Часто наше личное отношение, атмосфера, окружающая нас</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определяет </a:t>
            </a:r>
            <a:r>
              <a:rPr lang="ru-RU" dirty="0" smtClean="0">
                <a:latin typeface="Times New Roman" pitchFamily="18" charset="0"/>
                <a:cs typeface="Times New Roman" pitchFamily="18" charset="0"/>
              </a:rPr>
              <a:t>то,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что </a:t>
            </a:r>
            <a:r>
              <a:rPr lang="ru-RU" dirty="0" smtClean="0">
                <a:latin typeface="Times New Roman" pitchFamily="18" charset="0"/>
                <a:cs typeface="Times New Roman" pitchFamily="18" charset="0"/>
              </a:rPr>
              <a:t>мы видим в других</a:t>
            </a:r>
            <a:endParaRPr lang="ru-RU" dirty="0">
              <a:latin typeface="Times New Roman" pitchFamily="18" charset="0"/>
              <a:cs typeface="Times New Roman" pitchFamily="18" charset="0"/>
            </a:endParaRPr>
          </a:p>
        </p:txBody>
      </p:sp>
      <p:pic>
        <p:nvPicPr>
          <p:cNvPr id="43011" name="Picture 3"/>
          <p:cNvPicPr>
            <a:picLocks noChangeAspect="1" noChangeArrowheads="1"/>
          </p:cNvPicPr>
          <p:nvPr/>
        </p:nvPicPr>
        <p:blipFill>
          <a:blip r:embed="rId3" cstate="print"/>
          <a:srcRect/>
          <a:stretch>
            <a:fillRect/>
          </a:stretch>
        </p:blipFill>
        <p:spPr bwMode="auto">
          <a:xfrm>
            <a:off x="5143504" y="3857628"/>
            <a:ext cx="3068824" cy="2501893"/>
          </a:xfrm>
          <a:prstGeom prst="rect">
            <a:avLst/>
          </a:prstGeom>
          <a:ln>
            <a:solidFill>
              <a:schemeClr val="accent1"/>
            </a:solidFill>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6" name="Заголовок 5"/>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Ольга и Хосе Капабланка</a:t>
            </a:r>
            <a:endParaRPr lang="ru-RU" b="1" dirty="0">
              <a:latin typeface="Times New Roman" pitchFamily="18" charset="0"/>
              <a:cs typeface="Times New Roman" pitchFamily="18" charset="0"/>
            </a:endParaRPr>
          </a:p>
        </p:txBody>
      </p:sp>
      <p:sp>
        <p:nvSpPr>
          <p:cNvPr id="7" name="Содержимое 6"/>
          <p:cNvSpPr>
            <a:spLocks noGrp="1"/>
          </p:cNvSpPr>
          <p:nvPr>
            <p:ph idx="1"/>
          </p:nvPr>
        </p:nvSpPr>
        <p:spPr>
          <a:xfrm>
            <a:off x="3714744" y="1600200"/>
            <a:ext cx="4972056" cy="4525963"/>
          </a:xfrm>
          <a:ln>
            <a:solidFill>
              <a:schemeClr val="accent1"/>
            </a:solidFill>
          </a:ln>
        </p:spPr>
        <p:txBody>
          <a:bodyPr>
            <a:normAutofit/>
          </a:bodyPr>
          <a:lstStyle/>
          <a:p>
            <a:r>
              <a:rPr lang="ru-RU" sz="3600" b="1" dirty="0" smtClean="0">
                <a:latin typeface="Times New Roman" pitchFamily="18" charset="0"/>
                <a:cs typeface="Times New Roman" pitchFamily="18" charset="0"/>
              </a:rPr>
              <a:t>Уделяла время, чтобы радовать мужа</a:t>
            </a:r>
          </a:p>
          <a:p>
            <a:pPr>
              <a:buNone/>
            </a:pPr>
            <a:r>
              <a:rPr lang="ru-RU" dirty="0" smtClean="0">
                <a:latin typeface="Times New Roman" pitchFamily="18" charset="0"/>
                <a:cs typeface="Times New Roman" pitchFamily="18" charset="0"/>
              </a:rPr>
              <a:t>-  ежедневные жертвы</a:t>
            </a:r>
          </a:p>
          <a:p>
            <a:pPr>
              <a:buFontTx/>
              <a:buChar char="-"/>
            </a:pPr>
            <a:r>
              <a:rPr lang="ru-RU" dirty="0" smtClean="0">
                <a:latin typeface="Times New Roman" pitchFamily="18" charset="0"/>
                <a:cs typeface="Times New Roman" pitchFamily="18" charset="0"/>
              </a:rPr>
              <a:t>отказ от того, что любила</a:t>
            </a:r>
          </a:p>
          <a:p>
            <a:pPr>
              <a:buFontTx/>
              <a:buChar char="-"/>
            </a:pPr>
            <a:r>
              <a:rPr lang="ru-RU" dirty="0" smtClean="0">
                <a:latin typeface="Times New Roman" pitchFamily="18" charset="0"/>
                <a:cs typeface="Times New Roman" pitchFamily="18" charset="0"/>
              </a:rPr>
              <a:t>читала то, что предпочитал читать ее муж</a:t>
            </a:r>
            <a:endParaRPr lang="ru-RU" dirty="0">
              <a:latin typeface="Times New Roman" pitchFamily="18" charset="0"/>
              <a:cs typeface="Times New Roman" pitchFamily="18" charset="0"/>
            </a:endParaRPr>
          </a:p>
        </p:txBody>
      </p:sp>
      <p:pic>
        <p:nvPicPr>
          <p:cNvPr id="23554" name="Picture 2" descr="http://www.calend.ru/img/content_events/i2/2643.jpg"/>
          <p:cNvPicPr>
            <a:picLocks noChangeAspect="1" noChangeArrowheads="1"/>
          </p:cNvPicPr>
          <p:nvPr/>
        </p:nvPicPr>
        <p:blipFill>
          <a:blip r:embed="rId4" cstate="print"/>
          <a:srcRect/>
          <a:stretch>
            <a:fillRect/>
          </a:stretch>
        </p:blipFill>
        <p:spPr bwMode="auto">
          <a:xfrm>
            <a:off x="642910" y="1285860"/>
            <a:ext cx="2711727" cy="2214578"/>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ikasap.EAD-SDA\Deskto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Заголовок 7"/>
          <p:cNvSpPr>
            <a:spLocks noGrp="1"/>
          </p:cNvSpPr>
          <p:nvPr>
            <p:ph type="title"/>
          </p:nvPr>
        </p:nvSpPr>
        <p:spPr>
          <a:xfrm>
            <a:off x="457200" y="274638"/>
            <a:ext cx="8229600" cy="1439850"/>
          </a:xfrm>
          <a:ln>
            <a:solidFill>
              <a:schemeClr val="accent1"/>
            </a:solidFill>
          </a:ln>
        </p:spPr>
        <p:txBody>
          <a:bodyPr>
            <a:noAutofit/>
          </a:bodyPr>
          <a:lstStyle/>
          <a:p>
            <a:r>
              <a:rPr lang="ru-RU" sz="3600" b="1" dirty="0" smtClean="0">
                <a:latin typeface="Times New Roman" pitchFamily="18" charset="0"/>
                <a:cs typeface="Times New Roman" pitchFamily="18" charset="0"/>
              </a:rPr>
              <a:t>Какие черты характера нужно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развивать особо?</a:t>
            </a:r>
            <a:endParaRPr lang="ru-RU" sz="3600" b="1" dirty="0">
              <a:latin typeface="Times New Roman" pitchFamily="18" charset="0"/>
              <a:cs typeface="Times New Roman" pitchFamily="18" charset="0"/>
            </a:endParaRPr>
          </a:p>
        </p:txBody>
      </p:sp>
      <p:sp>
        <p:nvSpPr>
          <p:cNvPr id="9" name="Содержимое 8"/>
          <p:cNvSpPr>
            <a:spLocks noGrp="1"/>
          </p:cNvSpPr>
          <p:nvPr>
            <p:ph idx="1"/>
          </p:nvPr>
        </p:nvSpPr>
        <p:spPr>
          <a:xfrm>
            <a:off x="457200" y="1928802"/>
            <a:ext cx="8229600" cy="4197361"/>
          </a:xfrm>
          <a:ln>
            <a:solidFill>
              <a:schemeClr val="accent1"/>
            </a:solidFill>
          </a:ln>
        </p:spPr>
        <p:txBody>
          <a:bodyPr>
            <a:normAutofit/>
          </a:bodyPr>
          <a:lstStyle/>
          <a:p>
            <a:r>
              <a:rPr lang="ru-RU" sz="3600" b="1" dirty="0" smtClean="0">
                <a:latin typeface="Times New Roman" pitchFamily="18" charset="0"/>
                <a:cs typeface="Times New Roman" pitchFamily="18" charset="0"/>
              </a:rPr>
              <a:t>Терпение</a:t>
            </a:r>
          </a:p>
          <a:p>
            <a:r>
              <a:rPr lang="ru-RU" sz="3600" b="1" dirty="0" smtClean="0">
                <a:latin typeface="Times New Roman" pitchFamily="18" charset="0"/>
                <a:cs typeface="Times New Roman" pitchFamily="18" charset="0"/>
              </a:rPr>
              <a:t>Доброту</a:t>
            </a:r>
          </a:p>
          <a:p>
            <a:r>
              <a:rPr lang="ru-RU" sz="3600" b="1" dirty="0" smtClean="0">
                <a:latin typeface="Times New Roman" pitchFamily="18" charset="0"/>
                <a:cs typeface="Times New Roman" pitchFamily="18" charset="0"/>
              </a:rPr>
              <a:t>Сдержанность</a:t>
            </a:r>
          </a:p>
          <a:p>
            <a:endParaRPr lang="ru-RU" sz="3600" dirty="0">
              <a:latin typeface="Times New Roman" pitchFamily="18" charset="0"/>
              <a:cs typeface="Times New Roman" pitchFamily="18" charset="0"/>
            </a:endParaRPr>
          </a:p>
        </p:txBody>
      </p:sp>
      <p:pic>
        <p:nvPicPr>
          <p:cNvPr id="4" name="Рисунок 3"/>
          <p:cNvPicPr/>
          <p:nvPr/>
        </p:nvPicPr>
        <p:blipFill>
          <a:blip r:embed="rId3" cstate="print"/>
          <a:srcRect/>
          <a:stretch>
            <a:fillRect/>
          </a:stretch>
        </p:blipFill>
        <p:spPr bwMode="auto">
          <a:xfrm>
            <a:off x="5643570" y="3786190"/>
            <a:ext cx="3104699" cy="2201893"/>
          </a:xfrm>
          <a:prstGeom prst="rect">
            <a:avLst/>
          </a:prstGeom>
          <a:ln>
            <a:solidFill>
              <a:schemeClr val="accent1"/>
            </a:solidFill>
            <a:headEnd/>
            <a:tailEnd/>
          </a:ln>
        </p:spPr>
        <p:style>
          <a:lnRef idx="2">
            <a:schemeClr val="accent6"/>
          </a:lnRef>
          <a:fillRef idx="1">
            <a:schemeClr val="lt1"/>
          </a:fillRef>
          <a:effectRef idx="0">
            <a:schemeClr val="accent6"/>
          </a:effectRef>
          <a:fontRef idx="minor">
            <a:schemeClr val="dk1"/>
          </a:fontRef>
        </p:style>
      </p:pic>
      <p:sp>
        <p:nvSpPr>
          <p:cNvPr id="7" name="TextBox 6"/>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16</a:t>
            </a:r>
            <a:endParaRPr lang="ru-RU" sz="3600" dirty="0">
              <a:solidFill>
                <a:schemeClr val="accent1">
                  <a:lumMod val="40000"/>
                  <a:lumOff val="60000"/>
                </a:schemeClr>
              </a:solidFill>
              <a:latin typeface="Book Antiqua" pitchFamily="18" charset="0"/>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ikasap.EAD-SDA\Desktop\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Заголовок 6"/>
          <p:cNvSpPr>
            <a:spLocks noGrp="1"/>
          </p:cNvSpPr>
          <p:nvPr>
            <p:ph type="title"/>
          </p:nvPr>
        </p:nvSpPr>
        <p:spPr>
          <a:ln>
            <a:solidFill>
              <a:schemeClr val="accent1"/>
            </a:solidFill>
          </a:ln>
        </p:spPr>
        <p:txBody>
          <a:bodyPr>
            <a:normAutofit/>
          </a:bodyPr>
          <a:lstStyle/>
          <a:p>
            <a:r>
              <a:rPr lang="ru-RU" sz="4000" b="1" dirty="0" smtClean="0">
                <a:latin typeface="Times New Roman" pitchFamily="18" charset="0"/>
                <a:cs typeface="Times New Roman" pitchFamily="18" charset="0"/>
              </a:rPr>
              <a:t>Еще несколько мудрых советов:</a:t>
            </a:r>
            <a:endParaRPr lang="ru-RU" sz="4000" dirty="0">
              <a:latin typeface="Times New Roman" pitchFamily="18" charset="0"/>
              <a:cs typeface="Times New Roman" pitchFamily="18" charset="0"/>
            </a:endParaRPr>
          </a:p>
        </p:txBody>
      </p:sp>
      <p:sp>
        <p:nvSpPr>
          <p:cNvPr id="8" name="Содержимое 7"/>
          <p:cNvSpPr>
            <a:spLocks noGrp="1"/>
          </p:cNvSpPr>
          <p:nvPr>
            <p:ph idx="1"/>
          </p:nvPr>
        </p:nvSpPr>
        <p:spPr>
          <a:ln>
            <a:solidFill>
              <a:schemeClr val="accent1"/>
            </a:solidFill>
          </a:ln>
        </p:spPr>
        <p:txBody>
          <a:bodyPr>
            <a:normAutofit/>
          </a:bodyPr>
          <a:lstStyle/>
          <a:p>
            <a:r>
              <a:rPr lang="ru-RU" sz="3600" dirty="0" smtClean="0">
                <a:latin typeface="Times New Roman" pitchFamily="18" charset="0"/>
                <a:cs typeface="Times New Roman" pitchFamily="18" charset="0"/>
              </a:rPr>
              <a:t>Будьте добры в слове и кротки в деле, отказываясь от своих желаний</a:t>
            </a:r>
          </a:p>
          <a:p>
            <a:r>
              <a:rPr lang="ru-RU" sz="3600" dirty="0" smtClean="0">
                <a:latin typeface="Times New Roman" pitchFamily="18" charset="0"/>
                <a:cs typeface="Times New Roman" pitchFamily="18" charset="0"/>
              </a:rPr>
              <a:t>Внимательно следите за своей речью...</a:t>
            </a:r>
          </a:p>
          <a:p>
            <a:endParaRPr lang="ru-RU" sz="3600" dirty="0">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4" cstate="print"/>
          <a:srcRect/>
          <a:stretch>
            <a:fillRect/>
          </a:stretch>
        </p:blipFill>
        <p:spPr bwMode="auto">
          <a:xfrm>
            <a:off x="6286512" y="4071942"/>
            <a:ext cx="2038350" cy="2238375"/>
          </a:xfrm>
          <a:prstGeom prst="rect">
            <a:avLst/>
          </a:prstGeom>
          <a:ln>
            <a:solidFill>
              <a:schemeClr val="accent1"/>
            </a:solidFill>
            <a:headEnd/>
            <a:tailEnd/>
          </a:ln>
        </p:spPr>
        <p:style>
          <a:lnRef idx="2">
            <a:schemeClr val="accent6"/>
          </a:lnRef>
          <a:fillRef idx="1">
            <a:schemeClr val="lt1"/>
          </a:fillRef>
          <a:effectRef idx="0">
            <a:schemeClr val="accent6"/>
          </a:effectRef>
          <a:fontRef idx="minor">
            <a:schemeClr val="dk1"/>
          </a:fontRef>
        </p:style>
      </p:pic>
      <p:sp>
        <p:nvSpPr>
          <p:cNvPr id="6" name="TextBox 5"/>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16</a:t>
            </a:r>
            <a:endParaRPr lang="ru-RU" sz="3600" dirty="0">
              <a:solidFill>
                <a:schemeClr val="accent1">
                  <a:lumMod val="40000"/>
                  <a:lumOff val="60000"/>
                </a:schemeClr>
              </a:solidFill>
              <a:latin typeface="Book Antiqua" pitchFamily="18" charset="0"/>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dsovet.su/_ld/265/92319133.jpg"/>
          <p:cNvPicPr>
            <a:picLocks noChangeAspect="1" noChangeArrowheads="1"/>
          </p:cNvPicPr>
          <p:nvPr/>
        </p:nvPicPr>
        <p:blipFill>
          <a:blip r:embed="rId3" cstate="print"/>
          <a:srcRect/>
          <a:stretch>
            <a:fillRect/>
          </a:stretch>
        </p:blipFill>
        <p:spPr bwMode="auto">
          <a:xfrm rot="10800000">
            <a:off x="0" y="0"/>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normAutofit fontScale="90000"/>
          </a:bodyPr>
          <a:lstStyle/>
          <a:p>
            <a:r>
              <a:rPr lang="ru-RU" b="1" dirty="0" smtClean="0">
                <a:latin typeface="Times New Roman" pitchFamily="18" charset="0"/>
                <a:cs typeface="Times New Roman" pitchFamily="18" charset="0"/>
              </a:rPr>
              <a:t>Екатерина и </a:t>
            </a:r>
            <a:r>
              <a:rPr lang="ru-RU" b="1" dirty="0" err="1" smtClean="0">
                <a:latin typeface="Times New Roman" pitchFamily="18" charset="0"/>
                <a:cs typeface="Times New Roman" pitchFamily="18" charset="0"/>
              </a:rPr>
              <a:t>Климент</a:t>
            </a:r>
            <a:r>
              <a:rPr lang="ru-RU" b="1" dirty="0" smtClean="0">
                <a:latin typeface="Times New Roman" pitchFamily="18" charset="0"/>
                <a:cs typeface="Times New Roman" pitchFamily="18" charset="0"/>
              </a:rPr>
              <a:t> Ворошиловы</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43050"/>
            <a:ext cx="8186766" cy="4786346"/>
          </a:xfrm>
          <a:ln>
            <a:solidFill>
              <a:schemeClr val="accent1"/>
            </a:solidFill>
          </a:ln>
        </p:spPr>
        <p:txBody>
          <a:bodyPr>
            <a:normAutofit fontScale="70000" lnSpcReduction="20000"/>
          </a:bodyPr>
          <a:lstStyle/>
          <a:p>
            <a:r>
              <a:rPr lang="ru-RU" dirty="0" smtClean="0">
                <a:latin typeface="Times New Roman" pitchFamily="18" charset="0"/>
                <a:cs typeface="Times New Roman" pitchFamily="18" charset="0"/>
              </a:rPr>
              <a:t>статья из белогвардейской газеты от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10 ноября 1925 года:</a:t>
            </a:r>
          </a:p>
          <a:p>
            <a:pPr>
              <a:buNone/>
            </a:pPr>
            <a:r>
              <a:rPr lang="ru-RU" dirty="0" smtClean="0">
                <a:latin typeface="Times New Roman" pitchFamily="18" charset="0"/>
                <a:cs typeface="Times New Roman" pitchFamily="18" charset="0"/>
              </a:rPr>
              <a:t>    «Интересно, что Ворошилов выдвинулся до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некоторой степени благодаря своей жене. Екатерина Ворошилова - элегантная, исключительно красивая женщина... Она смогла разбудить в политическом ссыльном духовные интересы. Она его побудила к изучению сочинений Маркса и Энгельса...  Он достигал большого влияния на своих собраниях тем, что воспроизводил благодаря своей исключительной памяти большие цитаты из Маркса и Энгельса, без единой ошибки. Его жена, которая была в Москве центром большого общества, доставила своему мужу большое количество друзей и тем самым, без сомнения, способствовала его назначению сперва командующим 1-й Конной Армии, затем командующим </a:t>
            </a:r>
            <a:r>
              <a:rPr lang="ru-RU" dirty="0" err="1" smtClean="0">
                <a:latin typeface="Times New Roman" pitchFamily="18" charset="0"/>
                <a:cs typeface="Times New Roman" pitchFamily="18" charset="0"/>
              </a:rPr>
              <a:t>Северо-Кавказским</a:t>
            </a:r>
            <a:r>
              <a:rPr lang="ru-RU" dirty="0" smtClean="0">
                <a:latin typeface="Times New Roman" pitchFamily="18" charset="0"/>
                <a:cs typeface="Times New Roman" pitchFamily="18" charset="0"/>
              </a:rPr>
              <a:t> военным округом и впоследствии - Наркомом по военным делам».</a:t>
            </a:r>
          </a:p>
          <a:p>
            <a:endParaRPr lang="ru-RU" dirty="0">
              <a:latin typeface="Times New Roman" pitchFamily="18" charset="0"/>
              <a:cs typeface="Times New Roman" pitchFamily="18" charset="0"/>
            </a:endParaRPr>
          </a:p>
        </p:txBody>
      </p:sp>
      <p:pic>
        <p:nvPicPr>
          <p:cNvPr id="70658" name="Picture 2" descr="http://img.nur.kz/n/ledi/07/c/v_teni_velikih_muzh_03.jpg"/>
          <p:cNvPicPr>
            <a:picLocks noChangeAspect="1" noChangeArrowheads="1"/>
          </p:cNvPicPr>
          <p:nvPr/>
        </p:nvPicPr>
        <p:blipFill>
          <a:blip r:embed="rId4" cstate="print"/>
          <a:srcRect/>
          <a:stretch>
            <a:fillRect/>
          </a:stretch>
        </p:blipFill>
        <p:spPr bwMode="auto">
          <a:xfrm>
            <a:off x="6286512" y="1071546"/>
            <a:ext cx="2071702" cy="1401853"/>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ikasap.EAD-SDA\Deskto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Заголовок 6"/>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Сколько любви отдавать?</a:t>
            </a:r>
            <a:endParaRPr lang="ru-RU" dirty="0">
              <a:latin typeface="Times New Roman" pitchFamily="18" charset="0"/>
              <a:cs typeface="Times New Roman" pitchFamily="18" charset="0"/>
            </a:endParaRPr>
          </a:p>
        </p:txBody>
      </p:sp>
      <p:sp>
        <p:nvSpPr>
          <p:cNvPr id="6" name="TextBox 5"/>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16</a:t>
            </a:r>
            <a:endParaRPr lang="ru-RU" sz="3600" dirty="0">
              <a:solidFill>
                <a:schemeClr val="accent1">
                  <a:lumMod val="40000"/>
                  <a:lumOff val="60000"/>
                </a:schemeClr>
              </a:solidFill>
              <a:latin typeface="Book Antiqua" pitchFamily="18" charset="0"/>
              <a:cs typeface="+mn-cs"/>
            </a:endParaRPr>
          </a:p>
        </p:txBody>
      </p:sp>
      <p:sp>
        <p:nvSpPr>
          <p:cNvPr id="8" name="Содержимое 7"/>
          <p:cNvSpPr>
            <a:spLocks noGrp="1"/>
          </p:cNvSpPr>
          <p:nvPr>
            <p:ph idx="1"/>
          </p:nvPr>
        </p:nvSpPr>
        <p:spPr>
          <a:ln>
            <a:solidFill>
              <a:schemeClr val="accent1"/>
            </a:solidFill>
          </a:ln>
        </p:spPr>
        <p:txBody>
          <a:bodyPr>
            <a:noAutofit/>
          </a:bodyPr>
          <a:lstStyle/>
          <a:p>
            <a:pPr>
              <a:lnSpc>
                <a:spcPts val="3100"/>
              </a:lnSpc>
              <a:spcBef>
                <a:spcPts val="0"/>
              </a:spcBef>
              <a:buNone/>
            </a:pP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Пусть каждый отдает любви больше, чем требует</a:t>
            </a:r>
          </a:p>
          <a:p>
            <a:pPr>
              <a:lnSpc>
                <a:spcPts val="3100"/>
              </a:lnSpc>
              <a:spcBef>
                <a:spcPts val="0"/>
              </a:spcBef>
              <a:buNone/>
            </a:pPr>
            <a:r>
              <a:rPr lang="ru-RU" dirty="0" smtClean="0">
                <a:latin typeface="Times New Roman" pitchFamily="18" charset="0"/>
                <a:cs typeface="Times New Roman" pitchFamily="18" charset="0"/>
              </a:rPr>
              <a:t>      Развивайте в себе самое благородное, что в вас есть, и спешите признавать добрые качества друг в друге...</a:t>
            </a:r>
            <a:endParaRPr lang="ru-RU" dirty="0">
              <a:latin typeface="Times New Roman" pitchFamily="18" charset="0"/>
              <a:cs typeface="Times New Roman" pitchFamily="18" charset="0"/>
            </a:endParaRPr>
          </a:p>
        </p:txBody>
      </p:sp>
      <p:pic>
        <p:nvPicPr>
          <p:cNvPr id="28675" name="Picture 3"/>
          <p:cNvPicPr>
            <a:picLocks noChangeAspect="1" noChangeArrowheads="1"/>
          </p:cNvPicPr>
          <p:nvPr/>
        </p:nvPicPr>
        <p:blipFill>
          <a:blip r:embed="rId3" cstate="print"/>
          <a:srcRect/>
          <a:stretch>
            <a:fillRect/>
          </a:stretch>
        </p:blipFill>
        <p:spPr bwMode="auto">
          <a:xfrm>
            <a:off x="2928926" y="1214422"/>
            <a:ext cx="3643338" cy="2428892"/>
          </a:xfrm>
          <a:prstGeom prst="rect">
            <a:avLst/>
          </a:prstGeom>
          <a:ln>
            <a:solidFill>
              <a:schemeClr val="accent1"/>
            </a:solidFill>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edsovet.su/_ld/265/92319133.jpg"/>
          <p:cNvPicPr>
            <a:picLocks noChangeAspect="1" noChangeArrowheads="1"/>
          </p:cNvPicPr>
          <p:nvPr/>
        </p:nvPicPr>
        <p:blipFill>
          <a:blip r:embed="rId3" cstate="print"/>
          <a:srcRect/>
          <a:stretch>
            <a:fillRect/>
          </a:stretch>
        </p:blipFill>
        <p:spPr bwMode="auto">
          <a:xfrm rot="10800000">
            <a:off x="0" y="0"/>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normAutofit fontScale="90000"/>
          </a:bodyPr>
          <a:lstStyle/>
          <a:p>
            <a:r>
              <a:rPr lang="ru-RU" b="1" dirty="0" err="1" smtClean="0">
                <a:latin typeface="Times New Roman" pitchFamily="18" charset="0"/>
                <a:cs typeface="Times New Roman" pitchFamily="18" charset="0"/>
              </a:rPr>
              <a:t>Клементина</a:t>
            </a:r>
            <a:r>
              <a:rPr lang="ru-RU" b="1" dirty="0" smtClean="0">
                <a:latin typeface="Times New Roman" pitchFamily="18" charset="0"/>
                <a:cs typeface="Times New Roman" pitchFamily="18" charset="0"/>
              </a:rPr>
              <a:t> и Уинстон </a:t>
            </a:r>
            <a:r>
              <a:rPr lang="ru-RU" b="1" dirty="0" err="1" smtClean="0">
                <a:latin typeface="Times New Roman" pitchFamily="18" charset="0"/>
                <a:cs typeface="Times New Roman" pitchFamily="18" charset="0"/>
              </a:rPr>
              <a:t>Черчиль</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normAutofit/>
          </a:bodyPr>
          <a:lstStyle/>
          <a:p>
            <a:r>
              <a:rPr lang="ru-RU" dirty="0" smtClean="0">
                <a:latin typeface="Times New Roman" pitchFamily="18" charset="0"/>
                <a:cs typeface="Times New Roman" pitchFamily="18" charset="0"/>
              </a:rPr>
              <a:t>Она в течение более, чем 50 лет </a:t>
            </a:r>
            <a:r>
              <a:rPr lang="ru-RU" b="1" dirty="0" smtClean="0">
                <a:latin typeface="Times New Roman" pitchFamily="18" charset="0"/>
                <a:cs typeface="Times New Roman" pitchFamily="18" charset="0"/>
              </a:rPr>
              <a:t>не то что не наскучила собственному мужу, а была для него как воздух</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pic>
        <p:nvPicPr>
          <p:cNvPr id="69636" name="Picture 4" descr="http://img.nur.kz/n/ledi/09/e/v_teni_velikih_muzh_05.jpg"/>
          <p:cNvPicPr>
            <a:picLocks noChangeAspect="1" noChangeArrowheads="1"/>
          </p:cNvPicPr>
          <p:nvPr/>
        </p:nvPicPr>
        <p:blipFill>
          <a:blip r:embed="rId4" cstate="print"/>
          <a:srcRect/>
          <a:stretch>
            <a:fillRect/>
          </a:stretch>
        </p:blipFill>
        <p:spPr bwMode="auto">
          <a:xfrm>
            <a:off x="5500694" y="2928934"/>
            <a:ext cx="2857520" cy="3581225"/>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normAutofit fontScale="90000"/>
          </a:bodyPr>
          <a:lstStyle/>
          <a:p>
            <a:r>
              <a:rPr lang="ru-RU" b="1" dirty="0" smtClean="0">
                <a:latin typeface="Times New Roman" pitchFamily="18" charset="0"/>
                <a:cs typeface="Times New Roman" pitchFamily="18" charset="0"/>
              </a:rPr>
              <a:t>Варвара и Константин Циолковские</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lstStyle/>
          <a:p>
            <a:r>
              <a:rPr lang="ru-RU" dirty="0" smtClean="0">
                <a:latin typeface="Times New Roman" pitchFamily="18" charset="0"/>
                <a:cs typeface="Times New Roman" pitchFamily="18" charset="0"/>
              </a:rPr>
              <a:t>Она своей женской интуицией поняла, что он делает великое дело</a:t>
            </a:r>
            <a:endParaRPr lang="ru-RU" dirty="0">
              <a:latin typeface="Times New Roman" pitchFamily="18" charset="0"/>
              <a:cs typeface="Times New Roman" pitchFamily="18" charset="0"/>
            </a:endParaRPr>
          </a:p>
        </p:txBody>
      </p:sp>
      <p:pic>
        <p:nvPicPr>
          <p:cNvPr id="92162" name="Picture 2" descr="Три женщины Константина Циолковского"/>
          <p:cNvPicPr>
            <a:picLocks noChangeAspect="1" noChangeArrowheads="1"/>
          </p:cNvPicPr>
          <p:nvPr/>
        </p:nvPicPr>
        <p:blipFill>
          <a:blip r:embed="rId4" cstate="print"/>
          <a:srcRect l="11413" r="47826"/>
          <a:stretch>
            <a:fillRect/>
          </a:stretch>
        </p:blipFill>
        <p:spPr bwMode="auto">
          <a:xfrm>
            <a:off x="1428728" y="2714620"/>
            <a:ext cx="3071834" cy="4390644"/>
          </a:xfrm>
          <a:prstGeom prst="ellipse">
            <a:avLst/>
          </a:prstGeom>
          <a:ln>
            <a:noFill/>
          </a:ln>
          <a:effectLst>
            <a:softEdge rad="112500"/>
          </a:effectLst>
        </p:spPr>
      </p:pic>
      <p:pic>
        <p:nvPicPr>
          <p:cNvPr id="92164" name="Picture 4" descr="http://bucharsky.ru/UserFiles/photos/d6cb8bc486.jpg"/>
          <p:cNvPicPr>
            <a:picLocks noChangeAspect="1" noChangeArrowheads="1"/>
          </p:cNvPicPr>
          <p:nvPr/>
        </p:nvPicPr>
        <p:blipFill>
          <a:blip r:embed="rId5" cstate="print"/>
          <a:srcRect/>
          <a:stretch>
            <a:fillRect/>
          </a:stretch>
        </p:blipFill>
        <p:spPr bwMode="auto">
          <a:xfrm>
            <a:off x="5072066" y="3143248"/>
            <a:ext cx="2786064" cy="371475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dsovet.su/_ld/265/92319133.jpg"/>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0200"/>
            <a:ext cx="5829312" cy="4525963"/>
          </a:xfrm>
          <a:ln>
            <a:solidFill>
              <a:schemeClr val="accent1"/>
            </a:solidFill>
          </a:ln>
        </p:spPr>
        <p:txBody>
          <a:bodyPr/>
          <a:lstStyle/>
          <a:p>
            <a:r>
              <a:rPr lang="ru-RU" b="1" dirty="0" smtClean="0">
                <a:latin typeface="Times New Roman" pitchFamily="18" charset="0"/>
                <a:cs typeface="Times New Roman" pitchFamily="18" charset="0"/>
              </a:rPr>
              <a:t>"Никогда не заставляйте мужей соглашаться с вами. Вы добьетесь большего, продолжая спокойно придерживаться своих убеждений, и через какое-то время увидите, как ваш супруг незаметно придет к выводу, что вы правы"</a:t>
            </a:r>
            <a:r>
              <a:rPr lang="ru-RU" dirty="0" smtClean="0">
                <a:latin typeface="Times New Roman" pitchFamily="18" charset="0"/>
                <a:cs typeface="Times New Roman" pitchFamily="18" charset="0"/>
              </a:rPr>
              <a:t>. </a:t>
            </a:r>
          </a:p>
          <a:p>
            <a:endParaRPr lang="ru-RU" dirty="0">
              <a:latin typeface="Times New Roman" pitchFamily="18" charset="0"/>
              <a:cs typeface="Times New Roman" pitchFamily="18" charset="0"/>
            </a:endParaRPr>
          </a:p>
        </p:txBody>
      </p:sp>
      <p:pic>
        <p:nvPicPr>
          <p:cNvPr id="4" name="Picture 4" descr="http://img.nur.kz/n/ledi/09/e/v_teni_velikih_muzh_05.jpg"/>
          <p:cNvPicPr>
            <a:picLocks noChangeAspect="1" noChangeArrowheads="1"/>
          </p:cNvPicPr>
          <p:nvPr/>
        </p:nvPicPr>
        <p:blipFill>
          <a:blip r:embed="rId3" cstate="print"/>
          <a:srcRect/>
          <a:stretch>
            <a:fillRect/>
          </a:stretch>
        </p:blipFill>
        <p:spPr bwMode="auto">
          <a:xfrm>
            <a:off x="6000760" y="357166"/>
            <a:ext cx="2857520" cy="3581225"/>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ikasap.EAD-SDA\Deskto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Заголовок 5"/>
          <p:cNvSpPr>
            <a:spLocks noGrp="1"/>
          </p:cNvSpPr>
          <p:nvPr>
            <p:ph type="title"/>
          </p:nvPr>
        </p:nvSpPr>
        <p:spPr>
          <a:ln>
            <a:solidFill>
              <a:schemeClr val="accent1"/>
            </a:solidFill>
          </a:ln>
        </p:spPr>
        <p:txBody>
          <a:bodyPr/>
          <a:lstStyle/>
          <a:p>
            <a:r>
              <a:rPr lang="ru-RU" dirty="0" smtClean="0">
                <a:latin typeface="Times New Roman" pitchFamily="18" charset="0"/>
                <a:cs typeface="Times New Roman" pitchFamily="18" charset="0"/>
              </a:rPr>
              <a:t>Что же делать?</a:t>
            </a:r>
            <a:endParaRPr lang="ru-RU" dirty="0"/>
          </a:p>
        </p:txBody>
      </p:sp>
      <p:sp>
        <p:nvSpPr>
          <p:cNvPr id="7" name="Содержимое 6"/>
          <p:cNvSpPr>
            <a:spLocks noGrp="1"/>
          </p:cNvSpPr>
          <p:nvPr>
            <p:ph idx="1"/>
          </p:nvPr>
        </p:nvSpPr>
        <p:spPr>
          <a:ln>
            <a:solidFill>
              <a:schemeClr val="accent1"/>
            </a:solidFill>
          </a:ln>
        </p:spPr>
        <p:txBody>
          <a:bodyPr>
            <a:normAutofit fontScale="85000" lnSpcReduction="20000"/>
          </a:bodyPr>
          <a:lstStyle/>
          <a:p>
            <a:pPr>
              <a:spcBef>
                <a:spcPts val="0"/>
              </a:spcBef>
            </a:pPr>
            <a:r>
              <a:rPr lang="ru-RU" b="1" dirty="0" smtClean="0">
                <a:latin typeface="Times New Roman" pitchFamily="18" charset="0"/>
                <a:cs typeface="Times New Roman" pitchFamily="18" charset="0"/>
              </a:rPr>
              <a:t>меньше думать о том, чем занят внешний мир</a:t>
            </a:r>
          </a:p>
          <a:p>
            <a:pPr>
              <a:spcBef>
                <a:spcPts val="0"/>
              </a:spcBef>
            </a:pPr>
            <a:r>
              <a:rPr lang="ru-RU" b="1" dirty="0" smtClean="0">
                <a:latin typeface="Times New Roman" pitchFamily="18" charset="0"/>
                <a:cs typeface="Times New Roman" pitchFamily="18" charset="0"/>
              </a:rPr>
              <a:t>больше заботиться о членах семейного круга</a:t>
            </a:r>
          </a:p>
          <a:p>
            <a:pPr>
              <a:spcBef>
                <a:spcPts val="0"/>
              </a:spcBef>
            </a:pPr>
            <a:r>
              <a:rPr lang="ru-RU" b="1" dirty="0" smtClean="0">
                <a:latin typeface="Times New Roman" pitchFamily="18" charset="0"/>
                <a:cs typeface="Times New Roman" pitchFamily="18" charset="0"/>
              </a:rPr>
              <a:t>проявлять меньше показной, притворной мирской вежливости и гораздо больше нежности и любви, бодрости и христианской любезности </a:t>
            </a:r>
          </a:p>
          <a:p>
            <a:pPr>
              <a:spcBef>
                <a:spcPts val="0"/>
              </a:spcBef>
            </a:pPr>
            <a:r>
              <a:rPr lang="ru-RU" b="1" dirty="0" smtClean="0">
                <a:latin typeface="Times New Roman" pitchFamily="18" charset="0"/>
                <a:cs typeface="Times New Roman" pitchFamily="18" charset="0"/>
              </a:rPr>
              <a:t>учиться тому, как сделать дом привлекательным, радостным местом</a:t>
            </a:r>
            <a:br>
              <a:rPr lang="ru-RU" b="1" dirty="0" smtClean="0">
                <a:latin typeface="Times New Roman" pitchFamily="18" charset="0"/>
                <a:cs typeface="Times New Roman" pitchFamily="18" charset="0"/>
              </a:rPr>
            </a:br>
            <a:endParaRPr lang="ru-RU" b="1" dirty="0" smtClean="0">
              <a:latin typeface="Times New Roman" pitchFamily="18" charset="0"/>
              <a:cs typeface="Times New Roman" pitchFamily="18" charset="0"/>
            </a:endParaRPr>
          </a:p>
          <a:p>
            <a:pPr algn="ctr">
              <a:spcBef>
                <a:spcPts val="0"/>
              </a:spcBef>
              <a:buNone/>
            </a:pPr>
            <a:r>
              <a:rPr lang="ru-RU" dirty="0" smtClean="0">
                <a:latin typeface="Times New Roman" pitchFamily="18" charset="0"/>
                <a:cs typeface="Times New Roman" pitchFamily="18" charset="0"/>
              </a:rPr>
              <a:t>     Благодарное сердце и ласковый взгляд более дороги, чем богатство и роскошь, и удовлетворенность простым сделает дом счастливым, если в нем царит любовь</a:t>
            </a:r>
          </a:p>
          <a:p>
            <a:endParaRPr lang="ru-RU" dirty="0">
              <a:latin typeface="Times New Roman" pitchFamily="18" charset="0"/>
              <a:cs typeface="Times New Roman" pitchFamily="18" charset="0"/>
            </a:endParaRPr>
          </a:p>
        </p:txBody>
      </p:sp>
      <p:sp>
        <p:nvSpPr>
          <p:cNvPr id="5" name="TextBox 4"/>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16</a:t>
            </a:r>
            <a:endParaRPr lang="ru-RU" sz="3600" dirty="0">
              <a:solidFill>
                <a:schemeClr val="accent1">
                  <a:lumMod val="40000"/>
                  <a:lumOff val="60000"/>
                </a:schemeClr>
              </a:solidFill>
              <a:latin typeface="Book Antiqua" pitchFamily="18" charset="0"/>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b="1" dirty="0" err="1" smtClean="0">
                <a:latin typeface="Times New Roman" pitchFamily="18" charset="0"/>
                <a:cs typeface="Times New Roman" pitchFamily="18" charset="0"/>
              </a:rPr>
              <a:t>Табита</a:t>
            </a:r>
            <a:r>
              <a:rPr lang="ru-RU" b="1" dirty="0" smtClean="0">
                <a:latin typeface="Times New Roman" pitchFamily="18" charset="0"/>
                <a:cs typeface="Times New Roman" pitchFamily="18" charset="0"/>
              </a:rPr>
              <a:t> и Стивен Кинг</a:t>
            </a:r>
            <a:endParaRPr lang="ru-RU" b="1" dirty="0">
              <a:latin typeface="Times New Roman" pitchFamily="18" charset="0"/>
              <a:cs typeface="Times New Roman" pitchFamily="18" charset="0"/>
            </a:endParaRPr>
          </a:p>
        </p:txBody>
      </p:sp>
      <p:sp>
        <p:nvSpPr>
          <p:cNvPr id="6" name="Содержимое 5"/>
          <p:cNvSpPr>
            <a:spLocks noGrp="1"/>
          </p:cNvSpPr>
          <p:nvPr>
            <p:ph idx="1"/>
          </p:nvPr>
        </p:nvSpPr>
        <p:spPr>
          <a:ln>
            <a:solidFill>
              <a:schemeClr val="accent1"/>
            </a:solidFill>
          </a:ln>
        </p:spPr>
        <p:txBody>
          <a:bodyPr/>
          <a:lstStyle/>
          <a:p>
            <a:r>
              <a:rPr lang="ru-RU" dirty="0" smtClean="0">
                <a:latin typeface="Times New Roman" pitchFamily="18" charset="0"/>
                <a:cs typeface="Times New Roman" pitchFamily="18" charset="0"/>
              </a:rPr>
              <a:t>Она собрала скопившиеся за неделю бутылки и высыпала их передо мной на пол в гостиной...</a:t>
            </a:r>
            <a:endParaRPr lang="ru-RU" dirty="0">
              <a:latin typeface="Times New Roman" pitchFamily="18" charset="0"/>
              <a:cs typeface="Times New Roman" pitchFamily="18" charset="0"/>
            </a:endParaRPr>
          </a:p>
        </p:txBody>
      </p:sp>
      <p:pic>
        <p:nvPicPr>
          <p:cNvPr id="50178" name="Picture 2" descr="http://ic1.static.km.ru/sites/default/files/imagecache/370/illustrations/2_42.jpg"/>
          <p:cNvPicPr>
            <a:picLocks noChangeAspect="1" noChangeArrowheads="1"/>
          </p:cNvPicPr>
          <p:nvPr/>
        </p:nvPicPr>
        <p:blipFill>
          <a:blip r:embed="rId4" cstate="print"/>
          <a:srcRect r="10991"/>
          <a:stretch>
            <a:fillRect/>
          </a:stretch>
        </p:blipFill>
        <p:spPr bwMode="auto">
          <a:xfrm>
            <a:off x="3786182" y="3143248"/>
            <a:ext cx="4429156" cy="33218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ikasap.EAD-SDA\Deskto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Заголовок 5"/>
          <p:cNvSpPr>
            <a:spLocks noGrp="1"/>
          </p:cNvSpPr>
          <p:nvPr>
            <p:ph type="title"/>
          </p:nvPr>
        </p:nvSpPr>
        <p:spPr>
          <a:ln>
            <a:solidFill>
              <a:schemeClr val="accent1"/>
            </a:solidFill>
          </a:ln>
        </p:spPr>
        <p:txBody>
          <a:bodyPr>
            <a:normAutofit fontScale="90000"/>
          </a:bodyPr>
          <a:lstStyle/>
          <a:p>
            <a:r>
              <a:rPr lang="ru-RU" b="1" dirty="0" smtClean="0">
                <a:latin typeface="Times New Roman" pitchFamily="18" charset="0"/>
                <a:cs typeface="Times New Roman" pitchFamily="18" charset="0"/>
              </a:rPr>
              <a:t>Как женщина должна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оценивать себя?</a:t>
            </a:r>
            <a:endParaRPr lang="ru-RU" dirty="0">
              <a:latin typeface="Times New Roman" pitchFamily="18" charset="0"/>
              <a:cs typeface="Times New Roman" pitchFamily="18" charset="0"/>
            </a:endParaRPr>
          </a:p>
        </p:txBody>
      </p:sp>
      <p:sp>
        <p:nvSpPr>
          <p:cNvPr id="7" name="Содержимое 6"/>
          <p:cNvSpPr>
            <a:spLocks noGrp="1"/>
          </p:cNvSpPr>
          <p:nvPr>
            <p:ph idx="1"/>
          </p:nvPr>
        </p:nvSpPr>
        <p:spPr>
          <a:ln>
            <a:solidFill>
              <a:schemeClr val="accent1"/>
            </a:solidFill>
          </a:ln>
        </p:spPr>
        <p:txBody>
          <a:bodyPr/>
          <a:lstStyle/>
          <a:p>
            <a:r>
              <a:rPr lang="ru-RU" dirty="0" smtClean="0">
                <a:latin typeface="Times New Roman" pitchFamily="18" charset="0"/>
                <a:cs typeface="Times New Roman" pitchFamily="18" charset="0"/>
              </a:rPr>
              <a:t>На каждом шагу она должна спрашивать:</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Соответствует ли мой поступок образцу,</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какой являет истинная жена?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mtClean="0">
                <a:latin typeface="Times New Roman" pitchFamily="18" charset="0"/>
                <a:cs typeface="Times New Roman" pitchFamily="18" charset="0"/>
              </a:rPr>
              <a:t>- Каким </a:t>
            </a:r>
            <a:r>
              <a:rPr lang="ru-RU" dirty="0" smtClean="0">
                <a:latin typeface="Times New Roman" pitchFamily="18" charset="0"/>
                <a:cs typeface="Times New Roman" pitchFamily="18" charset="0"/>
              </a:rPr>
              <a:t>образом я могу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оказывать благотворное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влияние в своей </a:t>
            </a:r>
            <a:r>
              <a:rPr lang="ru-RU" smtClean="0">
                <a:latin typeface="Times New Roman" pitchFamily="18" charset="0"/>
                <a:cs typeface="Times New Roman" pitchFamily="18" charset="0"/>
              </a:rPr>
              <a:t>семье?</a:t>
            </a:r>
            <a:endParaRPr lang="ru-RU"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print"/>
          <a:srcRect/>
          <a:stretch>
            <a:fillRect/>
          </a:stretch>
        </p:blipFill>
        <p:spPr bwMode="auto">
          <a:xfrm>
            <a:off x="6286512" y="3786190"/>
            <a:ext cx="2143140" cy="2160564"/>
          </a:xfrm>
          <a:prstGeom prst="rect">
            <a:avLst/>
          </a:prstGeom>
          <a:ln>
            <a:solidFill>
              <a:schemeClr val="accent1"/>
            </a:solidFill>
            <a:headEnd/>
            <a:tailEnd/>
          </a:ln>
        </p:spPr>
        <p:style>
          <a:lnRef idx="2">
            <a:schemeClr val="accent4"/>
          </a:lnRef>
          <a:fillRef idx="1">
            <a:schemeClr val="lt1"/>
          </a:fillRef>
          <a:effectRef idx="0">
            <a:schemeClr val="accent4"/>
          </a:effectRef>
          <a:fontRef idx="minor">
            <a:schemeClr val="dk1"/>
          </a:fontRef>
        </p:style>
      </p:pic>
      <p:sp>
        <p:nvSpPr>
          <p:cNvPr id="8" name="TextBox 7"/>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1</a:t>
            </a:r>
            <a:r>
              <a:rPr lang="ru-RU" sz="3600" dirty="0">
                <a:solidFill>
                  <a:schemeClr val="accent1">
                    <a:lumMod val="40000"/>
                    <a:lumOff val="60000"/>
                  </a:schemeClr>
                </a:solidFill>
                <a:latin typeface="Book Antiqua" pitchFamily="18" charset="0"/>
              </a:rPr>
              <a:t>7</a:t>
            </a:r>
            <a:endParaRPr lang="ru-RU" sz="3600" dirty="0">
              <a:solidFill>
                <a:schemeClr val="accent1">
                  <a:lumMod val="40000"/>
                  <a:lumOff val="60000"/>
                </a:schemeClr>
              </a:solidFill>
              <a:latin typeface="Book Antiqua" pitchFamily="18" charset="0"/>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Эмма и Эльдар Рязановы</a:t>
            </a:r>
            <a:endParaRPr lang="ru-RU" b="1" dirty="0">
              <a:latin typeface="Times New Roman" pitchFamily="18" charset="0"/>
              <a:cs typeface="Times New Roman" pitchFamily="18" charset="0"/>
            </a:endParaRPr>
          </a:p>
        </p:txBody>
      </p:sp>
      <p:sp>
        <p:nvSpPr>
          <p:cNvPr id="8" name="Содержимое 7"/>
          <p:cNvSpPr>
            <a:spLocks noGrp="1"/>
          </p:cNvSpPr>
          <p:nvPr>
            <p:ph idx="1"/>
          </p:nvPr>
        </p:nvSpPr>
        <p:spPr>
          <a:xfrm>
            <a:off x="457200" y="1600200"/>
            <a:ext cx="8229600" cy="3971939"/>
          </a:xfrm>
          <a:ln>
            <a:solidFill>
              <a:schemeClr val="accent1"/>
            </a:solidFill>
          </a:ln>
        </p:spPr>
        <p:txBody>
          <a:bodyPr>
            <a:normAutofit/>
          </a:bodyPr>
          <a:lstStyle/>
          <a:p>
            <a:pPr>
              <a:buNone/>
            </a:pPr>
            <a:r>
              <a:rPr lang="ru-RU" sz="3600" b="1" dirty="0" smtClean="0">
                <a:latin typeface="Times New Roman" pitchFamily="18" charset="0"/>
                <a:cs typeface="Times New Roman" pitchFamily="18" charset="0"/>
              </a:rPr>
              <a:t>   - Я живу только благодаря Эмме</a:t>
            </a:r>
          </a:p>
          <a:p>
            <a:endParaRPr lang="ru-RU" sz="3600" b="1" dirty="0"/>
          </a:p>
        </p:txBody>
      </p:sp>
      <p:pic>
        <p:nvPicPr>
          <p:cNvPr id="9" name="Picture 2" descr="http://img.dni.ru/binaries/v2_articlepic/274675.jpg"/>
          <p:cNvPicPr>
            <a:picLocks noChangeAspect="1" noChangeArrowheads="1"/>
          </p:cNvPicPr>
          <p:nvPr/>
        </p:nvPicPr>
        <p:blipFill>
          <a:blip r:embed="rId4" cstate="print"/>
          <a:stretch>
            <a:fillRect/>
          </a:stretch>
        </p:blipFill>
        <p:spPr bwMode="auto">
          <a:xfrm>
            <a:off x="2214546" y="2428868"/>
            <a:ext cx="4381511" cy="369829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ikasap.EAD-SDA\Deskto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Заголовок 5"/>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7" name="Содержимое 6"/>
          <p:cNvSpPr>
            <a:spLocks noGrp="1"/>
          </p:cNvSpPr>
          <p:nvPr>
            <p:ph idx="1"/>
          </p:nvPr>
        </p:nvSpPr>
        <p:spPr>
          <a:ln>
            <a:solidFill>
              <a:schemeClr val="accent1"/>
            </a:solidFill>
          </a:ln>
        </p:spPr>
        <p:txBody>
          <a:bodyPr>
            <a:normAutofit/>
          </a:bodyPr>
          <a:lstStyle/>
          <a:p>
            <a:pPr>
              <a:buNone/>
            </a:pPr>
            <a:r>
              <a:rPr lang="ru-RU" dirty="0" smtClean="0">
                <a:latin typeface="Times New Roman" pitchFamily="18" charset="0"/>
                <a:cs typeface="Times New Roman" pitchFamily="18" charset="0"/>
              </a:rPr>
              <a:t> Жена, если она имеет Дух </a:t>
            </a:r>
            <a:r>
              <a:rPr lang="ru-RU" dirty="0" smtClean="0">
                <a:latin typeface="Times New Roman" pitchFamily="18" charset="0"/>
                <a:cs typeface="Times New Roman" pitchFamily="18" charset="0"/>
              </a:rPr>
              <a:t>Христов</a:t>
            </a:r>
          </a:p>
          <a:p>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будет внимательна к своим </a:t>
            </a:r>
            <a:r>
              <a:rPr lang="ru-RU" dirty="0" smtClean="0">
                <a:latin typeface="Times New Roman" pitchFamily="18" charset="0"/>
                <a:cs typeface="Times New Roman" pitchFamily="18" charset="0"/>
              </a:rPr>
              <a:t>словам </a:t>
            </a:r>
          </a:p>
          <a:p>
            <a:r>
              <a:rPr lang="ru-RU" dirty="0" smtClean="0">
                <a:latin typeface="Times New Roman" pitchFamily="18" charset="0"/>
                <a:cs typeface="Times New Roman" pitchFamily="18" charset="0"/>
              </a:rPr>
              <a:t>она </a:t>
            </a:r>
            <a:r>
              <a:rPr lang="ru-RU" dirty="0" smtClean="0">
                <a:latin typeface="Times New Roman" pitchFamily="18" charset="0"/>
                <a:cs typeface="Times New Roman" pitchFamily="18" charset="0"/>
              </a:rPr>
              <a:t>будет владеть </a:t>
            </a:r>
            <a:r>
              <a:rPr lang="ru-RU" dirty="0" smtClean="0">
                <a:latin typeface="Times New Roman" pitchFamily="18" charset="0"/>
                <a:cs typeface="Times New Roman" pitchFamily="18" charset="0"/>
              </a:rPr>
              <a:t>собой </a:t>
            </a:r>
          </a:p>
          <a:p>
            <a:r>
              <a:rPr lang="ru-RU" dirty="0" smtClean="0">
                <a:latin typeface="Times New Roman" pitchFamily="18" charset="0"/>
                <a:cs typeface="Times New Roman" pitchFamily="18" charset="0"/>
              </a:rPr>
              <a:t>она </a:t>
            </a:r>
            <a:r>
              <a:rPr lang="ru-RU" dirty="0" smtClean="0">
                <a:latin typeface="Times New Roman" pitchFamily="18" charset="0"/>
                <a:cs typeface="Times New Roman" pitchFamily="18" charset="0"/>
              </a:rPr>
              <a:t>будет послушна </a:t>
            </a:r>
            <a:r>
              <a:rPr lang="ru-RU" dirty="0" smtClean="0">
                <a:latin typeface="Times New Roman" pitchFamily="18" charset="0"/>
                <a:cs typeface="Times New Roman" pitchFamily="18" charset="0"/>
              </a:rPr>
              <a:t> (и </a:t>
            </a:r>
            <a:r>
              <a:rPr lang="ru-RU" dirty="0" smtClean="0">
                <a:latin typeface="Times New Roman" pitchFamily="18" charset="0"/>
                <a:cs typeface="Times New Roman" pitchFamily="18" charset="0"/>
              </a:rPr>
              <a:t>в то же </a:t>
            </a:r>
            <a:r>
              <a:rPr lang="ru-RU" dirty="0" smtClean="0">
                <a:latin typeface="Times New Roman" pitchFamily="18" charset="0"/>
                <a:cs typeface="Times New Roman" pitchFamily="18" charset="0"/>
              </a:rPr>
              <a:t>время)</a:t>
            </a:r>
          </a:p>
          <a:p>
            <a:r>
              <a:rPr lang="ru-RU" dirty="0" smtClean="0">
                <a:latin typeface="Times New Roman" pitchFamily="18" charset="0"/>
                <a:cs typeface="Times New Roman" pitchFamily="18" charset="0"/>
              </a:rPr>
              <a:t>почувствует </a:t>
            </a:r>
            <a:r>
              <a:rPr lang="ru-RU" dirty="0" smtClean="0">
                <a:latin typeface="Times New Roman" pitchFamily="18" charset="0"/>
                <a:cs typeface="Times New Roman" pitchFamily="18" charset="0"/>
              </a:rPr>
              <a:t>себя не рабыней, но спутницей мужу  </a:t>
            </a:r>
            <a:endParaRPr lang="ru-RU"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3" cstate="print"/>
          <a:srcRect/>
          <a:stretch>
            <a:fillRect/>
          </a:stretch>
        </p:blipFill>
        <p:spPr bwMode="auto">
          <a:xfrm>
            <a:off x="4429124" y="4857760"/>
            <a:ext cx="1797404" cy="1576659"/>
          </a:xfrm>
          <a:prstGeom prst="rect">
            <a:avLst/>
          </a:prstGeom>
          <a:ln>
            <a:solidFill>
              <a:schemeClr val="accent1"/>
            </a:solidFill>
            <a:headEnd/>
            <a:tailEnd/>
          </a:ln>
        </p:spPr>
        <p:style>
          <a:lnRef idx="2">
            <a:schemeClr val="accent4"/>
          </a:lnRef>
          <a:fillRef idx="1">
            <a:schemeClr val="lt1"/>
          </a:fillRef>
          <a:effectRef idx="0">
            <a:schemeClr val="accent4"/>
          </a:effectRef>
          <a:fontRef idx="minor">
            <a:schemeClr val="dk1"/>
          </a:fontRef>
        </p:style>
      </p:pic>
      <p:sp>
        <p:nvSpPr>
          <p:cNvPr id="8" name="TextBox 7"/>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1</a:t>
            </a:r>
            <a:r>
              <a:rPr lang="ru-RU" sz="3600" dirty="0">
                <a:solidFill>
                  <a:schemeClr val="accent1">
                    <a:lumMod val="40000"/>
                    <a:lumOff val="60000"/>
                  </a:schemeClr>
                </a:solidFill>
                <a:latin typeface="Book Antiqua" pitchFamily="18" charset="0"/>
              </a:rPr>
              <a:t>7</a:t>
            </a:r>
            <a:endParaRPr lang="ru-RU" sz="3600" dirty="0">
              <a:solidFill>
                <a:schemeClr val="accent1">
                  <a:lumMod val="40000"/>
                  <a:lumOff val="60000"/>
                </a:schemeClr>
              </a:solidFill>
              <a:latin typeface="Book Antiqua" pitchFamily="18" charset="0"/>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5" name="Заголовок 4"/>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Елена и Дмитрий Маликовы</a:t>
            </a:r>
            <a:endParaRPr lang="ru-RU" b="1" dirty="0">
              <a:latin typeface="Times New Roman" pitchFamily="18" charset="0"/>
              <a:cs typeface="Times New Roman" pitchFamily="18" charset="0"/>
            </a:endParaRPr>
          </a:p>
        </p:txBody>
      </p:sp>
      <p:sp>
        <p:nvSpPr>
          <p:cNvPr id="6" name="Содержимое 5"/>
          <p:cNvSpPr>
            <a:spLocks noGrp="1"/>
          </p:cNvSpPr>
          <p:nvPr>
            <p:ph idx="1"/>
          </p:nvPr>
        </p:nvSpPr>
        <p:spPr>
          <a:ln>
            <a:solidFill>
              <a:schemeClr val="accent1"/>
            </a:solidFill>
          </a:ln>
        </p:spPr>
        <p:txBody>
          <a:bodyPr/>
          <a:lstStyle/>
          <a:p>
            <a:pPr>
              <a:lnSpc>
                <a:spcPts val="2000"/>
              </a:lnSpc>
              <a:spcBef>
                <a:spcPts val="0"/>
              </a:spcBef>
            </a:pPr>
            <a:endParaRPr lang="ru-RU" dirty="0" smtClean="0">
              <a:latin typeface="Times New Roman" pitchFamily="18" charset="0"/>
              <a:cs typeface="Times New Roman" pitchFamily="18" charset="0"/>
            </a:endParaRPr>
          </a:p>
          <a:p>
            <a:pPr>
              <a:lnSpc>
                <a:spcPts val="2200"/>
              </a:lnSpc>
              <a:spcBef>
                <a:spcPts val="0"/>
              </a:spcBef>
              <a:buNone/>
            </a:pPr>
            <a:r>
              <a:rPr lang="ru-RU" dirty="0" smtClean="0">
                <a:latin typeface="Times New Roman" pitchFamily="18" charset="0"/>
                <a:cs typeface="Times New Roman" pitchFamily="18" charset="0"/>
              </a:rPr>
              <a:t>    - Главное – сохранять в отношениях стратегическую линию: чтобы были любовь и уважение, снисходительность и всепрощение по отношению друг к другу. Если рядом с мужчиной та женщина, которая ему нужна на самом деле, то его жизнь складывается правильно</a:t>
            </a:r>
            <a:endParaRPr lang="ru-RU" dirty="0">
              <a:latin typeface="Times New Roman" pitchFamily="18" charset="0"/>
              <a:cs typeface="Times New Roman" pitchFamily="18" charset="0"/>
            </a:endParaRPr>
          </a:p>
        </p:txBody>
      </p:sp>
      <p:pic>
        <p:nvPicPr>
          <p:cNvPr id="52226" name="Picture 2" descr="http://st-fashiony.ru/pic/battle/pic/98485/1.jpg"/>
          <p:cNvPicPr>
            <a:picLocks noChangeAspect="1" noChangeArrowheads="1"/>
          </p:cNvPicPr>
          <p:nvPr/>
        </p:nvPicPr>
        <p:blipFill>
          <a:blip r:embed="rId4" cstate="print"/>
          <a:srcRect l="11766" r="36754" b="54167"/>
          <a:stretch>
            <a:fillRect/>
          </a:stretch>
        </p:blipFill>
        <p:spPr bwMode="auto">
          <a:xfrm>
            <a:off x="2714612" y="4108680"/>
            <a:ext cx="3714776" cy="2334984"/>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ikasap.EAD-SDA\Desktop\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Заголовок 6"/>
          <p:cNvSpPr>
            <a:spLocks noGrp="1"/>
          </p:cNvSpPr>
          <p:nvPr>
            <p:ph type="title"/>
          </p:nvPr>
        </p:nvSpPr>
        <p:spPr>
          <a:ln/>
        </p:spPr>
        <p:style>
          <a:lnRef idx="1">
            <a:schemeClr val="accent3"/>
          </a:lnRef>
          <a:fillRef idx="2">
            <a:schemeClr val="accent3"/>
          </a:fillRef>
          <a:effectRef idx="1">
            <a:schemeClr val="accent3"/>
          </a:effectRef>
          <a:fontRef idx="minor">
            <a:schemeClr val="dk1"/>
          </a:fontRef>
        </p:style>
        <p:txBody>
          <a:bodyPr/>
          <a:lstStyle/>
          <a:p>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Вставить пропущенное слово</a:t>
            </a:r>
            <a:endParaRPr lang="ru-RU" dirty="0">
              <a:latin typeface="Times New Roman" pitchFamily="18" charset="0"/>
              <a:cs typeface="Times New Roman" pitchFamily="18" charset="0"/>
            </a:endParaRPr>
          </a:p>
        </p:txBody>
      </p:sp>
      <p:pic>
        <p:nvPicPr>
          <p:cNvPr id="7172" name="Picture 4"/>
          <p:cNvPicPr>
            <a:picLocks noChangeAspect="1" noChangeArrowheads="1"/>
          </p:cNvPicPr>
          <p:nvPr/>
        </p:nvPicPr>
        <p:blipFill>
          <a:blip r:embed="rId4" cstate="print"/>
          <a:srcRect/>
          <a:stretch>
            <a:fillRect/>
          </a:stretch>
        </p:blipFill>
        <p:spPr bwMode="auto">
          <a:xfrm>
            <a:off x="5072066" y="3286124"/>
            <a:ext cx="3214710" cy="2411033"/>
          </a:xfrm>
          <a:prstGeom prst="rect">
            <a:avLst/>
          </a:prstGeom>
          <a:ln>
            <a:headEnd/>
            <a:tailEnd/>
          </a:ln>
        </p:spPr>
        <p:style>
          <a:lnRef idx="2">
            <a:schemeClr val="accent4"/>
          </a:lnRef>
          <a:fillRef idx="1">
            <a:schemeClr val="lt1"/>
          </a:fillRef>
          <a:effectRef idx="0">
            <a:schemeClr val="accent4"/>
          </a:effectRef>
          <a:fontRef idx="minor">
            <a:schemeClr val="dk1"/>
          </a:fontRef>
        </p:style>
      </p:pic>
      <p:sp>
        <p:nvSpPr>
          <p:cNvPr id="8" name="Содержимое 7"/>
          <p:cNvSpPr>
            <a:spLocks noGrp="1"/>
          </p:cNvSpPr>
          <p:nvPr>
            <p:ph idx="1"/>
          </p:nvPr>
        </p:nvSpPr>
        <p:spPr>
          <a:xfrm>
            <a:off x="500034" y="1571612"/>
            <a:ext cx="8229600" cy="4525963"/>
          </a:xfrm>
          <a:ln>
            <a:solidFill>
              <a:schemeClr val="accent1"/>
            </a:solidFill>
          </a:ln>
        </p:spPr>
        <p:txBody>
          <a:bodyPr/>
          <a:lstStyle/>
          <a:p>
            <a:r>
              <a:rPr lang="ru-RU" b="1" dirty="0" smtClean="0">
                <a:latin typeface="Times New Roman" pitchFamily="18" charset="0"/>
                <a:cs typeface="Times New Roman" pitchFamily="18" charset="0"/>
              </a:rPr>
              <a:t>Женщина должна быть ___________ семьи как жена и спутница своего благоразумного мужа.</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центром</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украшением</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мудростью</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хозяйкой</a:t>
            </a:r>
            <a:endParaRPr lang="ru-RU" dirty="0">
              <a:latin typeface="Times New Roman" pitchFamily="18" charset="0"/>
              <a:cs typeface="Times New Roman" pitchFamily="18" charset="0"/>
            </a:endParaRPr>
          </a:p>
        </p:txBody>
      </p:sp>
      <p:sp>
        <p:nvSpPr>
          <p:cNvPr id="9" name="TextBox 8"/>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1</a:t>
            </a:r>
            <a:r>
              <a:rPr lang="ru-RU" sz="3600" dirty="0">
                <a:solidFill>
                  <a:schemeClr val="accent1">
                    <a:lumMod val="40000"/>
                    <a:lumOff val="60000"/>
                  </a:schemeClr>
                </a:solidFill>
                <a:latin typeface="Book Antiqua" pitchFamily="18" charset="0"/>
              </a:rPr>
              <a:t>7</a:t>
            </a:r>
            <a:endParaRPr lang="ru-RU" sz="3600" dirty="0">
              <a:solidFill>
                <a:schemeClr val="accent1">
                  <a:lumMod val="40000"/>
                  <a:lumOff val="60000"/>
                </a:schemeClr>
              </a:solidFill>
              <a:latin typeface="Book Antiqua" pitchFamily="18" charset="0"/>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title"/>
          </p:nvPr>
        </p:nvSpPr>
        <p:spPr>
          <a:xfrm>
            <a:off x="428596" y="285728"/>
            <a:ext cx="8229600" cy="1368412"/>
          </a:xfrm>
          <a:ln>
            <a:solidFill>
              <a:schemeClr val="accent1"/>
            </a:solidFill>
          </a:ln>
        </p:spPr>
        <p:txBody>
          <a:bodyPr>
            <a:normAutofit fontScale="90000"/>
          </a:bodyPr>
          <a:lstStyle/>
          <a:p>
            <a:r>
              <a:rPr lang="ru-RU" b="1" dirty="0" smtClean="0">
                <a:latin typeface="Times New Roman" pitchFamily="18" charset="0"/>
                <a:cs typeface="Times New Roman" pitchFamily="18" charset="0"/>
              </a:rPr>
              <a:t>Татьяна Бронзовая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и Борис Щербаков</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928802"/>
            <a:ext cx="8229600" cy="4197361"/>
          </a:xfrm>
          <a:ln>
            <a:solidFill>
              <a:schemeClr val="accent1"/>
            </a:solidFill>
          </a:ln>
        </p:spPr>
        <p:txBody>
          <a:bodyPr>
            <a:normAutofit/>
          </a:bodyPr>
          <a:lstStyle/>
          <a:p>
            <a:r>
              <a:rPr lang="ru-RU" b="1" dirty="0" smtClean="0">
                <a:latin typeface="Times New Roman" pitchFamily="18" charset="0"/>
                <a:cs typeface="Times New Roman" pitchFamily="18" charset="0"/>
              </a:rPr>
              <a:t>"Жену я считаю своим ангелом-хранителем. Я думаю, что благодаря ей мы и сохранили наш брак"</a:t>
            </a:r>
            <a:endParaRPr lang="ru-RU" dirty="0">
              <a:latin typeface="Times New Roman" pitchFamily="18" charset="0"/>
              <a:cs typeface="Times New Roman" pitchFamily="18" charset="0"/>
            </a:endParaRPr>
          </a:p>
        </p:txBody>
      </p:sp>
      <p:pic>
        <p:nvPicPr>
          <p:cNvPr id="33794" name="Picture 2" descr="http://taini-zvezd.ru/useruploads/public/3325_c0396877e07c69eaf5e202518d773032.jpg"/>
          <p:cNvPicPr>
            <a:picLocks noChangeAspect="1" noChangeArrowheads="1"/>
          </p:cNvPicPr>
          <p:nvPr/>
        </p:nvPicPr>
        <p:blipFill>
          <a:blip r:embed="rId4" cstate="print"/>
          <a:srcRect/>
          <a:stretch>
            <a:fillRect/>
          </a:stretch>
        </p:blipFill>
        <p:spPr bwMode="auto">
          <a:xfrm>
            <a:off x="2786050" y="3714752"/>
            <a:ext cx="3714776" cy="2788521"/>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ikasap.EAD-SDA\Deskto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Заголовок 5"/>
          <p:cNvSpPr>
            <a:spLocks noGrp="1"/>
          </p:cNvSpPr>
          <p:nvPr>
            <p:ph type="title"/>
          </p:nvPr>
        </p:nvSpPr>
        <p:spPr>
          <a:ln>
            <a:solidFill>
              <a:schemeClr val="accent1"/>
            </a:solidFill>
          </a:ln>
        </p:spPr>
        <p:txBody>
          <a:bodyPr>
            <a:noAutofit/>
          </a:bodyPr>
          <a:lstStyle/>
          <a:p>
            <a:r>
              <a:rPr lang="ru-RU" sz="3200" b="1" dirty="0" smtClean="0">
                <a:latin typeface="Times New Roman" pitchFamily="18" charset="0"/>
                <a:cs typeface="Times New Roman" pitchFamily="18" charset="0"/>
              </a:rPr>
              <a:t>Правила на тему: что делать, чтобы брак стал не концом любви, а ее началом?</a:t>
            </a:r>
            <a:endParaRPr lang="ru-RU" sz="3200" dirty="0">
              <a:latin typeface="Times New Roman" pitchFamily="18" charset="0"/>
              <a:cs typeface="Times New Roman" pitchFamily="18" charset="0"/>
            </a:endParaRPr>
          </a:p>
        </p:txBody>
      </p:sp>
      <p:sp>
        <p:nvSpPr>
          <p:cNvPr id="7" name="Содержимое 6"/>
          <p:cNvSpPr>
            <a:spLocks noGrp="1"/>
          </p:cNvSpPr>
          <p:nvPr>
            <p:ph idx="1"/>
          </p:nvPr>
        </p:nvSpPr>
        <p:spPr>
          <a:ln>
            <a:solidFill>
              <a:schemeClr val="accent1"/>
            </a:solidFill>
          </a:ln>
        </p:spPr>
        <p:txBody>
          <a:bodyPr>
            <a:normAutofit fontScale="92500" lnSpcReduction="20000"/>
          </a:bodyPr>
          <a:lstStyle/>
          <a:p>
            <a:r>
              <a:rPr lang="ru-RU" dirty="0">
                <a:latin typeface="Times New Roman" pitchFamily="18" charset="0"/>
                <a:cs typeface="Times New Roman" pitchFamily="18" charset="0"/>
              </a:rPr>
              <a:t>б</a:t>
            </a:r>
            <a:r>
              <a:rPr lang="ru-RU" dirty="0" smtClean="0">
                <a:latin typeface="Times New Roman" pitchFamily="18" charset="0"/>
                <a:cs typeface="Times New Roman" pitchFamily="18" charset="0"/>
              </a:rPr>
              <a:t>ыть друг для друга </a:t>
            </a:r>
            <a:r>
              <a:rPr lang="ru-RU" b="1" dirty="0" smtClean="0">
                <a:latin typeface="Times New Roman" pitchFamily="18" charset="0"/>
                <a:cs typeface="Times New Roman" pitchFamily="18" charset="0"/>
              </a:rPr>
              <a:t>всем</a:t>
            </a:r>
            <a:r>
              <a:rPr lang="ru-RU" dirty="0" smtClean="0">
                <a:latin typeface="Times New Roman" pitchFamily="18" charset="0"/>
                <a:cs typeface="Times New Roman" pitchFamily="18" charset="0"/>
              </a:rPr>
              <a:t>, чем только можно быть</a:t>
            </a:r>
          </a:p>
          <a:p>
            <a:r>
              <a:rPr lang="ru-RU" dirty="0" smtClean="0">
                <a:latin typeface="Times New Roman" pitchFamily="18" charset="0"/>
                <a:cs typeface="Times New Roman" pitchFamily="18" charset="0"/>
              </a:rPr>
              <a:t>уделять друг другу столько же </a:t>
            </a:r>
            <a:r>
              <a:rPr lang="ru-RU" b="1" dirty="0" smtClean="0">
                <a:latin typeface="Times New Roman" pitchFamily="18" charset="0"/>
                <a:cs typeface="Times New Roman" pitchFamily="18" charset="0"/>
              </a:rPr>
              <a:t>внимания</a:t>
            </a:r>
            <a:r>
              <a:rPr lang="ru-RU" dirty="0" smtClean="0">
                <a:latin typeface="Times New Roman" pitchFamily="18" charset="0"/>
                <a:cs typeface="Times New Roman" pitchFamily="18" charset="0"/>
              </a:rPr>
              <a:t>, сколько уделяли прежде</a:t>
            </a:r>
          </a:p>
          <a:p>
            <a:r>
              <a:rPr lang="ru-RU" dirty="0">
                <a:latin typeface="Times New Roman" pitchFamily="18" charset="0"/>
                <a:cs typeface="Times New Roman" pitchFamily="18" charset="0"/>
              </a:rPr>
              <a:t>в</a:t>
            </a:r>
            <a:r>
              <a:rPr lang="ru-RU" dirty="0" smtClean="0">
                <a:latin typeface="Times New Roman" pitchFamily="18" charset="0"/>
                <a:cs typeface="Times New Roman" pitchFamily="18" charset="0"/>
              </a:rPr>
              <a:t>о всем </a:t>
            </a:r>
            <a:r>
              <a:rPr lang="ru-RU" b="1" dirty="0" smtClean="0">
                <a:latin typeface="Times New Roman" pitchFamily="18" charset="0"/>
                <a:cs typeface="Times New Roman" pitchFamily="18" charset="0"/>
              </a:rPr>
              <a:t>поддерживать</a:t>
            </a:r>
            <a:r>
              <a:rPr lang="ru-RU" dirty="0" smtClean="0">
                <a:latin typeface="Times New Roman" pitchFamily="18" charset="0"/>
                <a:cs typeface="Times New Roman" pitchFamily="18" charset="0"/>
              </a:rPr>
              <a:t> друг друга, сражаясь в жизненной борьбе </a:t>
            </a:r>
          </a:p>
          <a:p>
            <a:r>
              <a:rPr lang="ru-RU" dirty="0">
                <a:latin typeface="Times New Roman" pitchFamily="18" charset="0"/>
                <a:cs typeface="Times New Roman" pitchFamily="18" charset="0"/>
              </a:rPr>
              <a:t>с</a:t>
            </a:r>
            <a:r>
              <a:rPr lang="ru-RU" dirty="0" smtClean="0">
                <a:latin typeface="Times New Roman" pitchFamily="18" charset="0"/>
                <a:cs typeface="Times New Roman" pitchFamily="18" charset="0"/>
              </a:rPr>
              <a:t>тараться </a:t>
            </a:r>
            <a:r>
              <a:rPr lang="ru-RU" b="1" dirty="0" smtClean="0">
                <a:latin typeface="Times New Roman" pitchFamily="18" charset="0"/>
                <a:cs typeface="Times New Roman" pitchFamily="18" charset="0"/>
              </a:rPr>
              <a:t>делать</a:t>
            </a:r>
            <a:r>
              <a:rPr lang="ru-RU" dirty="0" smtClean="0">
                <a:latin typeface="Times New Roman" pitchFamily="18" charset="0"/>
                <a:cs typeface="Times New Roman" pitchFamily="18" charset="0"/>
              </a:rPr>
              <a:t> друг друга более </a:t>
            </a:r>
            <a:r>
              <a:rPr lang="ru-RU" b="1" dirty="0" smtClean="0">
                <a:latin typeface="Times New Roman" pitchFamily="18" charset="0"/>
                <a:cs typeface="Times New Roman" pitchFamily="18" charset="0"/>
              </a:rPr>
              <a:t>счастливыми</a:t>
            </a:r>
            <a:r>
              <a:rPr lang="ru-RU" dirty="0" smtClean="0">
                <a:latin typeface="Times New Roman" pitchFamily="18" charset="0"/>
                <a:cs typeface="Times New Roman" pitchFamily="18" charset="0"/>
              </a:rPr>
              <a:t> </a:t>
            </a:r>
          </a:p>
          <a:p>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усть между вами будет взаимная </a:t>
            </a:r>
            <a:r>
              <a:rPr lang="ru-RU" b="1" dirty="0" smtClean="0">
                <a:latin typeface="Times New Roman" pitchFamily="18" charset="0"/>
                <a:cs typeface="Times New Roman" pitchFamily="18" charset="0"/>
              </a:rPr>
              <a:t>любовь</a:t>
            </a:r>
            <a:r>
              <a:rPr lang="ru-RU" dirty="0" smtClean="0">
                <a:latin typeface="Times New Roman" pitchFamily="18" charset="0"/>
                <a:cs typeface="Times New Roman" pitchFamily="18" charset="0"/>
              </a:rPr>
              <a:t>, взаимная </a:t>
            </a:r>
            <a:r>
              <a:rPr lang="ru-RU" b="1" dirty="0" smtClean="0">
                <a:latin typeface="Times New Roman" pitchFamily="18" charset="0"/>
                <a:cs typeface="Times New Roman" pitchFamily="18" charset="0"/>
              </a:rPr>
              <a:t>снисходительность </a:t>
            </a:r>
          </a:p>
          <a:p>
            <a:endParaRPr lang="ru-RU" dirty="0">
              <a:latin typeface="Times New Roman" pitchFamily="18" charset="0"/>
              <a:cs typeface="Times New Roman" pitchFamily="18" charset="0"/>
            </a:endParaRPr>
          </a:p>
        </p:txBody>
      </p:sp>
      <p:sp>
        <p:nvSpPr>
          <p:cNvPr id="5" name="TextBox 4"/>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16</a:t>
            </a:r>
            <a:endParaRPr lang="ru-RU" sz="3600" dirty="0">
              <a:solidFill>
                <a:schemeClr val="accent1">
                  <a:lumMod val="40000"/>
                  <a:lumOff val="60000"/>
                </a:schemeClr>
              </a:solidFill>
              <a:latin typeface="Book Antiqua" pitchFamily="18" charset="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b="1" dirty="0" err="1" smtClean="0">
                <a:latin typeface="Times New Roman" pitchFamily="18" charset="0"/>
                <a:cs typeface="Times New Roman" pitchFamily="18" charset="0"/>
              </a:rPr>
              <a:t>Женни</a:t>
            </a:r>
            <a:r>
              <a:rPr lang="ru-RU" b="1" dirty="0" smtClean="0">
                <a:latin typeface="Times New Roman" pitchFamily="18" charset="0"/>
                <a:cs typeface="Times New Roman" pitchFamily="18" charset="0"/>
              </a:rPr>
              <a:t> фон </a:t>
            </a:r>
            <a:r>
              <a:rPr lang="ru-RU" b="1" dirty="0" err="1" smtClean="0">
                <a:latin typeface="Times New Roman" pitchFamily="18" charset="0"/>
                <a:cs typeface="Times New Roman" pitchFamily="18" charset="0"/>
              </a:rPr>
              <a:t>Вестфален</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lstStyle/>
          <a:p>
            <a:endParaRPr lang="ru-RU" dirty="0"/>
          </a:p>
        </p:txBody>
      </p:sp>
      <p:pic>
        <p:nvPicPr>
          <p:cNvPr id="2050" name="Picture 2" descr="http://imageshack.us/a/img24/1892/marx2.jpg"/>
          <p:cNvPicPr>
            <a:picLocks noChangeAspect="1" noChangeArrowheads="1"/>
          </p:cNvPicPr>
          <p:nvPr/>
        </p:nvPicPr>
        <p:blipFill>
          <a:blip r:embed="rId4" cstate="print"/>
          <a:srcRect r="63132"/>
          <a:stretch>
            <a:fillRect/>
          </a:stretch>
        </p:blipFill>
        <p:spPr bwMode="auto">
          <a:xfrm>
            <a:off x="642910" y="1631487"/>
            <a:ext cx="3571900" cy="5116286"/>
          </a:xfrm>
          <a:prstGeom prst="ellipse">
            <a:avLst/>
          </a:prstGeom>
          <a:ln>
            <a:noFill/>
          </a:ln>
          <a:effectLst>
            <a:softEdge rad="112500"/>
          </a:effectLst>
        </p:spPr>
      </p:pic>
      <p:pic>
        <p:nvPicPr>
          <p:cNvPr id="2052" name="Picture 4" descr="Файл:Karl Marx Frau.jpg"/>
          <p:cNvPicPr>
            <a:picLocks noChangeAspect="1" noChangeArrowheads="1"/>
          </p:cNvPicPr>
          <p:nvPr/>
        </p:nvPicPr>
        <p:blipFill>
          <a:blip r:embed="rId5" cstate="print"/>
          <a:srcRect/>
          <a:stretch>
            <a:fillRect/>
          </a:stretch>
        </p:blipFill>
        <p:spPr bwMode="auto">
          <a:xfrm>
            <a:off x="5429256" y="1494756"/>
            <a:ext cx="3071834" cy="4961530"/>
          </a:xfrm>
          <a:prstGeom prst="ellipse">
            <a:avLst/>
          </a:prstGeom>
          <a:ln>
            <a:noFill/>
          </a:ln>
          <a:effectLst>
            <a:softEdge rad="112500"/>
          </a:effectLst>
        </p:spPr>
      </p:pic>
      <p:pic>
        <p:nvPicPr>
          <p:cNvPr id="2054" name="Picture 6" descr="http://img1.liveinternet.ru/images/attach/c/1/60/704/60704582_x_4936d6b2.jpg"/>
          <p:cNvPicPr>
            <a:picLocks noChangeAspect="1" noChangeArrowheads="1"/>
          </p:cNvPicPr>
          <p:nvPr/>
        </p:nvPicPr>
        <p:blipFill>
          <a:blip r:embed="rId6" cstate="print"/>
          <a:srcRect r="52815"/>
          <a:stretch>
            <a:fillRect/>
          </a:stretch>
        </p:blipFill>
        <p:spPr bwMode="auto">
          <a:xfrm>
            <a:off x="928662" y="1928802"/>
            <a:ext cx="3071834" cy="435443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down)">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normAutofit/>
          </a:bodyPr>
          <a:lstStyle/>
          <a:p>
            <a:r>
              <a:rPr lang="ru-RU" b="1" dirty="0" smtClean="0">
                <a:latin typeface="Times New Roman" pitchFamily="18" charset="0"/>
                <a:cs typeface="Times New Roman" pitchFamily="18" charset="0"/>
              </a:rPr>
              <a:t>Елена и Александр </a:t>
            </a:r>
            <a:r>
              <a:rPr lang="ru-RU" b="1" dirty="0" err="1" smtClean="0">
                <a:latin typeface="Times New Roman" pitchFamily="18" charset="0"/>
                <a:cs typeface="Times New Roman" pitchFamily="18" charset="0"/>
              </a:rPr>
              <a:t>Буйновы</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lstStyle/>
          <a:p>
            <a:pPr>
              <a:buNone/>
            </a:pPr>
            <a:r>
              <a:rPr lang="ru-RU" dirty="0" smtClean="0">
                <a:latin typeface="Times New Roman" pitchFamily="18" charset="0"/>
                <a:cs typeface="Times New Roman" pitchFamily="18" charset="0"/>
              </a:rPr>
              <a:t>  - Я побелил рак, благодаря своей любимой жене...</a:t>
            </a:r>
            <a:endParaRPr lang="ru-RU" dirty="0"/>
          </a:p>
        </p:txBody>
      </p:sp>
      <p:pic>
        <p:nvPicPr>
          <p:cNvPr id="21506" name="Picture 2" descr="http://n1s2.starhit.ru/99/4d/96/994d96c78d6e86afc06d1a5d6979f2e1/496x323_0xc0a8391b_11353110861353593968.jpeg"/>
          <p:cNvPicPr>
            <a:picLocks noChangeAspect="1" noChangeArrowheads="1"/>
          </p:cNvPicPr>
          <p:nvPr/>
        </p:nvPicPr>
        <p:blipFill>
          <a:blip r:embed="rId4" cstate="print"/>
          <a:srcRect/>
          <a:stretch>
            <a:fillRect/>
          </a:stretch>
        </p:blipFill>
        <p:spPr bwMode="auto">
          <a:xfrm>
            <a:off x="1643042" y="3071810"/>
            <a:ext cx="5143536" cy="334952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ikasap.EAD-SDA\Deskto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Заголовок 4"/>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6" name="Содержимое 5"/>
          <p:cNvSpPr>
            <a:spLocks noGrp="1"/>
          </p:cNvSpPr>
          <p:nvPr>
            <p:ph idx="1"/>
          </p:nvPr>
        </p:nvSpPr>
        <p:spPr>
          <a:xfrm>
            <a:off x="457200" y="1600200"/>
            <a:ext cx="8229600" cy="4686320"/>
          </a:xfrm>
          <a:ln>
            <a:solidFill>
              <a:schemeClr val="accent1"/>
            </a:solidFill>
          </a:ln>
        </p:spPr>
        <p:txBody>
          <a:bodyPr>
            <a:noAutofit/>
          </a:bodyPr>
          <a:lstStyle/>
          <a:p>
            <a:r>
              <a:rPr lang="ru-RU" sz="3600" dirty="0" smtClean="0">
                <a:latin typeface="Times New Roman" pitchFamily="18" charset="0"/>
                <a:cs typeface="Times New Roman" pitchFamily="18" charset="0"/>
              </a:rPr>
              <a:t>   Все, что может омрачить мир и единство семьи, должно решительно подавляться, а вместо этого проявляться доброта и любовь</a:t>
            </a:r>
          </a:p>
          <a:p>
            <a:r>
              <a:rPr lang="ru-RU" sz="3600" dirty="0" smtClean="0">
                <a:latin typeface="Times New Roman" pitchFamily="18" charset="0"/>
                <a:cs typeface="Times New Roman" pitchFamily="18" charset="0"/>
              </a:rPr>
              <a:t>  Тот, кто проявляет дух нежности, терпения и любви, придет к выводу, что этот же самый дух возвращается к нему</a:t>
            </a:r>
            <a:endParaRPr lang="ru-RU" sz="3600" dirty="0">
              <a:latin typeface="Times New Roman" pitchFamily="18" charset="0"/>
              <a:cs typeface="Times New Roman" pitchFamily="18" charset="0"/>
            </a:endParaRPr>
          </a:p>
        </p:txBody>
      </p:sp>
      <p:sp>
        <p:nvSpPr>
          <p:cNvPr id="7" name="TextBox 6"/>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1</a:t>
            </a:r>
            <a:r>
              <a:rPr lang="ru-RU" sz="3600" dirty="0">
                <a:solidFill>
                  <a:schemeClr val="accent1">
                    <a:lumMod val="40000"/>
                    <a:lumOff val="60000"/>
                  </a:schemeClr>
                </a:solidFill>
                <a:latin typeface="Book Antiqua" pitchFamily="18" charset="0"/>
              </a:rPr>
              <a:t>7</a:t>
            </a:r>
            <a:endParaRPr lang="ru-RU" sz="3600" dirty="0">
              <a:solidFill>
                <a:schemeClr val="accent1">
                  <a:lumMod val="40000"/>
                  <a:lumOff val="60000"/>
                </a:schemeClr>
              </a:solidFill>
              <a:latin typeface="Book Antiqua" pitchFamily="18" charset="0"/>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normAutofit/>
          </a:bodyPr>
          <a:lstStyle/>
          <a:p>
            <a:r>
              <a:rPr lang="ru-RU" b="1" dirty="0" smtClean="0">
                <a:latin typeface="Times New Roman" pitchFamily="18" charset="0"/>
                <a:cs typeface="Times New Roman" pitchFamily="18" charset="0"/>
              </a:rPr>
              <a:t>Мишель и Барак Обама</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lstStyle/>
          <a:p>
            <a:pPr>
              <a:buNone/>
            </a:pPr>
            <a:r>
              <a:rPr lang="ru-RU" b="1" dirty="0" smtClean="0">
                <a:latin typeface="Times New Roman" pitchFamily="18" charset="0"/>
                <a:cs typeface="Times New Roman" pitchFamily="18" charset="0"/>
              </a:rPr>
              <a:t>   - Благодаря ей я становлюсь лучше как мужчина и как президент</a:t>
            </a:r>
          </a:p>
          <a:p>
            <a:endParaRPr lang="ru-RU" dirty="0"/>
          </a:p>
        </p:txBody>
      </p:sp>
      <p:pic>
        <p:nvPicPr>
          <p:cNvPr id="57346" name="Picture 2" descr="http://img.tyt.by/n/lady.tut.by/07/9/mishel_avtor_obamy_02.jpg"/>
          <p:cNvPicPr>
            <a:picLocks noChangeAspect="1" noChangeArrowheads="1"/>
          </p:cNvPicPr>
          <p:nvPr/>
        </p:nvPicPr>
        <p:blipFill>
          <a:blip r:embed="rId4" cstate="print"/>
          <a:srcRect/>
          <a:stretch>
            <a:fillRect/>
          </a:stretch>
        </p:blipFill>
        <p:spPr bwMode="auto">
          <a:xfrm>
            <a:off x="1857356" y="2857496"/>
            <a:ext cx="5643602" cy="371537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86018" name="Picture 2" descr="http://v.img.com.ua/b/600x500/0/77/f52f31a5b8c03e75263e8016de32f770.jpg"/>
          <p:cNvPicPr>
            <a:picLocks noChangeAspect="1" noChangeArrowheads="1"/>
          </p:cNvPicPr>
          <p:nvPr/>
        </p:nvPicPr>
        <p:blipFill>
          <a:blip r:embed="rId3" cstate="print"/>
          <a:srcRect/>
          <a:stretch>
            <a:fillRect/>
          </a:stretch>
        </p:blipFill>
        <p:spPr bwMode="auto">
          <a:xfrm>
            <a:off x="-714412" y="0"/>
            <a:ext cx="11429997" cy="6858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2466" name="Picture 2" descr="http://img.tyt.by/n/lady.tut.by/05/9/mishel_avtor_obamy_12.jpg"/>
          <p:cNvPicPr>
            <a:picLocks noChangeAspect="1" noChangeArrowheads="1"/>
          </p:cNvPicPr>
          <p:nvPr/>
        </p:nvPicPr>
        <p:blipFill>
          <a:blip r:embed="rId3" cstate="print"/>
          <a:srcRect/>
          <a:stretch>
            <a:fillRect/>
          </a:stretch>
        </p:blipFill>
        <p:spPr bwMode="auto">
          <a:xfrm>
            <a:off x="0" y="0"/>
            <a:ext cx="9144000" cy="686756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0418" name="Picture 2" descr="http://img.tyt.by/n/lady.tut.by/0d/d/mishel_avtor_obamy_10.jpg"/>
          <p:cNvPicPr>
            <a:picLocks noChangeAspect="1" noChangeArrowheads="1"/>
          </p:cNvPicPr>
          <p:nvPr/>
        </p:nvPicPr>
        <p:blipFill>
          <a:blip r:embed="rId3" cstate="print"/>
          <a:srcRect/>
          <a:stretch>
            <a:fillRect/>
          </a:stretch>
        </p:blipFill>
        <p:spPr bwMode="auto">
          <a:xfrm>
            <a:off x="-1" y="0"/>
            <a:ext cx="9131265"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ikasap.EAD-SDA\Desktop\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14</a:t>
            </a:r>
            <a:endParaRPr lang="ru-RU" sz="3600" dirty="0">
              <a:solidFill>
                <a:schemeClr val="accent1">
                  <a:lumMod val="40000"/>
                  <a:lumOff val="60000"/>
                </a:schemeClr>
              </a:solidFill>
              <a:latin typeface="Book Antiqua" pitchFamily="18" charset="0"/>
              <a:cs typeface="+mn-cs"/>
            </a:endParaRPr>
          </a:p>
        </p:txBody>
      </p:sp>
      <p:sp>
        <p:nvSpPr>
          <p:cNvPr id="38914" name="AutoShape 2" descr="http://hozyaika.com/wp-content/uploads/otchego-proishodyat-razdora-v-seme-2.jpg"/>
          <p:cNvSpPr>
            <a:spLocks noChangeAspect="1" noChangeArrowheads="1"/>
          </p:cNvSpPr>
          <p:nvPr/>
        </p:nvSpPr>
        <p:spPr bwMode="auto">
          <a:xfrm>
            <a:off x="155575" y="-1881188"/>
            <a:ext cx="5238750" cy="39243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Содержимое 8"/>
          <p:cNvSpPr>
            <a:spLocks noGrp="1"/>
          </p:cNvSpPr>
          <p:nvPr>
            <p:ph idx="1"/>
          </p:nvPr>
        </p:nvSpPr>
        <p:spPr>
          <a:xfrm>
            <a:off x="357158" y="214290"/>
            <a:ext cx="8329642" cy="5911873"/>
          </a:xfrm>
          <a:ln>
            <a:solidFill>
              <a:schemeClr val="accent1"/>
            </a:solidFill>
          </a:ln>
        </p:spPr>
        <p:txBody>
          <a:bodyPr>
            <a:normAutofit/>
          </a:bodyPr>
          <a:lstStyle/>
          <a:p>
            <a:pPr>
              <a:lnSpc>
                <a:spcPts val="3200"/>
              </a:lnSpc>
              <a:spcBef>
                <a:spcPts val="0"/>
              </a:spcBef>
            </a:pPr>
            <a:r>
              <a:rPr lang="ru-RU" sz="28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Если </a:t>
            </a:r>
            <a:r>
              <a:rPr lang="ru-RU" dirty="0">
                <a:latin typeface="Times New Roman" pitchFamily="18" charset="0"/>
                <a:cs typeface="Times New Roman" pitchFamily="18" charset="0"/>
              </a:rPr>
              <a:t>вы </a:t>
            </a:r>
            <a:r>
              <a:rPr lang="ru-RU" dirty="0" smtClean="0">
                <a:latin typeface="Times New Roman" pitchFamily="18" charset="0"/>
                <a:cs typeface="Times New Roman" pitchFamily="18" charset="0"/>
              </a:rPr>
              <a:t>(не) </a:t>
            </a:r>
            <a:r>
              <a:rPr lang="ru-RU" dirty="0">
                <a:latin typeface="Times New Roman" pitchFamily="18" charset="0"/>
                <a:cs typeface="Times New Roman" pitchFamily="18" charset="0"/>
              </a:rPr>
              <a:t>будете иметь </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искреннего желания </a:t>
            </a:r>
            <a:r>
              <a:rPr lang="ru-RU" dirty="0">
                <a:latin typeface="Times New Roman" pitchFamily="18" charset="0"/>
                <a:cs typeface="Times New Roman" pitchFamily="18" charset="0"/>
              </a:rPr>
              <a:t>стать детьми </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Божьими</a:t>
            </a:r>
            <a:r>
              <a:rPr lang="ru-RU" dirty="0">
                <a:latin typeface="Times New Roman" pitchFamily="18" charset="0"/>
                <a:cs typeface="Times New Roman" pitchFamily="18" charset="0"/>
              </a:rPr>
              <a:t>, то </a:t>
            </a:r>
            <a:r>
              <a:rPr lang="ru-RU">
                <a:latin typeface="Times New Roman" pitchFamily="18" charset="0"/>
                <a:cs typeface="Times New Roman" pitchFamily="18" charset="0"/>
              </a:rPr>
              <a:t>вы </a:t>
            </a:r>
            <a:r>
              <a:rPr lang="ru-RU" smtClean="0">
                <a:latin typeface="Times New Roman" pitchFamily="18" charset="0"/>
                <a:cs typeface="Times New Roman" pitchFamily="18" charset="0"/>
              </a:rPr>
              <a:t>(</a:t>
            </a:r>
            <a:r>
              <a:rPr lang="ru-RU" dirty="0" smtClean="0">
                <a:latin typeface="Times New Roman" pitchFamily="18" charset="0"/>
                <a:cs typeface="Times New Roman" pitchFamily="18" charset="0"/>
              </a:rPr>
              <a:t>не) </a:t>
            </a:r>
            <a:r>
              <a:rPr lang="ru-RU" dirty="0">
                <a:latin typeface="Times New Roman" pitchFamily="18" charset="0"/>
                <a:cs typeface="Times New Roman" pitchFamily="18" charset="0"/>
              </a:rPr>
              <a:t>сможете ясно понять, как </a:t>
            </a:r>
            <a:r>
              <a:rPr lang="ru-RU" dirty="0" smtClean="0">
                <a:latin typeface="Times New Roman" pitchFamily="18" charset="0"/>
                <a:cs typeface="Times New Roman" pitchFamily="18" charset="0"/>
              </a:rPr>
              <a:t>помогать </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друг другу</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pPr>
              <a:lnSpc>
                <a:spcPts val="3200"/>
              </a:lnSpc>
              <a:spcBef>
                <a:spcPts val="0"/>
              </a:spcBef>
            </a:pPr>
            <a:r>
              <a:rPr lang="ru-RU" dirty="0" smtClean="0">
                <a:latin typeface="Times New Roman" pitchFamily="18" charset="0"/>
                <a:cs typeface="Times New Roman" pitchFamily="18" charset="0"/>
              </a:rPr>
              <a:t>Всегда </a:t>
            </a:r>
            <a:r>
              <a:rPr lang="ru-RU" dirty="0">
                <a:latin typeface="Times New Roman" pitchFamily="18" charset="0"/>
                <a:cs typeface="Times New Roman" pitchFamily="18" charset="0"/>
              </a:rPr>
              <a:t>будьте заботливыми и внимательными друг к другу, отказываясь от своих желаний и намерений, чтобы сделать друг друга </a:t>
            </a:r>
            <a:r>
              <a:rPr lang="ru-RU" dirty="0" smtClean="0">
                <a:latin typeface="Times New Roman" pitchFamily="18" charset="0"/>
                <a:cs typeface="Times New Roman" pitchFamily="18" charset="0"/>
              </a:rPr>
              <a:t>счастливыми</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pPr>
              <a:lnSpc>
                <a:spcPts val="3200"/>
              </a:lnSpc>
              <a:spcBef>
                <a:spcPts val="0"/>
              </a:spcBef>
            </a:pPr>
            <a:r>
              <a:rPr lang="ru-RU" dirty="0" smtClean="0">
                <a:latin typeface="Times New Roman" pitchFamily="18" charset="0"/>
                <a:cs typeface="Times New Roman" pitchFamily="18" charset="0"/>
              </a:rPr>
              <a:t>Господь </a:t>
            </a:r>
            <a:r>
              <a:rPr lang="ru-RU" dirty="0">
                <a:latin typeface="Times New Roman" pitchFamily="18" charset="0"/>
                <a:cs typeface="Times New Roman" pitchFamily="18" charset="0"/>
              </a:rPr>
              <a:t>Иисус будет вашим светом, вашей силой, венцом вашей радости, потому что вы подчиняете свою волю Его воле...</a:t>
            </a:r>
          </a:p>
          <a:p>
            <a:endParaRPr lang="ru-RU" sz="2800" dirty="0">
              <a:latin typeface="Times New Roman" pitchFamily="18" charset="0"/>
              <a:cs typeface="Times New Roman" pitchFamily="18" charset="0"/>
            </a:endParaRPr>
          </a:p>
        </p:txBody>
      </p:sp>
      <p:pic>
        <p:nvPicPr>
          <p:cNvPr id="12289" name="Picture 1" descr="C:\Users\Marina Ott\Pictures\8.png"/>
          <p:cNvPicPr>
            <a:picLocks noChangeAspect="1" noChangeArrowheads="1"/>
          </p:cNvPicPr>
          <p:nvPr/>
        </p:nvPicPr>
        <p:blipFill>
          <a:blip r:embed="rId4" cstate="print"/>
          <a:srcRect/>
          <a:stretch>
            <a:fillRect/>
          </a:stretch>
        </p:blipFill>
        <p:spPr bwMode="auto">
          <a:xfrm>
            <a:off x="571472" y="285728"/>
            <a:ext cx="1068924" cy="11430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ikasap.EAD-SDA\Deskto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38</a:t>
            </a:r>
            <a:endParaRPr lang="ru-RU" sz="3600" dirty="0">
              <a:solidFill>
                <a:schemeClr val="accent1">
                  <a:lumMod val="40000"/>
                  <a:lumOff val="60000"/>
                </a:schemeClr>
              </a:solidFill>
              <a:latin typeface="Book Antiqua" pitchFamily="18" charset="0"/>
              <a:cs typeface="+mn-cs"/>
            </a:endParaRPr>
          </a:p>
        </p:txBody>
      </p:sp>
      <p:sp>
        <p:nvSpPr>
          <p:cNvPr id="10" name="Содержимое 9"/>
          <p:cNvSpPr>
            <a:spLocks noGrp="1"/>
          </p:cNvSpPr>
          <p:nvPr>
            <p:ph idx="1"/>
          </p:nvPr>
        </p:nvSpPr>
        <p:spPr>
          <a:xfrm>
            <a:off x="357158" y="357166"/>
            <a:ext cx="8229600" cy="4525963"/>
          </a:xfrm>
          <a:ln>
            <a:solidFill>
              <a:schemeClr val="accent1"/>
            </a:solidFill>
          </a:ln>
        </p:spPr>
        <p:txBody>
          <a:bodyPr>
            <a:normAutofit/>
          </a:bodyPr>
          <a:lstStyle/>
          <a:p>
            <a:pPr>
              <a:lnSpc>
                <a:spcPts val="3000"/>
              </a:lnSpc>
              <a:spcBef>
                <a:spcPts val="0"/>
              </a:spcBef>
            </a:pPr>
            <a:r>
              <a:rPr lang="ru-RU" b="1" dirty="0" smtClean="0">
                <a:latin typeface="Times New Roman" pitchFamily="18" charset="0"/>
                <a:cs typeface="Times New Roman" pitchFamily="18" charset="0"/>
              </a:rPr>
              <a:t>Жена и мать не должна жертвовать свои силы или же, напротив, позволять им бездействовать, всецело полагаясь на своего мужа </a:t>
            </a:r>
          </a:p>
          <a:p>
            <a:pPr>
              <a:lnSpc>
                <a:spcPts val="3000"/>
              </a:lnSpc>
              <a:spcBef>
                <a:spcPts val="0"/>
              </a:spcBef>
            </a:pPr>
            <a:r>
              <a:rPr lang="ru-RU" b="1" dirty="0" smtClean="0">
                <a:latin typeface="Times New Roman" pitchFamily="18" charset="0"/>
                <a:cs typeface="Times New Roman" pitchFamily="18" charset="0"/>
              </a:rPr>
              <a:t>Ее индивидуальность не должна теряться в нем </a:t>
            </a:r>
          </a:p>
          <a:p>
            <a:pPr>
              <a:lnSpc>
                <a:spcPts val="3000"/>
              </a:lnSpc>
              <a:spcBef>
                <a:spcPts val="0"/>
              </a:spcBef>
            </a:pPr>
            <a:r>
              <a:rPr lang="ru-RU" b="1" dirty="0" smtClean="0">
                <a:latin typeface="Times New Roman" pitchFamily="18" charset="0"/>
                <a:cs typeface="Times New Roman" pitchFamily="18" charset="0"/>
              </a:rPr>
              <a:t>Она должна сознавать, что равна мужу, чтобы быть рядом с ним, оставаясь верной своему долгу, как и он - своему</a:t>
            </a:r>
            <a:endParaRPr lang="ru-RU" b="1" dirty="0">
              <a:latin typeface="Times New Roman" pitchFamily="18" charset="0"/>
              <a:cs typeface="Times New Roman" pitchFamily="18" charset="0"/>
            </a:endParaRPr>
          </a:p>
        </p:txBody>
      </p:sp>
      <p:pic>
        <p:nvPicPr>
          <p:cNvPr id="38914" name="Picture 2" descr="http://citymama.com.ua/data/images/946e8700c5a835b2c23a9a8315e5e7b9.jpg"/>
          <p:cNvPicPr>
            <a:picLocks noChangeAspect="1" noChangeArrowheads="1"/>
          </p:cNvPicPr>
          <p:nvPr/>
        </p:nvPicPr>
        <p:blipFill>
          <a:blip r:embed="rId3" cstate="print"/>
          <a:srcRect/>
          <a:stretch>
            <a:fillRect/>
          </a:stretch>
        </p:blipFill>
        <p:spPr bwMode="auto">
          <a:xfrm>
            <a:off x="3143240" y="4071942"/>
            <a:ext cx="3357586" cy="2180997"/>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Гала и Сальвадор Дали</a:t>
            </a:r>
            <a:endParaRPr lang="ru-RU" dirty="0"/>
          </a:p>
        </p:txBody>
      </p:sp>
      <p:sp>
        <p:nvSpPr>
          <p:cNvPr id="3" name="Содержимое 2"/>
          <p:cNvSpPr>
            <a:spLocks noGrp="1"/>
          </p:cNvSpPr>
          <p:nvPr>
            <p:ph idx="1"/>
          </p:nvPr>
        </p:nvSpPr>
        <p:spPr/>
        <p:txBody>
          <a:bodyPr/>
          <a:lstStyle/>
          <a:p>
            <a:endParaRPr lang="ru-RU"/>
          </a:p>
        </p:txBody>
      </p:sp>
      <p:pic>
        <p:nvPicPr>
          <p:cNvPr id="88068" name="Picture 4" descr="http://korostishevsky.org/wp-content/uploads/Svetlana/Gal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88066" name="Picture 2" descr="История любви - Сальвадор Дали и Гала"/>
          <p:cNvPicPr>
            <a:picLocks noChangeAspect="1" noChangeArrowheads="1"/>
          </p:cNvPicPr>
          <p:nvPr/>
        </p:nvPicPr>
        <p:blipFill>
          <a:blip r:embed="rId4" cstate="print"/>
          <a:srcRect/>
          <a:stretch>
            <a:fillRect/>
          </a:stretch>
        </p:blipFill>
        <p:spPr bwMode="auto">
          <a:xfrm>
            <a:off x="6286512" y="3429000"/>
            <a:ext cx="2476517" cy="31575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title"/>
          </p:nvPr>
        </p:nvSpPr>
        <p:spPr>
          <a:ln>
            <a:solidFill>
              <a:schemeClr val="accent6">
                <a:lumMod val="50000"/>
              </a:schemeClr>
            </a:solidFill>
          </a:ln>
        </p:spPr>
        <p:txBody>
          <a:bodyPr/>
          <a:lstStyle/>
          <a:p>
            <a:r>
              <a:rPr lang="ru-RU" b="1" dirty="0" smtClean="0">
                <a:latin typeface="Times New Roman" pitchFamily="18" charset="0"/>
                <a:cs typeface="Times New Roman" pitchFamily="18" charset="0"/>
              </a:rPr>
              <a:t>Мистер </a:t>
            </a:r>
            <a:r>
              <a:rPr lang="ru-RU" b="1" dirty="0" err="1" smtClean="0">
                <a:latin typeface="Times New Roman" pitchFamily="18" charset="0"/>
                <a:cs typeface="Times New Roman" pitchFamily="18" charset="0"/>
              </a:rPr>
              <a:t>Паркс</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lstStyle/>
          <a:p>
            <a:r>
              <a:rPr lang="ru-RU" dirty="0" smtClean="0">
                <a:latin typeface="Times New Roman" pitchFamily="18" charset="0"/>
                <a:cs typeface="Times New Roman" pitchFamily="18" charset="0"/>
              </a:rPr>
              <a:t>                 «Я убежден, что мужчина может стать не только тем, кем хочет стать сам, но и тем, кем хочет видеть его жена. У меня много работников, но я не доверяю ответственный пост никому, пока не поговорю с его женой. </a:t>
            </a:r>
            <a:r>
              <a:rPr lang="ru-RU" b="1" dirty="0" smtClean="0">
                <a:latin typeface="Times New Roman" pitchFamily="18" charset="0"/>
                <a:cs typeface="Times New Roman" pitchFamily="18" charset="0"/>
              </a:rPr>
              <a:t>Ее взгляд на жизнь и желание помочь и поддержать мужа часто определяет </a:t>
            </a:r>
            <a:r>
              <a:rPr lang="ru-RU" b="1" dirty="0" smtClean="0">
                <a:latin typeface="Times New Roman" pitchFamily="18" charset="0"/>
                <a:cs typeface="Times New Roman" pitchFamily="18" charset="0"/>
              </a:rPr>
              <a:t>его </a:t>
            </a:r>
            <a:r>
              <a:rPr lang="ru-RU" b="1" dirty="0" smtClean="0">
                <a:latin typeface="Times New Roman" pitchFamily="18" charset="0"/>
                <a:cs typeface="Times New Roman" pitchFamily="18" charset="0"/>
              </a:rPr>
              <a:t>успех... </a:t>
            </a:r>
            <a:r>
              <a:rPr lang="ru-RU" dirty="0" smtClean="0">
                <a:latin typeface="Times New Roman" pitchFamily="18" charset="0"/>
                <a:cs typeface="Times New Roman" pitchFamily="18" charset="0"/>
              </a:rPr>
              <a:t>Мой собственный случай тому пример...</a:t>
            </a:r>
            <a:endParaRPr lang="ru-RU" dirty="0">
              <a:latin typeface="Times New Roman" pitchFamily="18" charset="0"/>
              <a:cs typeface="Times New Roman" pitchFamily="18" charset="0"/>
            </a:endParaRPr>
          </a:p>
        </p:txBody>
      </p:sp>
      <p:sp>
        <p:nvSpPr>
          <p:cNvPr id="17410" name="AutoShape 2" descr="http://untitledbooks.com/features/tim_parks.jpg"/>
          <p:cNvSpPr>
            <a:spLocks noChangeAspect="1" noChangeArrowheads="1"/>
          </p:cNvSpPr>
          <p:nvPr/>
        </p:nvSpPr>
        <p:spPr bwMode="auto">
          <a:xfrm>
            <a:off x="155575" y="-1371600"/>
            <a:ext cx="4286250" cy="28575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http://untitledbooks.com/features/tim_parks.jpg"/>
          <p:cNvSpPr>
            <a:spLocks noChangeAspect="1" noChangeArrowheads="1"/>
          </p:cNvSpPr>
          <p:nvPr/>
        </p:nvSpPr>
        <p:spPr bwMode="auto">
          <a:xfrm>
            <a:off x="155575" y="-1371600"/>
            <a:ext cx="4286250" cy="28575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4" name="Picture 6" descr="http://untitledbooks.com/features/tim_parks.jpg"/>
          <p:cNvPicPr>
            <a:picLocks noChangeAspect="1" noChangeArrowheads="1"/>
          </p:cNvPicPr>
          <p:nvPr/>
        </p:nvPicPr>
        <p:blipFill>
          <a:blip r:embed="rId4" cstate="print"/>
          <a:srcRect l="26667" b="-1"/>
          <a:stretch>
            <a:fillRect/>
          </a:stretch>
        </p:blipFill>
        <p:spPr bwMode="auto">
          <a:xfrm>
            <a:off x="571472" y="428604"/>
            <a:ext cx="1885945" cy="171451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265/92319133.jpg"/>
          <p:cNvPicPr>
            <a:picLocks noChangeAspect="1" noChangeArrowheads="1"/>
          </p:cNvPicPr>
          <p:nvPr/>
        </p:nvPicPr>
        <p:blipFill>
          <a:blip r:embed="rId3" cstate="print"/>
          <a:srcRect/>
          <a:stretch>
            <a:fillRect/>
          </a:stretch>
        </p:blipFill>
        <p:spPr bwMode="auto">
          <a:xfrm rot="10800000">
            <a:off x="0" y="-1"/>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Мистер </a:t>
            </a:r>
            <a:r>
              <a:rPr lang="ru-RU" b="1" dirty="0" err="1" smtClean="0">
                <a:latin typeface="Times New Roman" pitchFamily="18" charset="0"/>
                <a:cs typeface="Times New Roman" pitchFamily="18" charset="0"/>
              </a:rPr>
              <a:t>Паркс</a:t>
            </a:r>
            <a:endParaRPr lang="ru-RU" b="1" dirty="0"/>
          </a:p>
        </p:txBody>
      </p:sp>
      <p:sp>
        <p:nvSpPr>
          <p:cNvPr id="3" name="Содержимое 2"/>
          <p:cNvSpPr>
            <a:spLocks noGrp="1"/>
          </p:cNvSpPr>
          <p:nvPr>
            <p:ph idx="1"/>
          </p:nvPr>
        </p:nvSpPr>
        <p:spPr>
          <a:ln>
            <a:solidFill>
              <a:schemeClr val="accent6">
                <a:lumMod val="50000"/>
              </a:schemeClr>
            </a:solidFill>
          </a:ln>
        </p:spPr>
        <p:txBody>
          <a:bodyPr>
            <a:normAutofit/>
          </a:bodyPr>
          <a:lstStyle/>
          <a:p>
            <a:r>
              <a:rPr lang="ru-RU" b="1" dirty="0" smtClean="0">
                <a:latin typeface="Times New Roman" pitchFamily="18" charset="0"/>
                <a:cs typeface="Times New Roman" pitchFamily="18" charset="0"/>
              </a:rPr>
              <a:t>...Всем</a:t>
            </a:r>
            <a:r>
              <a:rPr lang="ru-RU" b="1" dirty="0">
                <a:latin typeface="Times New Roman" pitchFamily="18" charset="0"/>
                <a:cs typeface="Times New Roman" pitchFamily="18" charset="0"/>
              </a:rPr>
              <a:t>, чего я достиг в жизни, </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я </a:t>
            </a:r>
            <a:r>
              <a:rPr lang="ru-RU" b="1" dirty="0">
                <a:latin typeface="Times New Roman" pitchFamily="18" charset="0"/>
                <a:cs typeface="Times New Roman" pitchFamily="18" charset="0"/>
              </a:rPr>
              <a:t>обязан ей. </a:t>
            </a:r>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Первая ее мысль</a:t>
            </a:r>
            <a:r>
              <a:rPr lang="ru-RU" b="1" i="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помочь мне</a:t>
            </a:r>
          </a:p>
          <a:p>
            <a:r>
              <a:rPr lang="ru-RU" dirty="0" smtClean="0">
                <a:latin typeface="Times New Roman" pitchFamily="18" charset="0"/>
                <a:cs typeface="Times New Roman" pitchFamily="18" charset="0"/>
              </a:rPr>
              <a:t>Я дал себе зарок, что никогда не подведу ее».</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5" name="Picture 6" descr="http://untitledbooks.com/features/tim_parks.jpg"/>
          <p:cNvPicPr>
            <a:picLocks noChangeAspect="1" noChangeArrowheads="1"/>
          </p:cNvPicPr>
          <p:nvPr/>
        </p:nvPicPr>
        <p:blipFill>
          <a:blip r:embed="rId4" cstate="print"/>
          <a:srcRect l="26667" b="-1"/>
          <a:stretch>
            <a:fillRect/>
          </a:stretch>
        </p:blipFill>
        <p:spPr bwMode="auto">
          <a:xfrm>
            <a:off x="6858016" y="285728"/>
            <a:ext cx="1885945" cy="171451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ikasap.EAD-SDA\Desktop\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chemeClr val="accent1"/>
            </a:solidFill>
            <a:miter lim="800000"/>
            <a:headEnd/>
            <a:tailEnd/>
          </a:ln>
        </p:spPr>
      </p:pic>
      <p:sp>
        <p:nvSpPr>
          <p:cNvPr id="6" name="Заголовок 5"/>
          <p:cNvSpPr>
            <a:spLocks noGrp="1"/>
          </p:cNvSpPr>
          <p:nvPr>
            <p:ph type="title"/>
          </p:nvPr>
        </p:nvSpPr>
        <p:spPr>
          <a:ln>
            <a:solidFill>
              <a:schemeClr val="accent1"/>
            </a:solidFill>
          </a:ln>
        </p:spPr>
        <p:txBody>
          <a:bodyPr>
            <a:noAutofit/>
          </a:bodyPr>
          <a:lstStyle/>
          <a:p>
            <a:r>
              <a:rPr lang="ru-RU" sz="4000" b="1" dirty="0" smtClean="0">
                <a:latin typeface="Times New Roman" pitchFamily="18" charset="0"/>
                <a:cs typeface="Times New Roman" pitchFamily="18" charset="0"/>
              </a:rPr>
              <a:t>!</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normAutofit/>
          </a:bodyPr>
          <a:lstStyle/>
          <a:p>
            <a:r>
              <a:rPr lang="ru-RU" dirty="0" smtClean="0">
                <a:latin typeface="Times New Roman" pitchFamily="18" charset="0"/>
                <a:cs typeface="Times New Roman" pitchFamily="18" charset="0"/>
              </a:rPr>
              <a:t>Жена может взять на себя ту часть бремени, которая, по ее мнению, особенно важна, чтобы помочь мужу в выполнении его обязанностей</a:t>
            </a:r>
          </a:p>
          <a:p>
            <a:r>
              <a:rPr lang="ru-RU" b="1" dirty="0" smtClean="0">
                <a:latin typeface="Times New Roman" pitchFamily="18" charset="0"/>
                <a:cs typeface="Times New Roman" pitchFamily="18" charset="0"/>
              </a:rPr>
              <a:t>Нужно, чтобы супруги заботливо служили друг другу </a:t>
            </a:r>
          </a:p>
          <a:p>
            <a:endParaRPr lang="ru-RU" dirty="0" smtClean="0">
              <a:solidFill>
                <a:srgbClr val="FF0000"/>
              </a:solidFill>
              <a:latin typeface="Times New Roman" pitchFamily="18" charset="0"/>
              <a:cs typeface="Times New Roman" pitchFamily="18" charset="0"/>
            </a:endParaRPr>
          </a:p>
        </p:txBody>
      </p:sp>
      <p:sp>
        <p:nvSpPr>
          <p:cNvPr id="8" name="TextBox 7"/>
          <p:cNvSpPr txBox="1"/>
          <p:nvPr/>
        </p:nvSpPr>
        <p:spPr>
          <a:xfrm>
            <a:off x="8534400" y="6310313"/>
            <a:ext cx="646331" cy="646331"/>
          </a:xfrm>
          <a:prstGeom prst="rect">
            <a:avLst/>
          </a:prstGeom>
          <a:noFill/>
        </p:spPr>
        <p:txBody>
          <a:bodyPr wrap="none">
            <a:spAutoFit/>
          </a:bodyPr>
          <a:lstStyle/>
          <a:p>
            <a:pPr fontAlgn="auto">
              <a:spcBef>
                <a:spcPts val="0"/>
              </a:spcBef>
              <a:spcAft>
                <a:spcPts val="0"/>
              </a:spcAft>
              <a:defRPr/>
            </a:pPr>
            <a:r>
              <a:rPr lang="ru-RU" sz="3600" dirty="0" smtClean="0">
                <a:solidFill>
                  <a:schemeClr val="accent1">
                    <a:lumMod val="40000"/>
                    <a:lumOff val="60000"/>
                  </a:schemeClr>
                </a:solidFill>
                <a:latin typeface="Book Antiqua" pitchFamily="18" charset="0"/>
              </a:rPr>
              <a:t>35</a:t>
            </a:r>
            <a:endParaRPr lang="ru-RU" sz="3600" dirty="0">
              <a:solidFill>
                <a:schemeClr val="accent1">
                  <a:lumMod val="40000"/>
                  <a:lumOff val="60000"/>
                </a:schemeClr>
              </a:solidFill>
              <a:latin typeface="Book Antiqua" pitchFamily="18" charset="0"/>
              <a:cs typeface="+mn-cs"/>
            </a:endParaRPr>
          </a:p>
        </p:txBody>
      </p:sp>
      <p:pic>
        <p:nvPicPr>
          <p:cNvPr id="31746" name="Picture 2" descr="http://alimero.ru/uploads/images/00/00/92/2011/07/18/378578.jpg"/>
          <p:cNvPicPr>
            <a:picLocks noChangeAspect="1" noChangeArrowheads="1"/>
          </p:cNvPicPr>
          <p:nvPr/>
        </p:nvPicPr>
        <p:blipFill>
          <a:blip r:embed="rId3" cstate="print"/>
          <a:srcRect/>
          <a:stretch>
            <a:fillRect/>
          </a:stretch>
        </p:blipFill>
        <p:spPr bwMode="auto">
          <a:xfrm>
            <a:off x="5072066" y="4429132"/>
            <a:ext cx="2357454" cy="1898621"/>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2329</TotalTime>
  <Words>2979</Words>
  <Application>Microsoft Office PowerPoint</Application>
  <PresentationFormat>Экран (4:3)</PresentationFormat>
  <Paragraphs>271</Paragraphs>
  <Slides>46</Slides>
  <Notes>34</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Тема Office</vt:lpstr>
      <vt:lpstr>Великие мужчины ...благодаря великим женщинам</vt:lpstr>
      <vt:lpstr> Анна Магдалина Бах </vt:lpstr>
      <vt:lpstr>Варвара и Константин Циолковские</vt:lpstr>
      <vt:lpstr>Женни фон Вестфален</vt:lpstr>
      <vt:lpstr>Слайд 5</vt:lpstr>
      <vt:lpstr>Гала и Сальвадор Дали</vt:lpstr>
      <vt:lpstr>Мистер Паркс</vt:lpstr>
      <vt:lpstr>Мистер Паркс</vt:lpstr>
      <vt:lpstr>!</vt:lpstr>
      <vt:lpstr>Как жене вдохновить мужа на то,  кем он хочет быть? </vt:lpstr>
      <vt:lpstr>Генри Форд и его жена Верующая</vt:lpstr>
      <vt:lpstr>Слайд 12</vt:lpstr>
      <vt:lpstr>Ласковые, радостные, ободряющие слова...</vt:lpstr>
      <vt:lpstr>Слайд 14</vt:lpstr>
      <vt:lpstr> Выводы  Воспитание морального духа  </vt:lpstr>
      <vt:lpstr>Джейн Уэлш и  Томас Карлейль</vt:lpstr>
      <vt:lpstr>Джейн Уэлш:</vt:lpstr>
      <vt:lpstr>Слайд 18</vt:lpstr>
      <vt:lpstr>? </vt:lpstr>
      <vt:lpstr>Мэри Энн и Бенджамин Дизраэли</vt:lpstr>
      <vt:lpstr>Стимул и удовлетворение  в семейной жизни</vt:lpstr>
      <vt:lpstr>Хильда и Лайман Бичер Стоу</vt:lpstr>
      <vt:lpstr>Преимущества и недостатки супругов</vt:lpstr>
      <vt:lpstr>Ольга и Хосе Капабланка</vt:lpstr>
      <vt:lpstr>Какие черты характера нужно  развивать особо?</vt:lpstr>
      <vt:lpstr>Еще несколько мудрых советов:</vt:lpstr>
      <vt:lpstr>Екатерина и Климент Ворошиловы</vt:lpstr>
      <vt:lpstr>Сколько любви отдавать?</vt:lpstr>
      <vt:lpstr>Клементина и Уинстон Черчиль</vt:lpstr>
      <vt:lpstr>Слайд 30</vt:lpstr>
      <vt:lpstr>Что же делать?</vt:lpstr>
      <vt:lpstr>Табита и Стивен Кинг</vt:lpstr>
      <vt:lpstr>Как женщина должна  оценивать себя?</vt:lpstr>
      <vt:lpstr>Эмма и Эльдар Рязановы</vt:lpstr>
      <vt:lpstr>!</vt:lpstr>
      <vt:lpstr>Елена и Дмитрий Маликовы</vt:lpstr>
      <vt:lpstr>? Вставить пропущенное слово</vt:lpstr>
      <vt:lpstr>Татьяна Бронзовая   и Борис Щербаков</vt:lpstr>
      <vt:lpstr>Правила на тему: что делать, чтобы брак стал не концом любви, а ее началом?</vt:lpstr>
      <vt:lpstr>Елена и Александр Буйновы</vt:lpstr>
      <vt:lpstr>!</vt:lpstr>
      <vt:lpstr>Мишель и Барак Обама</vt:lpstr>
      <vt:lpstr>Слайд 43</vt:lpstr>
      <vt:lpstr>Слайд 44</vt:lpstr>
      <vt:lpstr>Слайд 45</vt:lpstr>
      <vt:lpstr>Слайд 46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Великие мужчины благодаря великим женщинам</dc:title>
  <dc:creator>Marina Ott</dc:creator>
  <cp:lastModifiedBy>Marina Ott</cp:lastModifiedBy>
  <cp:revision>11</cp:revision>
  <dcterms:created xsi:type="dcterms:W3CDTF">2014-04-01T08:21:25Z</dcterms:created>
  <dcterms:modified xsi:type="dcterms:W3CDTF">2014-05-27T19:35:12Z</dcterms:modified>
</cp:coreProperties>
</file>