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281" r:id="rId26"/>
    <p:sldId id="282" r:id="rId27"/>
    <p:sldId id="288" r:id="rId28"/>
    <p:sldId id="283" r:id="rId29"/>
    <p:sldId id="284" r:id="rId30"/>
    <p:sldId id="286" r:id="rId31"/>
    <p:sldId id="289" r:id="rId32"/>
    <p:sldId id="285" r:id="rId33"/>
    <p:sldId id="291" r:id="rId34"/>
    <p:sldId id="290" r:id="rId35"/>
    <p:sldId id="28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8" autoAdjust="0"/>
    <p:restoredTop sz="73297" autoAdjust="0"/>
  </p:normalViewPr>
  <p:slideViewPr>
    <p:cSldViewPr>
      <p:cViewPr>
        <p:scale>
          <a:sx n="40" d="100"/>
          <a:sy n="40" d="100"/>
        </p:scale>
        <p:origin x="-1248"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83900-B6EB-4DE1-9520-294A6EBA1ABB}" type="datetimeFigureOut">
              <a:rPr lang="ru-RU" smtClean="0"/>
              <a:pPr/>
              <a:t>28.05.2014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841D0-F518-4BCB-84DA-A7C3C366670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victory.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hristiantoday.com/article/why.would.a.church.pastor.be.one.of.the.hardest.jobs/36079.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latin typeface="Times New Roman" pitchFamily="18" charset="0"/>
                <a:cs typeface="Times New Roman" pitchFamily="18" charset="0"/>
              </a:rPr>
              <a:t>Ответ на данные вопросы находится также в книге </a:t>
            </a:r>
            <a:r>
              <a:rPr lang="ru-RU" dirty="0" err="1" smtClean="0">
                <a:latin typeface="Times New Roman" pitchFamily="18" charset="0"/>
                <a:cs typeface="Times New Roman" pitchFamily="18" charset="0"/>
              </a:rPr>
              <a:t>Малахии</a:t>
            </a:r>
            <a:r>
              <a:rPr lang="ru-RU" dirty="0" smtClean="0">
                <a:latin typeface="Times New Roman" pitchFamily="18" charset="0"/>
                <a:cs typeface="Times New Roman" pitchFamily="18" charset="0"/>
              </a:rPr>
              <a:t>. Причиной такого поведения является недостаток ученичества</a:t>
            </a:r>
            <a:r>
              <a:rPr lang="ru-RU" baseline="0" dirty="0" smtClean="0">
                <a:latin typeface="Times New Roman" pitchFamily="18" charset="0"/>
                <a:cs typeface="Times New Roman" pitchFamily="18" charset="0"/>
              </a:rPr>
              <a:t> (НАУЧЕНИЯ)</a:t>
            </a:r>
            <a:endParaRPr lang="ru-RU" dirty="0" smtClean="0">
              <a:latin typeface="Times New Roman" pitchFamily="18" charset="0"/>
              <a:cs typeface="Times New Roman" pitchFamily="18" charset="0"/>
            </a:endParaRPr>
          </a:p>
          <a:p>
            <a:r>
              <a:rPr lang="ru-RU" sz="1200" b="0" i="0" kern="1200" dirty="0" smtClean="0">
                <a:solidFill>
                  <a:schemeClr val="tx1"/>
                </a:solidFill>
                <a:latin typeface="+mn-lt"/>
                <a:ea typeface="+mn-ea"/>
                <a:cs typeface="+mn-cs"/>
              </a:rPr>
              <a:t>Когда народ, называющий себя народом Божиим, нарушает закон, как правило, данное поведение является результатом плохого преподавания. Во дни </a:t>
            </a:r>
            <a:r>
              <a:rPr lang="ru-RU" sz="1200" b="0" i="0" kern="1200" dirty="0" err="1" smtClean="0">
                <a:solidFill>
                  <a:schemeClr val="tx1"/>
                </a:solidFill>
                <a:latin typeface="+mn-lt"/>
                <a:ea typeface="+mn-ea"/>
                <a:cs typeface="+mn-cs"/>
              </a:rPr>
              <a:t>Малахии</a:t>
            </a:r>
            <a:r>
              <a:rPr lang="ru-RU" sz="1200" b="0" i="0" kern="1200" dirty="0" smtClean="0">
                <a:solidFill>
                  <a:schemeClr val="tx1"/>
                </a:solidFill>
                <a:latin typeface="+mn-lt"/>
                <a:ea typeface="+mn-ea"/>
                <a:cs typeface="+mn-cs"/>
              </a:rPr>
              <a:t>, народ каким-то образом пришел к выводу, что приносить нечистые животные в жертву не является грехом, и такое поведение останется незамеченным и безнаказанным. Как правило, в согрешениях народа есть вина и его руководителей.</a:t>
            </a:r>
          </a:p>
          <a:p>
            <a:r>
              <a:rPr lang="ru-RU" sz="1200" b="0" i="0" kern="1200" dirty="0" smtClean="0">
                <a:solidFill>
                  <a:schemeClr val="tx1"/>
                </a:solidFill>
                <a:latin typeface="+mn-lt"/>
                <a:ea typeface="+mn-ea"/>
                <a:cs typeface="+mn-cs"/>
              </a:rPr>
              <a:t>Согласно Вт 33:10 священники должны были (1) учить народ Закону Божию, (2) приносить курения и (3) приносить жертвы. Но, прежде всего, их задачей было обучение. Они были учителями закона. В служении Богу не должно быть места для равнодушных, игнорирующих Слово Божие служителей. Народ должен быть уверен, что его руководители знают, что Бог сказал и что означает Его слово. В данном стихе служитель, священник, назван «вестником» Господа </a:t>
            </a:r>
            <a:r>
              <a:rPr lang="ru-RU" sz="1200" b="0" i="0" kern="1200" dirty="0" err="1" smtClean="0">
                <a:solidFill>
                  <a:schemeClr val="tx1"/>
                </a:solidFill>
                <a:latin typeface="+mn-lt"/>
                <a:ea typeface="+mn-ea"/>
                <a:cs typeface="+mn-cs"/>
              </a:rPr>
              <a:t>Саваофа</a:t>
            </a:r>
            <a:r>
              <a:rPr lang="ru-RU" sz="1200" b="0" i="0" kern="1200" dirty="0" smtClean="0">
                <a:solidFill>
                  <a:schemeClr val="tx1"/>
                </a:solidFill>
                <a:latin typeface="+mn-lt"/>
                <a:ea typeface="+mn-ea"/>
                <a:cs typeface="+mn-cs"/>
              </a:rPr>
              <a:t>. Именно к служителю должны обращаться за советом.</a:t>
            </a:r>
          </a:p>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ПРИМЕР: Вы помните один из </a:t>
            </a:r>
            <a:r>
              <a:rPr lang="ru-RU" sz="1200" b="0" i="0" kern="1200" dirty="0" err="1" smtClean="0">
                <a:solidFill>
                  <a:schemeClr val="tx1"/>
                </a:solidFill>
                <a:latin typeface="+mn-lt"/>
                <a:ea typeface="+mn-ea"/>
                <a:cs typeface="+mn-cs"/>
              </a:rPr>
              <a:t>класических</a:t>
            </a:r>
            <a:r>
              <a:rPr lang="ru-RU" sz="1200" b="0" i="0" kern="1200" dirty="0" smtClean="0">
                <a:solidFill>
                  <a:schemeClr val="tx1"/>
                </a:solidFill>
                <a:latin typeface="+mn-lt"/>
                <a:ea typeface="+mn-ea"/>
                <a:cs typeface="+mn-cs"/>
              </a:rPr>
              <a:t> примеров реформации в Ветхом Завете под руководством Езекии.</a:t>
            </a:r>
          </a:p>
          <a:p>
            <a:r>
              <a:rPr lang="ru-RU" sz="1200" b="0" i="1" kern="1200" dirty="0" smtClean="0">
                <a:solidFill>
                  <a:schemeClr val="tx1"/>
                </a:solidFill>
                <a:latin typeface="+mn-lt"/>
                <a:ea typeface="+mn-ea"/>
                <a:cs typeface="+mn-cs"/>
              </a:rPr>
              <a:t>4 И повелел он народу, живущему в Иерусалиме, давать определенное содержание священникам и левитам, чтоб они были ревностны в законе Господнем.</a:t>
            </a:r>
            <a:endParaRPr lang="ru-RU" sz="1200" b="0" i="0" kern="1200" dirty="0" smtClean="0">
              <a:solidFill>
                <a:schemeClr val="tx1"/>
              </a:solidFill>
              <a:latin typeface="+mn-lt"/>
              <a:ea typeface="+mn-ea"/>
              <a:cs typeface="+mn-cs"/>
            </a:endParaRPr>
          </a:p>
          <a:p>
            <a:r>
              <a:rPr lang="ru-RU" sz="1200" b="0" i="1" kern="1200" dirty="0" smtClean="0">
                <a:solidFill>
                  <a:schemeClr val="tx1"/>
                </a:solidFill>
                <a:latin typeface="+mn-lt"/>
                <a:ea typeface="+mn-ea"/>
                <a:cs typeface="+mn-cs"/>
              </a:rPr>
              <a:t>5 Когда обнародовано было это повеление, тогда нанесли сыны Израилевы множество начатков хлеба, вина, и масла, и меду, и всяких произведений полевых; и десятин из всего нанесли множество.</a:t>
            </a:r>
            <a:endParaRPr lang="ru-RU" sz="1200" b="0" i="0" kern="1200" dirty="0" smtClean="0">
              <a:solidFill>
                <a:schemeClr val="tx1"/>
              </a:solidFill>
              <a:latin typeface="+mn-lt"/>
              <a:ea typeface="+mn-ea"/>
              <a:cs typeface="+mn-cs"/>
            </a:endParaRPr>
          </a:p>
          <a:p>
            <a:r>
              <a:rPr lang="ru-RU" sz="1200" b="0" i="1" kern="1200" dirty="0" smtClean="0">
                <a:solidFill>
                  <a:schemeClr val="tx1"/>
                </a:solidFill>
                <a:latin typeface="+mn-lt"/>
                <a:ea typeface="+mn-ea"/>
                <a:cs typeface="+mn-cs"/>
              </a:rPr>
              <a:t>6 И Израильтяне и Иудеи, живущие по городам Иудейским, также представили десятины из крупного и мелкого скота и десятины из пожертвований, посвященных Господу Богу их; и наложили груды, груды.</a:t>
            </a:r>
            <a:endParaRPr lang="ru-RU" sz="1200" b="0" i="0" kern="1200" dirty="0" smtClean="0">
              <a:solidFill>
                <a:schemeClr val="tx1"/>
              </a:solidFill>
              <a:latin typeface="+mn-lt"/>
              <a:ea typeface="+mn-ea"/>
              <a:cs typeface="+mn-cs"/>
            </a:endParaRPr>
          </a:p>
          <a:p>
            <a:r>
              <a:rPr lang="ru-RU" sz="1200" b="0" i="1" kern="1200" dirty="0" smtClean="0">
                <a:solidFill>
                  <a:schemeClr val="tx1"/>
                </a:solidFill>
                <a:latin typeface="+mn-lt"/>
                <a:ea typeface="+mn-ea"/>
                <a:cs typeface="+mn-cs"/>
              </a:rPr>
              <a:t>7 В третий месяц начали класть груды, и в седьмой месяц кончили.</a:t>
            </a:r>
            <a:endParaRPr lang="ru-RU" sz="1200" b="0" i="0" kern="1200" dirty="0" smtClean="0">
              <a:solidFill>
                <a:schemeClr val="tx1"/>
              </a:solidFill>
              <a:latin typeface="+mn-lt"/>
              <a:ea typeface="+mn-ea"/>
              <a:cs typeface="+mn-cs"/>
            </a:endParaRPr>
          </a:p>
          <a:p>
            <a:r>
              <a:rPr lang="ru-RU" sz="1200" b="0" i="1" kern="1200" dirty="0" smtClean="0">
                <a:solidFill>
                  <a:schemeClr val="tx1"/>
                </a:solidFill>
                <a:latin typeface="+mn-lt"/>
                <a:ea typeface="+mn-ea"/>
                <a:cs typeface="+mn-cs"/>
              </a:rPr>
              <a:t>8 И пришли Езекия и вельможи, и увидели груды, и благодарили Господа и народ Его Израиля.</a:t>
            </a:r>
            <a:r>
              <a:rPr lang="ru-RU" sz="1200" b="0" i="0" kern="1200" dirty="0" smtClean="0">
                <a:solidFill>
                  <a:schemeClr val="tx1"/>
                </a:solidFill>
                <a:latin typeface="+mn-lt"/>
                <a:ea typeface="+mn-ea"/>
                <a:cs typeface="+mn-cs"/>
              </a:rPr>
              <a:t>(2 Пар 31:4-8)</a:t>
            </a:r>
          </a:p>
          <a:p>
            <a:r>
              <a:rPr lang="ru-RU" sz="1200" b="0" i="0" kern="1200" dirty="0" smtClean="0">
                <a:solidFill>
                  <a:schemeClr val="tx1"/>
                </a:solidFill>
                <a:latin typeface="+mn-lt"/>
                <a:ea typeface="+mn-ea"/>
                <a:cs typeface="+mn-cs"/>
              </a:rPr>
              <a:t>Это уникальный пример того, как здравое учительство приносит свои результаты. Не может быть такого, чтобы здравое наставление принесло нездоровый плод. Если народ совершает или не совершает должного, причину нужно искать глубже, а именно, в учителе. Самым ярким примером  является личная жизнь служителя.</a:t>
            </a: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latin typeface="Times New Roman" pitchFamily="18" charset="0"/>
                <a:cs typeface="Times New Roman" pitchFamily="18" charset="0"/>
              </a:rPr>
              <a:t>Последним категорическим обвинением служителей является обвинение их личного состояния, образа жизни. </a:t>
            </a:r>
            <a:r>
              <a:rPr lang="ru-RU" sz="1200" b="0" i="1" kern="1200" dirty="0" smtClean="0">
                <a:solidFill>
                  <a:schemeClr val="tx1"/>
                </a:solidFill>
                <a:latin typeface="+mn-lt"/>
                <a:ea typeface="+mn-ea"/>
                <a:cs typeface="+mn-cs"/>
              </a:rPr>
              <a:t>8 Но вы уклонились от пути сего, для многих послужили соблазном в законе, разрушили завет Левия, говорит Господь Саваоф.</a:t>
            </a:r>
            <a:endParaRPr lang="ru-RU" sz="1200" b="0" i="0" kern="1200" dirty="0" smtClean="0">
              <a:solidFill>
                <a:schemeClr val="tx1"/>
              </a:solidFill>
              <a:latin typeface="+mn-lt"/>
              <a:ea typeface="+mn-ea"/>
              <a:cs typeface="+mn-cs"/>
            </a:endParaRPr>
          </a:p>
          <a:p>
            <a:r>
              <a:rPr lang="ru-RU" sz="1200" b="0" i="1" kern="1200" dirty="0" smtClean="0">
                <a:solidFill>
                  <a:schemeClr val="tx1"/>
                </a:solidFill>
                <a:latin typeface="+mn-lt"/>
                <a:ea typeface="+mn-ea"/>
                <a:cs typeface="+mn-cs"/>
              </a:rPr>
              <a:t>9 За то и Я сделаю вас презренными и униженными перед всем народом, так как вы не соблюдаете путей Моих, лицеприятствуете в делах закона.</a:t>
            </a:r>
            <a:r>
              <a:rPr lang="ru-RU" sz="1200" b="0" i="0" kern="1200" dirty="0" smtClean="0">
                <a:solidFill>
                  <a:schemeClr val="tx1"/>
                </a:solidFill>
                <a:latin typeface="+mn-lt"/>
                <a:ea typeface="+mn-ea"/>
                <a:cs typeface="+mn-cs"/>
              </a:rPr>
              <a:t>(Мал 2:8-9)</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Задача священников заключалась в прославлении Бога от чистого сердца (2:1,2), на самом же деле, их поведение, отношение к служению послужили соблазном и разрушением завета. Это очень сильное обвинение, выдвинутое против священников. Грех есть грех. Но одно дело, когда грешит некий невежественный человек, другое – когда священник. Неправедная жизнь священнослужителя – соблазн для окружающих людей. </a:t>
            </a:r>
            <a:r>
              <a:rPr lang="ru-RU" sz="1200" b="1" i="0" kern="1200" dirty="0" smtClean="0">
                <a:solidFill>
                  <a:schemeClr val="tx1"/>
                </a:solidFill>
                <a:latin typeface="+mn-lt"/>
                <a:ea typeface="+mn-ea"/>
                <a:cs typeface="+mn-cs"/>
              </a:rPr>
              <a:t>Одно дело говорить, что Бог является нашим Господом и отцом, а другое – показать это на деле, в жизни. </a:t>
            </a:r>
          </a:p>
          <a:p>
            <a:r>
              <a:rPr lang="ru-RU" sz="1200" b="0" i="0" kern="1200" dirty="0" smtClean="0">
                <a:solidFill>
                  <a:schemeClr val="tx1"/>
                </a:solidFill>
                <a:latin typeface="+mn-lt"/>
                <a:ea typeface="+mn-ea"/>
                <a:cs typeface="+mn-cs"/>
              </a:rPr>
              <a:t>В Ветхом Завете мы видим, что служитель несет ответственность за собственное поведение, как никто другой. Когда сыновья священника, </a:t>
            </a:r>
            <a:r>
              <a:rPr lang="ru-RU" sz="1200" b="0" i="0" kern="1200" dirty="0" err="1" smtClean="0">
                <a:solidFill>
                  <a:schemeClr val="tx1"/>
                </a:solidFill>
                <a:latin typeface="+mn-lt"/>
                <a:ea typeface="+mn-ea"/>
                <a:cs typeface="+mn-cs"/>
              </a:rPr>
              <a:t>Надав</a:t>
            </a:r>
            <a:r>
              <a:rPr lang="ru-RU" sz="1200" b="0" i="0" kern="1200" dirty="0" smtClean="0">
                <a:solidFill>
                  <a:schemeClr val="tx1"/>
                </a:solidFill>
                <a:latin typeface="+mn-lt"/>
                <a:ea typeface="+mn-ea"/>
                <a:cs typeface="+mn-cs"/>
              </a:rPr>
              <a:t> и </a:t>
            </a:r>
            <a:r>
              <a:rPr lang="ru-RU" sz="1200" b="0" i="0" kern="1200" dirty="0" err="1" smtClean="0">
                <a:solidFill>
                  <a:schemeClr val="tx1"/>
                </a:solidFill>
                <a:latin typeface="+mn-lt"/>
                <a:ea typeface="+mn-ea"/>
                <a:cs typeface="+mn-cs"/>
              </a:rPr>
              <a:t>Авиуд</a:t>
            </a:r>
            <a:r>
              <a:rPr lang="ru-RU" sz="1200" b="0" i="0" kern="1200" dirty="0" smtClean="0">
                <a:solidFill>
                  <a:schemeClr val="tx1"/>
                </a:solidFill>
                <a:latin typeface="+mn-lt"/>
                <a:ea typeface="+mn-ea"/>
                <a:cs typeface="+mn-cs"/>
              </a:rPr>
              <a:t>, принесли Богу чуждый огонь, он истребил их, исполнив Свое слово «в приближающихся ко Мне </a:t>
            </a:r>
            <a:r>
              <a:rPr lang="ru-RU" sz="1200" b="0" i="0" kern="1200" dirty="0" err="1" smtClean="0">
                <a:solidFill>
                  <a:schemeClr val="tx1"/>
                </a:solidFill>
                <a:latin typeface="+mn-lt"/>
                <a:ea typeface="+mn-ea"/>
                <a:cs typeface="+mn-cs"/>
              </a:rPr>
              <a:t>освящусь</a:t>
            </a:r>
            <a:r>
              <a:rPr lang="ru-RU" sz="1200" b="0" i="0" kern="1200" dirty="0" smtClean="0">
                <a:solidFill>
                  <a:schemeClr val="tx1"/>
                </a:solidFill>
                <a:latin typeface="+mn-lt"/>
                <a:ea typeface="+mn-ea"/>
                <a:cs typeface="+mn-cs"/>
              </a:rPr>
              <a:t> и пред всем народом прославлюсь» (Лев 10:3).</a:t>
            </a:r>
          </a:p>
          <a:p>
            <a:r>
              <a:rPr lang="ru-RU" sz="1200" b="0" i="0" kern="1200" dirty="0" smtClean="0">
                <a:solidFill>
                  <a:schemeClr val="tx1"/>
                </a:solidFill>
                <a:latin typeface="+mn-lt"/>
                <a:ea typeface="+mn-ea"/>
                <a:cs typeface="+mn-cs"/>
              </a:rPr>
              <a:t>Бог – Святой Бог. Он </a:t>
            </a:r>
            <a:r>
              <a:rPr lang="ru-RU" sz="1200" b="0" i="0" kern="1200" dirty="0" err="1" smtClean="0">
                <a:solidFill>
                  <a:schemeClr val="tx1"/>
                </a:solidFill>
                <a:latin typeface="+mn-lt"/>
                <a:ea typeface="+mn-ea"/>
                <a:cs typeface="+mn-cs"/>
              </a:rPr>
              <a:t>освятится</a:t>
            </a:r>
            <a:r>
              <a:rPr lang="ru-RU" sz="1200" b="0" i="0" kern="1200" dirty="0" smtClean="0">
                <a:solidFill>
                  <a:schemeClr val="tx1"/>
                </a:solidFill>
                <a:latin typeface="+mn-lt"/>
                <a:ea typeface="+mn-ea"/>
                <a:cs typeface="+mn-cs"/>
              </a:rPr>
              <a:t> и прославится либо в жизни служителя, либо в наказании его. Те, кто являются представителями Бога – представляют Бога. Это ответственное, непростое и в то же время благословенное задание потому, что Бог никому и никогда не позволит умалить Свое имя. Он не позволит обесчестить Себя.</a:t>
            </a:r>
          </a:p>
          <a:p>
            <a:endParaRPr lang="ru-RU" sz="1200" b="1"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Как использовать принципы, приведенные в книге </a:t>
            </a:r>
            <a:r>
              <a:rPr lang="ru-RU" sz="1200" b="1" i="0" kern="1200" dirty="0" err="1" smtClean="0">
                <a:solidFill>
                  <a:schemeClr val="tx1"/>
                </a:solidFill>
                <a:latin typeface="+mn-lt"/>
                <a:ea typeface="+mn-ea"/>
                <a:cs typeface="+mn-cs"/>
              </a:rPr>
              <a:t>Малахии</a:t>
            </a:r>
            <a:r>
              <a:rPr lang="ru-RU" sz="1200" b="1" i="0" kern="1200" dirty="0" smtClean="0">
                <a:solidFill>
                  <a:schemeClr val="tx1"/>
                </a:solidFill>
                <a:latin typeface="+mn-lt"/>
                <a:ea typeface="+mn-ea"/>
                <a:cs typeface="+mn-cs"/>
              </a:rPr>
              <a:t>, в современной ситуации?</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Застой приходит незаметно. Путь от пробуждения к застою гораздо короче и менее болезненный, чем от застоя к пробуждению. То, к чему Бог призывает в книге </a:t>
            </a:r>
            <a:r>
              <a:rPr lang="ru-RU" sz="1200" b="0" i="0" kern="1200" dirty="0" err="1" smtClean="0">
                <a:solidFill>
                  <a:schemeClr val="tx1"/>
                </a:solidFill>
                <a:latin typeface="+mn-lt"/>
                <a:ea typeface="+mn-ea"/>
                <a:cs typeface="+mn-cs"/>
              </a:rPr>
              <a:t>Малахии</a:t>
            </a:r>
            <a:r>
              <a:rPr lang="ru-RU" sz="1200" b="0" i="0" kern="1200" dirty="0" smtClean="0">
                <a:solidFill>
                  <a:schemeClr val="tx1"/>
                </a:solidFill>
                <a:latin typeface="+mn-lt"/>
                <a:ea typeface="+mn-ea"/>
                <a:cs typeface="+mn-cs"/>
              </a:rPr>
              <a:t> Своих служителей, по сей день является моделью для эффективного духовного лидерства – преподавать Слово и жить по Слову. Как во дни </a:t>
            </a:r>
            <a:r>
              <a:rPr lang="ru-RU" sz="1200" b="0" i="0" kern="1200" dirty="0" err="1" smtClean="0">
                <a:solidFill>
                  <a:schemeClr val="tx1"/>
                </a:solidFill>
                <a:latin typeface="+mn-lt"/>
                <a:ea typeface="+mn-ea"/>
                <a:cs typeface="+mn-cs"/>
              </a:rPr>
              <a:t>Малахии</a:t>
            </a:r>
            <a:r>
              <a:rPr lang="ru-RU" sz="1200" b="0" i="0" kern="1200" dirty="0" smtClean="0">
                <a:solidFill>
                  <a:schemeClr val="tx1"/>
                </a:solidFill>
                <a:latin typeface="+mn-lt"/>
                <a:ea typeface="+mn-ea"/>
                <a:cs typeface="+mn-cs"/>
              </a:rPr>
              <a:t>, так и в наше время, служитель должен проанализировать: (1) личное состояние, (2) ученичество в церкви, (3) мотивацию к служению, и (4) само служение.</a:t>
            </a:r>
          </a:p>
          <a:p>
            <a:r>
              <a:rPr lang="ru-RU" sz="1200" b="0" i="0" kern="1200" dirty="0" smtClean="0">
                <a:solidFill>
                  <a:schemeClr val="tx1"/>
                </a:solidFill>
                <a:latin typeface="+mn-lt"/>
                <a:ea typeface="+mn-ea"/>
                <a:cs typeface="+mn-cs"/>
              </a:rPr>
              <a:t>Дорогие братья, искренне желаю, чтобы эта эпоха, выпавшая нам на долю, осталась в истории известной под названием «пробуждение». Пусть живой, святой Бог, которому мы служим, будет явлен этому миру через нашу жизнь, наше отношение, наше служение. И да благословит нас в этом Господь.</a:t>
            </a: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Ответ:</a:t>
            </a:r>
            <a:r>
              <a:rPr lang="ru-RU" baseline="0" dirty="0" smtClean="0"/>
              <a:t> все ответы верны</a:t>
            </a:r>
          </a:p>
          <a:p>
            <a:r>
              <a:rPr lang="ru-RU" dirty="0" smtClean="0"/>
              <a:t>Большинство людей считают, что брак – это когда мужчина и женщина сходятся как два товарища. Но Библия учит иначе. Правильно ли, что здесь есть товарищество? Конечно! Учит ли этому Писание? Конечно! Но главная ли это причина, по которой Бог сотворил жену для Адама? Нет. Дело в том, что одиночество Адама было нехорошо по вполне конкретной причине. Поскольку он был одинок, то не мог выполнять то, что предназначил ему Бог. Чтобы он мог это выполнять, ему необходим был помощник. Поэтому, согласно Писанию, Бог сотворил Адаму жену – создал для Адама что-то такое, чего не существовало прежде. Что-то, в чем он нуждался. Адам нуждался в помощнике. Помощник это тот, кто приходит на помощь. Поэтому, если спросить, в чем суть самого этого понятия – «жена»? Библия отвечает – помощник. Бог создал мужа не для того, чтобы он был помощником своей жены. Бог сотворил жену, чтобы она была помощником мужа. Каким помощником? Посмотрим, что говорит Писание: «…помощника, соответственного ему». Не рабыня, не существо иного или низшего вида, но – человек, равный ему. С Божьей точки зрения, сама суть понятия «жена» – помощник. Мы называем это «ролью». Это – предписанное поведение, это – назначение на должность. </a:t>
            </a:r>
            <a:endParaRPr lang="ru-RU" dirty="0"/>
          </a:p>
        </p:txBody>
      </p:sp>
      <p:sp>
        <p:nvSpPr>
          <p:cNvPr id="4" name="Номер слайда 3"/>
          <p:cNvSpPr>
            <a:spLocks noGrp="1"/>
          </p:cNvSpPr>
          <p:nvPr>
            <p:ph type="sldNum" sz="quarter" idx="10"/>
          </p:nvPr>
        </p:nvSpPr>
        <p:spPr/>
        <p:txBody>
          <a:bodyPr/>
          <a:lstStyle/>
          <a:p>
            <a:fld id="{1DB4BE9C-65ED-4331-B798-E9C1E6071307}" type="slidenum">
              <a:rPr lang="ru-RU" smtClean="0"/>
              <a:pPr/>
              <a:t>34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сообщает Христианский </a:t>
            </a:r>
            <a:r>
              <a:rPr lang="ru-RU" sz="1200" b="0" i="0" kern="1200" dirty="0" err="1" smtClean="0">
                <a:solidFill>
                  <a:schemeClr val="tx1"/>
                </a:solidFill>
                <a:latin typeface="+mn-lt"/>
                <a:ea typeface="+mn-ea"/>
                <a:cs typeface="+mn-cs"/>
              </a:rPr>
              <a:t>Мегапортал</a:t>
            </a:r>
            <a:r>
              <a:rPr lang="ru-RU" sz="1200" b="0" i="0" kern="1200" dirty="0" smtClean="0">
                <a:solidFill>
                  <a:schemeClr val="tx1"/>
                </a:solidFill>
                <a:latin typeface="+mn-lt"/>
                <a:ea typeface="+mn-ea"/>
                <a:cs typeface="+mn-cs"/>
              </a:rPr>
              <a:t> </a:t>
            </a:r>
            <a:r>
              <a:rPr lang="ru-RU" sz="1200" b="0" i="0" u="sng" kern="1200" dirty="0" err="1" smtClean="0">
                <a:solidFill>
                  <a:schemeClr val="tx1"/>
                </a:solidFill>
                <a:latin typeface="+mn-lt"/>
                <a:ea typeface="+mn-ea"/>
                <a:cs typeface="+mn-cs"/>
                <a:hlinkClick r:id="rId3"/>
              </a:rPr>
              <a:t>invictory.com</a:t>
            </a:r>
            <a:r>
              <a:rPr lang="ru-RU" sz="1200" b="0" i="0" kern="1200" dirty="0" smtClean="0">
                <a:solidFill>
                  <a:schemeClr val="tx1"/>
                </a:solidFill>
                <a:latin typeface="+mn-lt"/>
                <a:ea typeface="+mn-ea"/>
                <a:cs typeface="+mn-cs"/>
              </a:rPr>
              <a:t> со ссылкой на </a:t>
            </a:r>
            <a:r>
              <a:rPr lang="ru-RU" sz="1200" b="0" i="0" u="sng" kern="1200" dirty="0" err="1" smtClean="0">
                <a:solidFill>
                  <a:schemeClr val="tx1"/>
                </a:solidFill>
                <a:latin typeface="+mn-lt"/>
                <a:ea typeface="+mn-ea"/>
                <a:cs typeface="+mn-cs"/>
                <a:hlinkClick r:id="rId4"/>
              </a:rPr>
              <a:t>Christian</a:t>
            </a:r>
            <a:r>
              <a:rPr lang="ru-RU" sz="1200" b="0" i="0" u="sng" kern="1200" dirty="0" smtClean="0">
                <a:solidFill>
                  <a:schemeClr val="tx1"/>
                </a:solidFill>
                <a:latin typeface="+mn-lt"/>
                <a:ea typeface="+mn-ea"/>
                <a:cs typeface="+mn-cs"/>
                <a:hlinkClick r:id="rId4"/>
              </a:rPr>
              <a:t> </a:t>
            </a:r>
            <a:r>
              <a:rPr lang="ru-RU" sz="1200" b="0" i="0" u="sng" kern="1200" dirty="0" err="1" smtClean="0">
                <a:solidFill>
                  <a:schemeClr val="tx1"/>
                </a:solidFill>
                <a:latin typeface="+mn-lt"/>
                <a:ea typeface="+mn-ea"/>
                <a:cs typeface="+mn-cs"/>
                <a:hlinkClick r:id="rId4"/>
              </a:rPr>
              <a:t>Today</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«Быть пастором – это быть отданным на растерзание. Вас постоянно и во всем критикуют. Вашу работу никто не видит, кроме главного Босса. Вы управляете неорганизованной массой людей, помогая им приближаться к Богу. Это как пасти кошек, но только еще сложнее», - сказал Кен </a:t>
            </a:r>
            <a:r>
              <a:rPr lang="ru-RU" sz="1200" b="0" i="0" kern="1200" dirty="0" err="1" smtClean="0">
                <a:solidFill>
                  <a:schemeClr val="tx1"/>
                </a:solidFill>
                <a:latin typeface="+mn-lt"/>
                <a:ea typeface="+mn-ea"/>
                <a:cs typeface="+mn-cs"/>
              </a:rPr>
              <a:t>Фонг</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Ken</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Fong</a:t>
            </a:r>
            <a:r>
              <a:rPr lang="ru-RU" sz="1200" b="0" i="0" kern="1200" dirty="0" smtClean="0">
                <a:solidFill>
                  <a:schemeClr val="tx1"/>
                </a:solidFill>
                <a:latin typeface="+mn-lt"/>
                <a:ea typeface="+mn-ea"/>
                <a:cs typeface="+mn-cs"/>
              </a:rPr>
              <a:t>), пастор баптисткой церкви в штате Калифорния корреспонденту журнала </a:t>
            </a:r>
            <a:r>
              <a:rPr lang="ru-RU" sz="1200" b="0" i="0" kern="1200" dirty="0" err="1" smtClean="0">
                <a:solidFill>
                  <a:schemeClr val="tx1"/>
                </a:solidFill>
                <a:latin typeface="+mn-lt"/>
                <a:ea typeface="+mn-ea"/>
                <a:cs typeface="+mn-cs"/>
              </a:rPr>
              <a:t>Forbes</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 журнале были опубликованы 9 наиболее сложных должностей, от директора университета, футбольного тренера и корпоративного директора. Первые места занимают руководящие должности в спорте.</a:t>
            </a: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Вступление:</a:t>
            </a:r>
            <a:br>
              <a:rPr lang="ru-RU" dirty="0" smtClean="0"/>
            </a:br>
            <a:r>
              <a:rPr lang="ru-RU" dirty="0" smtClean="0"/>
              <a:t>Ни для кого не секрет,</a:t>
            </a:r>
            <a:r>
              <a:rPr lang="ru-RU" baseline="0" dirty="0" smtClean="0"/>
              <a:t> что в настоящее время наши церкви не растут так, как нам того бы хотелось. Мы  все ощущаем своего рода застой. Попытаемся коротко разобраться в причинах. </a:t>
            </a:r>
          </a:p>
          <a:p>
            <a:r>
              <a:rPr lang="ru-RU" dirty="0" smtClean="0"/>
              <a:t>1.</a:t>
            </a:r>
            <a:br>
              <a:rPr lang="ru-RU" dirty="0" smtClean="0"/>
            </a:br>
            <a:r>
              <a:rPr lang="ru-RU" dirty="0" smtClean="0"/>
              <a:t>2. </a:t>
            </a:r>
          </a:p>
          <a:p>
            <a:r>
              <a:rPr lang="ru-RU" sz="1200" b="0" i="0" kern="1200" dirty="0" smtClean="0">
                <a:solidFill>
                  <a:schemeClr val="tx1"/>
                </a:solidFill>
                <a:latin typeface="+mn-lt"/>
                <a:ea typeface="+mn-ea"/>
                <a:cs typeface="+mn-cs"/>
              </a:rPr>
              <a:t>Когда мы говорим, что застой всего лишь остановка – это полуправда. На самом деле человек или общество продолжает совершать действие, только уже согласно тому, что говорит его сердце. </a:t>
            </a:r>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За всю историю израильского народа, с момента основания монархии и до вавилонского пленения, на протяжении пяти столетий народом правил 41 царь и 1 царица. Из всего этого числа монархов, только восемь были богобоязненными.</a:t>
            </a:r>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2.С </a:t>
            </a:r>
          </a:p>
          <a:p>
            <a:r>
              <a:rPr lang="ru-RU" dirty="0" smtClean="0"/>
              <a:t>Иногда</a:t>
            </a:r>
            <a:r>
              <a:rPr lang="ru-RU" baseline="0" dirty="0" smtClean="0"/>
              <a:t> кажется, что пастора слушают с таким же вниманием, как смотрят телевизор, при этом каждый занят своим делом, либо обсуждает (и смеется!) над тем или иным выражением пастора. </a:t>
            </a:r>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 Вступление:</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В данном контексте Бог обратился к Своему народу через Своего пророка </a:t>
            </a:r>
            <a:r>
              <a:rPr lang="ru-RU" sz="1200" b="0" i="0" kern="1200" dirty="0" err="1" smtClean="0">
                <a:solidFill>
                  <a:schemeClr val="tx1"/>
                </a:solidFill>
                <a:latin typeface="+mn-lt"/>
                <a:ea typeface="+mn-ea"/>
                <a:cs typeface="+mn-cs"/>
              </a:rPr>
              <a:t>Малахию</a:t>
            </a:r>
            <a:r>
              <a:rPr lang="ru-RU" sz="1200" b="0" i="0" kern="1200" dirty="0" smtClean="0">
                <a:solidFill>
                  <a:schemeClr val="tx1"/>
                </a:solidFill>
                <a:latin typeface="+mn-lt"/>
                <a:ea typeface="+mn-ea"/>
                <a:cs typeface="+mn-cs"/>
              </a:rPr>
              <a:t>. Книга написана в форме диалогов. Вторым из шести диалогов является обращение Бога к священникам (1:6-2:9). Это обращение занимает 30% всей книги и требует особого внимания. Бог говорит служителям, на что нужно обратить внимание, чтобы избежать застоя.</a:t>
            </a:r>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Все что отдается Богу, должно быть совершенно, должно быть лучше того, что остается у человека. Это относится как к физической жертве, так и к духовной. </a:t>
            </a:r>
            <a:r>
              <a:rPr lang="ru-RU" sz="1200" b="1" u="sng" dirty="0" smtClean="0">
                <a:latin typeface="Times New Roman" pitchFamily="18" charset="0"/>
                <a:cs typeface="Times New Roman" pitchFamily="18" charset="0"/>
              </a:rPr>
              <a:t>Наши деньги</a:t>
            </a:r>
            <a:r>
              <a:rPr lang="ru-RU" sz="1200" b="1" dirty="0" smtClean="0">
                <a:latin typeface="Times New Roman" pitchFamily="18" charset="0"/>
                <a:cs typeface="Times New Roman" pitchFamily="18" charset="0"/>
              </a:rPr>
              <a:t>, </a:t>
            </a:r>
            <a:r>
              <a:rPr lang="ru-RU" sz="1200" b="1" u="sng" dirty="0" smtClean="0">
                <a:latin typeface="Times New Roman" pitchFamily="18" charset="0"/>
                <a:cs typeface="Times New Roman" pitchFamily="18" charset="0"/>
              </a:rPr>
              <a:t>наше время</a:t>
            </a:r>
            <a:r>
              <a:rPr lang="ru-RU" sz="1200" b="1" dirty="0" smtClean="0">
                <a:latin typeface="Times New Roman" pitchFamily="18" charset="0"/>
                <a:cs typeface="Times New Roman" pitchFamily="18" charset="0"/>
              </a:rPr>
              <a:t>, </a:t>
            </a:r>
            <a:r>
              <a:rPr lang="ru-RU" sz="1200" b="1" u="sng" dirty="0" smtClean="0">
                <a:latin typeface="Times New Roman" pitchFamily="18" charset="0"/>
                <a:cs typeface="Times New Roman" pitchFamily="18" charset="0"/>
              </a:rPr>
              <a:t>наше служение </a:t>
            </a:r>
            <a:r>
              <a:rPr lang="ru-RU" sz="1200" b="1" dirty="0" smtClean="0">
                <a:latin typeface="Times New Roman" pitchFamily="18" charset="0"/>
                <a:cs typeface="Times New Roman" pitchFamily="18" charset="0"/>
              </a:rPr>
              <a:t>– Божий народ должен отдавать Богу наилучшее из того, что у него есть. О жертве судят по ее ценности.</a:t>
            </a: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a:t>
            </a:r>
            <a:r>
              <a:rPr lang="ru-RU" baseline="0" dirty="0" smtClean="0"/>
              <a:t> </a:t>
            </a:r>
            <a:r>
              <a:rPr lang="ru-RU" sz="1200" b="0" i="0" kern="1200" dirty="0" smtClean="0">
                <a:solidFill>
                  <a:schemeClr val="tx1"/>
                </a:solidFill>
                <a:latin typeface="+mn-lt"/>
                <a:ea typeface="+mn-ea"/>
                <a:cs typeface="+mn-cs"/>
              </a:rPr>
              <a:t>В данном стихе содержится главная причина небрежного поведения – «</a:t>
            </a:r>
            <a:r>
              <a:rPr lang="ru-RU" sz="1200" b="0" i="1" kern="1200" dirty="0" smtClean="0">
                <a:solidFill>
                  <a:schemeClr val="tx1"/>
                </a:solidFill>
                <a:latin typeface="+mn-lt"/>
                <a:ea typeface="+mn-ea"/>
                <a:cs typeface="+mn-cs"/>
              </a:rPr>
              <a:t>доход от нее – пища ничтожная</a:t>
            </a:r>
            <a:r>
              <a:rPr lang="ru-RU" sz="1200" b="0" i="0" kern="1200" dirty="0" smtClean="0">
                <a:solidFill>
                  <a:schemeClr val="tx1"/>
                </a:solidFill>
                <a:latin typeface="+mn-lt"/>
                <a:ea typeface="+mn-ea"/>
                <a:cs typeface="+mn-cs"/>
              </a:rPr>
              <a:t>». Священники должны были жить за счет служения. По сути, быть священником, служителем Бога ЯХВЕ, </a:t>
            </a:r>
            <a:r>
              <a:rPr lang="ru-RU" sz="1200" b="1" i="0" kern="1200" dirty="0" smtClean="0">
                <a:solidFill>
                  <a:schemeClr val="tx1"/>
                </a:solidFill>
                <a:latin typeface="+mn-lt"/>
                <a:ea typeface="+mn-ea"/>
                <a:cs typeface="+mn-cs"/>
              </a:rPr>
              <a:t>было привилегированным положением. </a:t>
            </a:r>
            <a:r>
              <a:rPr lang="ru-RU" sz="1200" b="0" i="0" kern="1200" dirty="0" smtClean="0">
                <a:solidFill>
                  <a:schemeClr val="tx1"/>
                </a:solidFill>
                <a:latin typeface="+mn-lt"/>
                <a:ea typeface="+mn-ea"/>
                <a:cs typeface="+mn-cs"/>
              </a:rPr>
              <a:t>Народ должен был приносить Богу самое лучшее, самое свежее. Из того</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 часть уходила священникам. Никто из народа так не питался, как питались священники. Это был их удел. Но в данном случае, народ приносил презренные, ничтожные жертвы. Такой доход стал презренным даже для священников. От финансового состояния многое зависит. (Правило такси: не заплатишь – не поедешь).</a:t>
            </a:r>
          </a:p>
          <a:p>
            <a:r>
              <a:rPr lang="ru-RU" sz="1200" b="0" i="0" kern="1200" dirty="0" smtClean="0">
                <a:solidFill>
                  <a:schemeClr val="tx1"/>
                </a:solidFill>
                <a:latin typeface="+mn-lt"/>
                <a:ea typeface="+mn-ea"/>
                <a:cs typeface="+mn-cs"/>
              </a:rPr>
              <a:t>Как уровень поддержки служителя связан с отношением к служению? Во время </a:t>
            </a:r>
            <a:r>
              <a:rPr lang="ru-RU" sz="1200" b="0" i="0" kern="1200" dirty="0" err="1" smtClean="0">
                <a:solidFill>
                  <a:schemeClr val="tx1"/>
                </a:solidFill>
                <a:latin typeface="+mn-lt"/>
                <a:ea typeface="+mn-ea"/>
                <a:cs typeface="+mn-cs"/>
              </a:rPr>
              <a:t>Малахии</a:t>
            </a:r>
            <a:r>
              <a:rPr lang="ru-RU" sz="1200" b="0" i="0" kern="1200" dirty="0" smtClean="0">
                <a:solidFill>
                  <a:schemeClr val="tx1"/>
                </a:solidFill>
                <a:latin typeface="+mn-lt"/>
                <a:ea typeface="+mn-ea"/>
                <a:cs typeface="+mn-cs"/>
              </a:rPr>
              <a:t> существовала прямая зависимость. Ситуация дошла до такого состояния, когда служителя должны были уходить на заработки, для того, чтобы обеспечить себя. </a:t>
            </a:r>
            <a:r>
              <a:rPr lang="ru-RU" sz="1200" b="0" i="1" kern="1200" dirty="0" smtClean="0">
                <a:solidFill>
                  <a:schemeClr val="tx1"/>
                </a:solidFill>
                <a:latin typeface="+mn-lt"/>
                <a:ea typeface="+mn-ea"/>
                <a:cs typeface="+mn-cs"/>
              </a:rPr>
              <a:t>Еще узнал я, что части левитам не отдаются, и что левиты и певцы, делавшие [свое] дело, разбежались, каждый на свое поле. </a:t>
            </a:r>
            <a:r>
              <a:rPr lang="ru-RU" sz="1200" b="0" i="0" kern="1200" dirty="0" smtClean="0">
                <a:solidFill>
                  <a:schemeClr val="tx1"/>
                </a:solidFill>
                <a:latin typeface="+mn-lt"/>
                <a:ea typeface="+mn-ea"/>
                <a:cs typeface="+mn-cs"/>
              </a:rPr>
              <a:t>(</a:t>
            </a:r>
            <a:r>
              <a:rPr lang="ru-RU" sz="1200" b="0" i="0" kern="1200" dirty="0" err="1" smtClean="0">
                <a:solidFill>
                  <a:schemeClr val="tx1"/>
                </a:solidFill>
                <a:latin typeface="+mn-lt"/>
                <a:ea typeface="+mn-ea"/>
                <a:cs typeface="+mn-cs"/>
              </a:rPr>
              <a:t>Неем</a:t>
            </a:r>
            <a:r>
              <a:rPr lang="ru-RU" sz="1200" b="0" i="0" kern="1200" dirty="0" smtClean="0">
                <a:solidFill>
                  <a:schemeClr val="tx1"/>
                </a:solidFill>
                <a:latin typeface="+mn-lt"/>
                <a:ea typeface="+mn-ea"/>
                <a:cs typeface="+mn-cs"/>
              </a:rPr>
              <a:t> 13:10)</a:t>
            </a:r>
          </a:p>
          <a:p>
            <a:r>
              <a:rPr lang="ru-RU" sz="1200" b="0" i="0" kern="1200" dirty="0" smtClean="0">
                <a:solidFill>
                  <a:schemeClr val="tx1"/>
                </a:solidFill>
                <a:latin typeface="+mn-lt"/>
                <a:ea typeface="+mn-ea"/>
                <a:cs typeface="+mn-cs"/>
              </a:rPr>
              <a:t>2. Служение – это труд, и часто не легкий труд, труд, требующий усилий и времени. Данное выражение говорит об отношении к служению, как к бремени.</a:t>
            </a:r>
          </a:p>
          <a:p>
            <a:r>
              <a:rPr lang="ru-RU" sz="1200" b="0" i="0" kern="1200" dirty="0" smtClean="0">
                <a:solidFill>
                  <a:schemeClr val="tx1"/>
                </a:solidFill>
                <a:latin typeface="+mn-lt"/>
                <a:ea typeface="+mn-ea"/>
                <a:cs typeface="+mn-cs"/>
              </a:rPr>
              <a:t>Мотивация, о которой говорится в книге </a:t>
            </a:r>
            <a:r>
              <a:rPr lang="ru-RU" sz="1200" b="0" i="0" kern="1200" dirty="0" err="1" smtClean="0">
                <a:solidFill>
                  <a:schemeClr val="tx1"/>
                </a:solidFill>
                <a:latin typeface="+mn-lt"/>
                <a:ea typeface="+mn-ea"/>
                <a:cs typeface="+mn-cs"/>
              </a:rPr>
              <a:t>Малахии</a:t>
            </a:r>
            <a:r>
              <a:rPr lang="ru-RU" sz="1200" b="0" i="0" kern="1200" dirty="0" smtClean="0">
                <a:solidFill>
                  <a:schemeClr val="tx1"/>
                </a:solidFill>
                <a:latin typeface="+mn-lt"/>
                <a:ea typeface="+mn-ea"/>
                <a:cs typeface="+mn-cs"/>
              </a:rPr>
              <a:t>, также заметна и на сегодняшний день, когда поклонение Богу, субботние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служения, стали рутинным занятием, возможно, бременем для тех, кто несет это служение. Нередко служение становится скучным, а служители – безразличными.</a:t>
            </a:r>
          </a:p>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Во дни </a:t>
            </a:r>
            <a:r>
              <a:rPr lang="ru-RU" sz="1200" b="0" i="0" kern="1200" dirty="0" err="1" smtClean="0">
                <a:solidFill>
                  <a:schemeClr val="tx1"/>
                </a:solidFill>
                <a:latin typeface="+mn-lt"/>
                <a:ea typeface="+mn-ea"/>
                <a:cs typeface="+mn-cs"/>
              </a:rPr>
              <a:t>Малахии</a:t>
            </a:r>
            <a:r>
              <a:rPr lang="ru-RU" sz="1200" b="0" i="0" kern="1200" dirty="0" smtClean="0">
                <a:solidFill>
                  <a:schemeClr val="tx1"/>
                </a:solidFill>
                <a:latin typeface="+mn-lt"/>
                <a:ea typeface="+mn-ea"/>
                <a:cs typeface="+mn-cs"/>
              </a:rPr>
              <a:t>, служителя оказались в замкнутом кругу, пожиная результаты собственного бездействия. Служение было не на должном уровне потому, что не было соответствующего пожертвования со стороны народа. Нельзя совершать служение без материальных элементов. Трудоемкость служения усугубила положение тем, что священники не получали должного от служения. Почему они не получали должного? Потому что они не учили этому народ.</a:t>
            </a:r>
            <a:endParaRPr lang="ru-RU" dirty="0"/>
          </a:p>
        </p:txBody>
      </p:sp>
      <p:sp>
        <p:nvSpPr>
          <p:cNvPr id="4" name="Номер слайда 3"/>
          <p:cNvSpPr>
            <a:spLocks noGrp="1"/>
          </p:cNvSpPr>
          <p:nvPr>
            <p:ph type="sldNum" sz="quarter" idx="10"/>
          </p:nvPr>
        </p:nvSpPr>
        <p:spPr/>
        <p:txBody>
          <a:bodyPr/>
          <a:lstStyle/>
          <a:p>
            <a:fld id="{861841D0-F518-4BCB-84DA-A7C3C3666707}"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EB31F3-4F5B-4248-900C-33EBADF6C60A}"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FC93EE-F190-4CEB-B87B-6BE1063A6C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B31F3-4F5B-4248-900C-33EBADF6C60A}" type="datetimeFigureOut">
              <a:rPr lang="ru-RU" smtClean="0"/>
              <a:pPr/>
              <a:t>28.05.2014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C93EE-F190-4CEB-B87B-6BE1063A6C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357694"/>
            <a:ext cx="7772400" cy="1470025"/>
          </a:xfrm>
          <a:ln>
            <a:solidFill>
              <a:srgbClr val="FF0000"/>
            </a:solidFill>
          </a:ln>
        </p:spPr>
        <p:txBody>
          <a:bodyPr/>
          <a:lstStyle/>
          <a:p>
            <a:r>
              <a:rPr lang="ru-RU" b="1" dirty="0" smtClean="0">
                <a:latin typeface="Times New Roman" pitchFamily="18" charset="0"/>
                <a:cs typeface="Times New Roman" pitchFamily="18" charset="0"/>
              </a:rPr>
              <a:t>Семья пастора и </a:t>
            </a:r>
            <a:r>
              <a:rPr lang="ru-RU" b="1" dirty="0" smtClean="0">
                <a:latin typeface="Times New Roman" pitchFamily="18" charset="0"/>
                <a:cs typeface="Times New Roman" pitchFamily="18" charset="0"/>
              </a:rPr>
              <a:t>служение</a:t>
            </a:r>
            <a:r>
              <a:rPr lang="de-DE" b="1" dirty="0" smtClean="0">
                <a:latin typeface="Times New Roman" pitchFamily="18" charset="0"/>
                <a:cs typeface="Times New Roman" pitchFamily="18" charset="0"/>
              </a:rPr>
              <a:t/>
            </a:r>
            <a:br>
              <a:rPr lang="de-DE" b="1" dirty="0" smtClean="0">
                <a:latin typeface="Times New Roman" pitchFamily="18" charset="0"/>
                <a:cs typeface="Times New Roman" pitchFamily="18" charset="0"/>
              </a:rPr>
            </a:br>
            <a:r>
              <a:rPr lang="de-DE" b="1" dirty="0" smtClean="0">
                <a:latin typeface="Times New Roman" pitchFamily="18" charset="0"/>
                <a:cs typeface="Times New Roman" pitchFamily="18" charset="0"/>
              </a:rPr>
              <a:t>I </a:t>
            </a:r>
            <a:r>
              <a:rPr lang="de-DE"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часть</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pic>
        <p:nvPicPr>
          <p:cNvPr id="15364" name="Picture 4" descr="http://dengi-i-udacha.ru/images/stories/662.jpg"/>
          <p:cNvPicPr>
            <a:picLocks noChangeAspect="1" noChangeArrowheads="1"/>
          </p:cNvPicPr>
          <p:nvPr/>
        </p:nvPicPr>
        <p:blipFill>
          <a:blip r:embed="rId3" cstate="print"/>
          <a:srcRect/>
          <a:stretch>
            <a:fillRect/>
          </a:stretch>
        </p:blipFill>
        <p:spPr bwMode="auto">
          <a:xfrm>
            <a:off x="2143108" y="642918"/>
            <a:ext cx="4786306" cy="34541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normAutofit/>
          </a:bodyPr>
          <a:lstStyle/>
          <a:p>
            <a:r>
              <a:rPr lang="ru-RU" sz="5400" b="1" dirty="0" smtClean="0">
                <a:solidFill>
                  <a:srgbClr val="FF0000"/>
                </a:solidFill>
                <a:latin typeface="Times New Roman" pitchFamily="18" charset="0"/>
                <a:cs typeface="Times New Roman" pitchFamily="18" charset="0"/>
              </a:rPr>
              <a:t>Время молитвы</a:t>
            </a:r>
            <a:endParaRPr lang="ru-RU" sz="5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pPr algn="ctr"/>
            <a:r>
              <a:rPr lang="ru-RU" sz="4400" dirty="0" smtClean="0">
                <a:latin typeface="Times New Roman" pitchFamily="18" charset="0"/>
                <a:cs typeface="Times New Roman" pitchFamily="18" charset="0"/>
              </a:rPr>
              <a:t> Пс.138:23-34 </a:t>
            </a:r>
          </a:p>
          <a:p>
            <a:pPr algn="ctr">
              <a:buNone/>
            </a:pPr>
            <a:r>
              <a:rPr lang="ru-RU" sz="4400" dirty="0" smtClean="0">
                <a:latin typeface="Times New Roman" pitchFamily="18" charset="0"/>
                <a:cs typeface="Times New Roman" pitchFamily="18" charset="0"/>
              </a:rPr>
              <a:t>Испытай меня, Боже, и узнай сердце мое; испытай меня и узнай помышления мои; и зри, не на опасном ли я пути, и направь меня на путь вечный.</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pPr>
              <a:lnSpc>
                <a:spcPts val="3000"/>
              </a:lnSpc>
              <a:spcBef>
                <a:spcPts val="0"/>
              </a:spcBef>
            </a:pPr>
            <a:r>
              <a:rPr lang="ru-RU" sz="2800" dirty="0">
                <a:latin typeface="Times New Roman" pitchFamily="18" charset="0"/>
                <a:cs typeface="Times New Roman" pitchFamily="18" charset="0"/>
              </a:rPr>
              <a:t>Почему священники приносили не угодные жертвы? Что руководило ими? Почему они явным образом нарушали то, что </a:t>
            </a:r>
            <a:r>
              <a:rPr lang="ru-RU" sz="2800" dirty="0" smtClean="0">
                <a:latin typeface="Times New Roman" pitchFamily="18" charset="0"/>
                <a:cs typeface="Times New Roman" pitchFamily="18" charset="0"/>
              </a:rPr>
              <a:t>сказано </a:t>
            </a:r>
            <a:r>
              <a:rPr lang="ru-RU" sz="2800" dirty="0">
                <a:latin typeface="Times New Roman" pitchFamily="18" charset="0"/>
                <a:cs typeface="Times New Roman" pitchFamily="18" charset="0"/>
              </a:rPr>
              <a:t>в законе</a:t>
            </a:r>
            <a:r>
              <a:rPr lang="ru-RU" sz="2800" dirty="0" smtClean="0">
                <a:latin typeface="Times New Roman" pitchFamily="18" charset="0"/>
                <a:cs typeface="Times New Roman" pitchFamily="18" charset="0"/>
              </a:rPr>
              <a:t>?</a:t>
            </a:r>
          </a:p>
          <a:p>
            <a:pPr>
              <a:lnSpc>
                <a:spcPts val="3000"/>
              </a:lnSpc>
              <a:spcBef>
                <a:spcPts val="0"/>
              </a:spcBef>
              <a:buNone/>
            </a:pPr>
            <a:endParaRPr lang="ru-RU" sz="2800" dirty="0" smtClean="0">
              <a:latin typeface="Times New Roman" pitchFamily="18" charset="0"/>
              <a:cs typeface="Times New Roman" pitchFamily="18" charset="0"/>
            </a:endParaRPr>
          </a:p>
          <a:p>
            <a:pPr marL="514350" indent="-514350">
              <a:lnSpc>
                <a:spcPts val="2400"/>
              </a:lnSpc>
              <a:spcBef>
                <a:spcPts val="0"/>
              </a:spcBef>
              <a:buAutoNum type="arabicPeriod"/>
            </a:pPr>
            <a:r>
              <a:rPr lang="ru-RU" sz="2800" b="1" dirty="0">
                <a:latin typeface="Times New Roman" pitchFamily="18" charset="0"/>
                <a:cs typeface="Times New Roman" pitchFamily="18" charset="0"/>
              </a:rPr>
              <a:t>М</a:t>
            </a:r>
            <a:r>
              <a:rPr lang="ru-RU" sz="2800" b="1" dirty="0" smtClean="0">
                <a:latin typeface="Times New Roman" pitchFamily="18" charset="0"/>
                <a:cs typeface="Times New Roman" pitchFamily="18" charset="0"/>
              </a:rPr>
              <a:t>еркантильность служителей  </a:t>
            </a:r>
            <a:r>
              <a:rPr lang="ru-RU" sz="2800" dirty="0" smtClean="0">
                <a:latin typeface="Times New Roman" pitchFamily="18" charset="0"/>
                <a:cs typeface="Times New Roman" pitchFamily="18" charset="0"/>
              </a:rPr>
              <a:t>(1:12 </a:t>
            </a:r>
            <a:r>
              <a:rPr lang="ru-RU" sz="2800" i="1" dirty="0" smtClean="0">
                <a:latin typeface="Times New Roman" pitchFamily="18" charset="0"/>
                <a:cs typeface="Times New Roman" pitchFamily="18" charset="0"/>
              </a:rPr>
              <a:t>А </a:t>
            </a:r>
            <a:r>
              <a:rPr lang="ru-RU" sz="2800" i="1" dirty="0">
                <a:latin typeface="Times New Roman" pitchFamily="18" charset="0"/>
                <a:cs typeface="Times New Roman" pitchFamily="18" charset="0"/>
              </a:rPr>
              <a:t>вы хулите его тем, что говорите: «трапеза Господня не стоит уважения, и </a:t>
            </a:r>
            <a:r>
              <a:rPr lang="ru-RU" sz="2800" b="1" i="1" dirty="0">
                <a:latin typeface="Times New Roman" pitchFamily="18" charset="0"/>
                <a:cs typeface="Times New Roman" pitchFamily="18" charset="0"/>
              </a:rPr>
              <a:t>доход от </a:t>
            </a:r>
            <a:r>
              <a:rPr lang="ru-RU" sz="2800" b="1" i="1" dirty="0" smtClean="0">
                <a:latin typeface="Times New Roman" pitchFamily="18" charset="0"/>
                <a:cs typeface="Times New Roman" pitchFamily="18" charset="0"/>
              </a:rPr>
              <a:t>нее - </a:t>
            </a:r>
            <a:r>
              <a:rPr lang="ru-RU" sz="2800" b="1" i="1" dirty="0">
                <a:latin typeface="Times New Roman" pitchFamily="18" charset="0"/>
                <a:cs typeface="Times New Roman" pitchFamily="18" charset="0"/>
              </a:rPr>
              <a:t>пища ничтожная</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marL="514350" indent="-514350">
              <a:lnSpc>
                <a:spcPts val="2400"/>
              </a:lnSpc>
              <a:spcBef>
                <a:spcPts val="0"/>
              </a:spcBef>
              <a:buAutoNum type="arabicPeriod"/>
            </a:pPr>
            <a:r>
              <a:rPr lang="ru-RU" sz="2800" b="1" dirty="0" smtClean="0">
                <a:latin typeface="Times New Roman" pitchFamily="18" charset="0"/>
                <a:cs typeface="Times New Roman" pitchFamily="18" charset="0"/>
              </a:rPr>
              <a:t>Недовольство трудоемкостью служения </a:t>
            </a:r>
            <a:r>
              <a:rPr lang="ru-RU" sz="2800" dirty="0" smtClean="0">
                <a:latin typeface="Times New Roman" pitchFamily="18" charset="0"/>
                <a:cs typeface="Times New Roman" pitchFamily="18" charset="0"/>
              </a:rPr>
              <a:t>(1:13 </a:t>
            </a:r>
            <a:r>
              <a:rPr lang="ru-RU" sz="2800" i="1" dirty="0" smtClean="0">
                <a:latin typeface="Times New Roman" pitchFamily="18" charset="0"/>
                <a:cs typeface="Times New Roman" pitchFamily="18" charset="0"/>
              </a:rPr>
              <a:t>Притом </a:t>
            </a:r>
            <a:r>
              <a:rPr lang="ru-RU" sz="2800" i="1" dirty="0">
                <a:latin typeface="Times New Roman" pitchFamily="18" charset="0"/>
                <a:cs typeface="Times New Roman" pitchFamily="18" charset="0"/>
              </a:rPr>
              <a:t>говорите: </a:t>
            </a:r>
            <a:r>
              <a:rPr lang="ru-RU" sz="2800" b="1" i="1" dirty="0">
                <a:latin typeface="Times New Roman" pitchFamily="18" charset="0"/>
                <a:cs typeface="Times New Roman" pitchFamily="18" charset="0"/>
              </a:rPr>
              <a:t>„вот сколько труда</a:t>
            </a:r>
            <a:r>
              <a:rPr lang="ru-RU" sz="2800" b="1" i="1" dirty="0" smtClean="0">
                <a:latin typeface="Times New Roman" pitchFamily="18" charset="0"/>
                <a:cs typeface="Times New Roman" pitchFamily="18" charset="0"/>
              </a:rPr>
              <a:t>!")</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514350" indent="-514350">
              <a:lnSpc>
                <a:spcPts val="2400"/>
              </a:lnSpc>
              <a:spcBef>
                <a:spcPts val="0"/>
              </a:spcBef>
              <a:buAutoNum type="arabicPeriod"/>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lstStyle/>
          <a:p>
            <a:r>
              <a:rPr lang="ru-RU" b="1" dirty="0" smtClean="0">
                <a:latin typeface="Times New Roman" pitchFamily="18" charset="0"/>
                <a:cs typeface="Times New Roman" pitchFamily="18" charset="0"/>
              </a:rPr>
              <a:t>?№ 5</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r>
              <a:rPr lang="ru-RU" sz="4000" b="1" dirty="0" smtClean="0">
                <a:latin typeface="Times New Roman" pitchFamily="18" charset="0"/>
                <a:cs typeface="Times New Roman" pitchFamily="18" charset="0"/>
              </a:rPr>
              <a:t>Как разорвать порочный (замкнутый) круг?</a:t>
            </a:r>
          </a:p>
          <a:p>
            <a:endParaRPr lang="ru-RU" sz="4000" dirty="0">
              <a:latin typeface="Times New Roman" pitchFamily="18" charset="0"/>
              <a:cs typeface="Times New Roman" pitchFamily="18" charset="0"/>
            </a:endParaRPr>
          </a:p>
          <a:p>
            <a:pPr>
              <a:buNone/>
            </a:pPr>
            <a:r>
              <a:rPr lang="ru-RU" sz="4000" dirty="0" smtClean="0">
                <a:latin typeface="Times New Roman" pitchFamily="18" charset="0"/>
                <a:cs typeface="Times New Roman" pitchFamily="18" charset="0"/>
              </a:rPr>
              <a:t>                  </a:t>
            </a:r>
          </a:p>
          <a:p>
            <a:pPr>
              <a:buNone/>
            </a:pPr>
            <a:r>
              <a:rPr lang="ru-RU" sz="4000" dirty="0">
                <a:latin typeface="Times New Roman" pitchFamily="18" charset="0"/>
                <a:cs typeface="Times New Roman" pitchFamily="18" charset="0"/>
              </a:rPr>
              <a:t> </a:t>
            </a:r>
            <a:r>
              <a:rPr lang="ru-RU" sz="4000" dirty="0" smtClean="0">
                <a:latin typeface="Times New Roman" pitchFamily="18" charset="0"/>
                <a:cs typeface="Times New Roman" pitchFamily="18" charset="0"/>
              </a:rPr>
              <a:t>        1ответ</a:t>
            </a:r>
          </a:p>
          <a:p>
            <a:pPr>
              <a:buNone/>
            </a:pPr>
            <a:r>
              <a:rPr lang="ru-RU" sz="4000" dirty="0" smtClean="0">
                <a:latin typeface="Times New Roman" pitchFamily="18" charset="0"/>
                <a:cs typeface="Times New Roman" pitchFamily="18" charset="0"/>
              </a:rPr>
              <a:t>         1минута</a:t>
            </a:r>
          </a:p>
          <a:p>
            <a:pPr>
              <a:buNone/>
            </a:pPr>
            <a:endParaRPr lang="ru-RU" sz="4000" dirty="0">
              <a:latin typeface="Times New Roman" pitchFamily="18" charset="0"/>
              <a:cs typeface="Times New Roman" pitchFamily="18" charset="0"/>
            </a:endParaRPr>
          </a:p>
        </p:txBody>
      </p:sp>
      <p:sp>
        <p:nvSpPr>
          <p:cNvPr id="4" name="Овал 3"/>
          <p:cNvSpPr/>
          <p:nvPr/>
        </p:nvSpPr>
        <p:spPr>
          <a:xfrm>
            <a:off x="5500694" y="3286124"/>
            <a:ext cx="2428892"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643702" y="2643182"/>
            <a:ext cx="1857420" cy="461665"/>
          </a:xfrm>
          <a:prstGeom prst="rect">
            <a:avLst/>
          </a:prstGeom>
          <a:noFill/>
          <a:ln>
            <a:solidFill>
              <a:schemeClr val="accent1"/>
            </a:solidFill>
          </a:ln>
        </p:spPr>
        <p:txBody>
          <a:bodyPr wrap="square" rtlCol="0">
            <a:spAutoFit/>
          </a:bodyPr>
          <a:lstStyle/>
          <a:p>
            <a:r>
              <a:rPr lang="ru-RU" sz="2400" b="1" dirty="0" smtClean="0"/>
              <a:t>Нет оплаты</a:t>
            </a:r>
            <a:endParaRPr lang="ru-RU" sz="2400" b="1" dirty="0"/>
          </a:p>
        </p:txBody>
      </p:sp>
      <p:sp>
        <p:nvSpPr>
          <p:cNvPr id="6" name="TextBox 5"/>
          <p:cNvSpPr txBox="1"/>
          <p:nvPr/>
        </p:nvSpPr>
        <p:spPr>
          <a:xfrm>
            <a:off x="2428860" y="3500438"/>
            <a:ext cx="3071834" cy="461665"/>
          </a:xfrm>
          <a:prstGeom prst="rect">
            <a:avLst/>
          </a:prstGeom>
          <a:noFill/>
          <a:ln>
            <a:solidFill>
              <a:schemeClr val="accent1"/>
            </a:solidFill>
          </a:ln>
        </p:spPr>
        <p:txBody>
          <a:bodyPr wrap="square" rtlCol="0">
            <a:spAutoFit/>
          </a:bodyPr>
          <a:lstStyle/>
          <a:p>
            <a:r>
              <a:rPr lang="ru-RU" sz="2400" b="1" dirty="0" smtClean="0"/>
              <a:t>Нет  мотива </a:t>
            </a:r>
            <a:r>
              <a:rPr lang="ru-RU" sz="2400" b="1" dirty="0"/>
              <a:t> </a:t>
            </a:r>
            <a:r>
              <a:rPr lang="ru-RU" sz="2400" b="1" dirty="0" smtClean="0"/>
              <a:t>служить</a:t>
            </a:r>
            <a:endParaRPr lang="ru-RU" sz="2400" b="1" dirty="0"/>
          </a:p>
        </p:txBody>
      </p:sp>
      <p:sp>
        <p:nvSpPr>
          <p:cNvPr id="7" name="TextBox 6"/>
          <p:cNvSpPr txBox="1"/>
          <p:nvPr/>
        </p:nvSpPr>
        <p:spPr>
          <a:xfrm>
            <a:off x="5143504" y="5500703"/>
            <a:ext cx="2571768" cy="461665"/>
          </a:xfrm>
          <a:prstGeom prst="rect">
            <a:avLst/>
          </a:prstGeom>
          <a:noFill/>
          <a:ln>
            <a:solidFill>
              <a:schemeClr val="accent1"/>
            </a:solidFill>
          </a:ln>
        </p:spPr>
        <p:txBody>
          <a:bodyPr wrap="square" rtlCol="0">
            <a:spAutoFit/>
          </a:bodyPr>
          <a:lstStyle/>
          <a:p>
            <a:r>
              <a:rPr lang="ru-RU" sz="2400" b="1" dirty="0" smtClean="0"/>
              <a:t>Не учили народ</a:t>
            </a:r>
            <a:endParaRPr lang="ru-RU"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829196"/>
          </a:xfrm>
          <a:ln>
            <a:solidFill>
              <a:schemeClr val="accent1"/>
            </a:solidFill>
          </a:ln>
        </p:spPr>
        <p:txBody>
          <a:bodyPr>
            <a:normAutofit/>
          </a:bodyPr>
          <a:lstStyle/>
          <a:p>
            <a:pPr>
              <a:lnSpc>
                <a:spcPts val="3000"/>
              </a:lnSpc>
              <a:spcBef>
                <a:spcPts val="0"/>
              </a:spcBef>
            </a:pPr>
            <a:r>
              <a:rPr lang="ru-RU" b="1" dirty="0">
                <a:latin typeface="Times New Roman" pitchFamily="18" charset="0"/>
                <a:cs typeface="Times New Roman" pitchFamily="18" charset="0"/>
              </a:rPr>
              <a:t>Что привело к тому, что служение стало неприемлемым Богу и бременем для служителей? </a:t>
            </a:r>
            <a:endParaRPr lang="ru-RU" b="1" dirty="0" smtClean="0">
              <a:latin typeface="Times New Roman" pitchFamily="18" charset="0"/>
              <a:cs typeface="Times New Roman" pitchFamily="18" charset="0"/>
            </a:endParaRPr>
          </a:p>
          <a:p>
            <a:pPr>
              <a:lnSpc>
                <a:spcPts val="3000"/>
              </a:lnSpc>
              <a:spcBef>
                <a:spcPts val="0"/>
              </a:spcBef>
            </a:pPr>
            <a:r>
              <a:rPr lang="ru-RU" b="1" dirty="0" smtClean="0">
                <a:latin typeface="Times New Roman" pitchFamily="18" charset="0"/>
                <a:cs typeface="Times New Roman" pitchFamily="18" charset="0"/>
              </a:rPr>
              <a:t>Почему </a:t>
            </a:r>
            <a:r>
              <a:rPr lang="ru-RU" b="1" dirty="0">
                <a:latin typeface="Times New Roman" pitchFamily="18" charset="0"/>
                <a:cs typeface="Times New Roman" pitchFamily="18" charset="0"/>
              </a:rPr>
              <a:t>сократилась, изменилась, поддержка служителей? </a:t>
            </a:r>
            <a:endParaRPr lang="ru-RU" b="1" dirty="0" smtClean="0">
              <a:latin typeface="Times New Roman" pitchFamily="18" charset="0"/>
              <a:cs typeface="Times New Roman" pitchFamily="18" charset="0"/>
            </a:endParaRPr>
          </a:p>
          <a:p>
            <a:pPr>
              <a:lnSpc>
                <a:spcPts val="3000"/>
              </a:lnSpc>
              <a:spcBef>
                <a:spcPts val="0"/>
              </a:spcBef>
            </a:pPr>
            <a:r>
              <a:rPr lang="ru-RU" b="1" dirty="0" smtClean="0">
                <a:latin typeface="Times New Roman" pitchFamily="18" charset="0"/>
                <a:cs typeface="Times New Roman" pitchFamily="18" charset="0"/>
              </a:rPr>
              <a:t>Почему у священников не осталось больше мотивации?</a:t>
            </a:r>
          </a:p>
          <a:p>
            <a:r>
              <a:rPr lang="ru-RU" dirty="0" smtClean="0">
                <a:latin typeface="Times New Roman" pitchFamily="18" charset="0"/>
                <a:cs typeface="Times New Roman" pitchFamily="18" charset="0"/>
              </a:rPr>
              <a:t>Ответ: </a:t>
            </a:r>
            <a:r>
              <a:rPr lang="ru-RU" i="1" dirty="0">
                <a:latin typeface="Times New Roman" pitchFamily="18" charset="0"/>
                <a:cs typeface="Times New Roman" pitchFamily="18" charset="0"/>
              </a:rPr>
              <a:t>Ибо уста священника должны</a:t>
            </a:r>
            <a:r>
              <a:rPr lang="ru-RU" b="1" i="1" dirty="0">
                <a:latin typeface="Times New Roman" pitchFamily="18" charset="0"/>
                <a:cs typeface="Times New Roman" pitchFamily="18" charset="0"/>
              </a:rPr>
              <a:t> хранить ведение,</a:t>
            </a:r>
            <a:r>
              <a:rPr lang="ru-RU" i="1" dirty="0">
                <a:latin typeface="Times New Roman" pitchFamily="18" charset="0"/>
                <a:cs typeface="Times New Roman" pitchFamily="18" charset="0"/>
              </a:rPr>
              <a:t> и закона ищут от уст его, потому что он вестник Господа </a:t>
            </a:r>
            <a:r>
              <a:rPr lang="ru-RU" i="1" dirty="0" err="1" smtClean="0">
                <a:latin typeface="Times New Roman" pitchFamily="18" charset="0"/>
                <a:cs typeface="Times New Roman" pitchFamily="18" charset="0"/>
              </a:rPr>
              <a:t>Саваофа</a:t>
            </a: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(Мал 2:7</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04"/>
            <a:ext cx="9144000" cy="6143668"/>
          </a:xfrm>
          <a:ln>
            <a:solidFill>
              <a:schemeClr val="accent1"/>
            </a:solidFill>
          </a:ln>
        </p:spPr>
        <p:txBody>
          <a:bodyPr>
            <a:noAutofit/>
          </a:bodyPr>
          <a:lstStyle/>
          <a:p>
            <a:r>
              <a:rPr lang="ru-RU" b="1" dirty="0" smtClean="0">
                <a:latin typeface="Times New Roman" pitchFamily="18" charset="0"/>
                <a:cs typeface="Times New Roman" pitchFamily="18" charset="0"/>
              </a:rPr>
              <a:t>Учительство (наставничество) </a:t>
            </a:r>
            <a:r>
              <a:rPr lang="ru-RU" b="1" dirty="0">
                <a:latin typeface="Times New Roman" pitchFamily="18" charset="0"/>
                <a:cs typeface="Times New Roman" pitchFamily="18" charset="0"/>
              </a:rPr>
              <a:t>– это неотъемлемая составляющая жизни народа Божия. </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Если </a:t>
            </a:r>
            <a:r>
              <a:rPr lang="ru-RU" b="1" dirty="0">
                <a:latin typeface="Times New Roman" pitchFamily="18" charset="0"/>
                <a:cs typeface="Times New Roman" pitchFamily="18" charset="0"/>
              </a:rPr>
              <a:t>нет здравого </a:t>
            </a:r>
            <a:r>
              <a:rPr lang="ru-RU" b="1" dirty="0" smtClean="0">
                <a:latin typeface="Times New Roman" pitchFamily="18" charset="0"/>
                <a:cs typeface="Times New Roman" pitchFamily="18" charset="0"/>
              </a:rPr>
              <a:t>учения (наставления), </a:t>
            </a:r>
            <a:r>
              <a:rPr lang="ru-RU" b="1" dirty="0">
                <a:latin typeface="Times New Roman" pitchFamily="18" charset="0"/>
                <a:cs typeface="Times New Roman" pitchFamily="18" charset="0"/>
              </a:rPr>
              <a:t>прославление становится обыденным ритуалом, а стандарты праведности – незначительны, или в лучшем случае неизвестны. </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Тот</a:t>
            </a:r>
            <a:r>
              <a:rPr lang="ru-RU" b="1" dirty="0">
                <a:latin typeface="Times New Roman" pitchFamily="18" charset="0"/>
                <a:cs typeface="Times New Roman" pitchFamily="18" charset="0"/>
              </a:rPr>
              <a:t>, кто говорит от имени Бога, </a:t>
            </a:r>
            <a:r>
              <a:rPr lang="ru-RU" b="1" dirty="0" smtClean="0">
                <a:latin typeface="Times New Roman" pitchFamily="18" charset="0"/>
                <a:cs typeface="Times New Roman" pitchFamily="18" charset="0"/>
              </a:rPr>
              <a:t>должен </a:t>
            </a:r>
            <a:r>
              <a:rPr lang="ru-RU" b="1" dirty="0">
                <a:latin typeface="Times New Roman" pitchFamily="18" charset="0"/>
                <a:cs typeface="Times New Roman" pitchFamily="18" charset="0"/>
              </a:rPr>
              <a:t>осознавать, что он является посланником Господа, и то послание, которое нужно передать, это послание от Господа.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lstStyle/>
          <a:p>
            <a:r>
              <a:rPr lang="ru-RU" b="1" dirty="0" smtClean="0">
                <a:latin typeface="Times New Roman" pitchFamily="18" charset="0"/>
                <a:cs typeface="Times New Roman" pitchFamily="18" charset="0"/>
              </a:rPr>
              <a:t>?№6</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pPr>
              <a:buNone/>
            </a:pPr>
            <a:r>
              <a:rPr lang="ru-RU" sz="4000" dirty="0" smtClean="0">
                <a:latin typeface="Times New Roman" pitchFamily="18" charset="0"/>
                <a:cs typeface="Times New Roman" pitchFamily="18" charset="0"/>
              </a:rPr>
              <a:t>   Прочитайте 2 Пар.31:4-8</a:t>
            </a:r>
          </a:p>
          <a:p>
            <a:r>
              <a:rPr lang="ru-RU" sz="4000" b="1" dirty="0" smtClean="0">
                <a:latin typeface="Times New Roman" pitchFamily="18" charset="0"/>
                <a:cs typeface="Times New Roman" pitchFamily="18" charset="0"/>
              </a:rPr>
              <a:t>О чем говорит этот пример?</a:t>
            </a:r>
          </a:p>
          <a:p>
            <a:endParaRPr lang="ru-RU" sz="4000" dirty="0">
              <a:latin typeface="Times New Roman" pitchFamily="18" charset="0"/>
              <a:cs typeface="Times New Roman" pitchFamily="18" charset="0"/>
            </a:endParaRPr>
          </a:p>
          <a:p>
            <a:pPr>
              <a:buNone/>
            </a:pPr>
            <a:r>
              <a:rPr lang="ru-RU" sz="4000" dirty="0" smtClean="0">
                <a:latin typeface="Times New Roman" pitchFamily="18" charset="0"/>
                <a:cs typeface="Times New Roman" pitchFamily="18" charset="0"/>
              </a:rPr>
              <a:t>                     1-3 ответа</a:t>
            </a:r>
          </a:p>
          <a:p>
            <a:pPr>
              <a:buNone/>
            </a:pPr>
            <a:r>
              <a:rPr lang="ru-RU" sz="4000" dirty="0" smtClean="0">
                <a:latin typeface="Times New Roman" pitchFamily="18" charset="0"/>
                <a:cs typeface="Times New Roman" pitchFamily="18" charset="0"/>
              </a:rPr>
              <a:t>                       7 мину</a:t>
            </a:r>
            <a:r>
              <a:rPr lang="ru-RU" sz="4000" dirty="0">
                <a:latin typeface="Times New Roman" pitchFamily="18" charset="0"/>
                <a:cs typeface="Times New Roman" pitchFamily="18" charset="0"/>
              </a:rPr>
              <a:t>т</a:t>
            </a:r>
          </a:p>
        </p:txBody>
      </p:sp>
      <p:pic>
        <p:nvPicPr>
          <p:cNvPr id="27650" name="Picture 2" descr="http://y.bibleonline.ru/img/children/ibt/r/48.png"/>
          <p:cNvPicPr>
            <a:picLocks noChangeAspect="1" noChangeArrowheads="1"/>
          </p:cNvPicPr>
          <p:nvPr/>
        </p:nvPicPr>
        <p:blipFill>
          <a:blip r:embed="rId3" cstate="print"/>
          <a:srcRect/>
          <a:stretch>
            <a:fillRect/>
          </a:stretch>
        </p:blipFill>
        <p:spPr bwMode="auto">
          <a:xfrm>
            <a:off x="5929322" y="3000372"/>
            <a:ext cx="2857500" cy="3505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b="1" dirty="0" smtClean="0">
                <a:solidFill>
                  <a:srgbClr val="FF0000"/>
                </a:solidFill>
                <a:latin typeface="Times New Roman" pitchFamily="18" charset="0"/>
                <a:cs typeface="Times New Roman" pitchFamily="18" charset="0"/>
              </a:rPr>
              <a:t>ВЫВОДЫ</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829196"/>
          </a:xfrm>
          <a:ln>
            <a:solidFill>
              <a:schemeClr val="tx2"/>
            </a:solidFill>
          </a:ln>
        </p:spPr>
        <p:txBody>
          <a:bodyPr>
            <a:noAutofit/>
          </a:bodyPr>
          <a:lstStyle/>
          <a:p>
            <a:pPr>
              <a:buNone/>
            </a:pPr>
            <a:r>
              <a:rPr lang="ru-RU" sz="2800" dirty="0" smtClean="0">
                <a:latin typeface="Times New Roman" pitchFamily="18" charset="0"/>
                <a:cs typeface="Times New Roman" pitchFamily="18" charset="0"/>
              </a:rPr>
              <a:t>   Застой </a:t>
            </a:r>
            <a:r>
              <a:rPr lang="ru-RU" sz="2800" dirty="0">
                <a:latin typeface="Times New Roman" pitchFamily="18" charset="0"/>
                <a:cs typeface="Times New Roman" pitchFamily="18" charset="0"/>
              </a:rPr>
              <a:t>– это обращение с пути Господнего на путь собственного сердца.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1. </a:t>
            </a:r>
            <a:r>
              <a:rPr lang="ru-RU" sz="2800" b="1" dirty="0" smtClean="0">
                <a:latin typeface="Times New Roman" pitchFamily="18" charset="0"/>
                <a:cs typeface="Times New Roman" pitchFamily="18" charset="0"/>
              </a:rPr>
              <a:t>Обвинение личного состояния и образа жизни служителя </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(соблазном... разрушили...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не соблюдаете...  </a:t>
            </a:r>
            <a:r>
              <a:rPr lang="ru-RU" sz="2800" i="1" dirty="0">
                <a:latin typeface="Times New Roman" pitchFamily="18" charset="0"/>
                <a:cs typeface="Times New Roman" pitchFamily="18" charset="0"/>
              </a:rPr>
              <a:t>л</a:t>
            </a:r>
            <a:r>
              <a:rPr lang="ru-RU" sz="2800" i="1" dirty="0" smtClean="0">
                <a:latin typeface="Times New Roman" pitchFamily="18" charset="0"/>
                <a:cs typeface="Times New Roman" pitchFamily="18" charset="0"/>
              </a:rPr>
              <a:t>ицеприятствуете...) Мал.2:8-9</a:t>
            </a:r>
          </a:p>
          <a:p>
            <a:pPr>
              <a:buNone/>
            </a:pPr>
            <a:r>
              <a:rPr lang="ru-RU" sz="2800" i="1" dirty="0">
                <a:latin typeface="Times New Roman" pitchFamily="18" charset="0"/>
                <a:cs typeface="Times New Roman" pitchFamily="18" charset="0"/>
              </a:rPr>
              <a:t> </a:t>
            </a:r>
            <a:r>
              <a:rPr lang="ru-RU" sz="2800" i="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2. </a:t>
            </a:r>
            <a:r>
              <a:rPr lang="ru-RU" sz="2800" b="1" dirty="0">
                <a:latin typeface="Times New Roman" pitchFamily="18" charset="0"/>
                <a:cs typeface="Times New Roman" pitchFamily="18" charset="0"/>
              </a:rPr>
              <a:t>Бог – Святой Бог. Он </a:t>
            </a:r>
            <a:r>
              <a:rPr lang="ru-RU" sz="2800" b="1" dirty="0" err="1">
                <a:latin typeface="Times New Roman" pitchFamily="18" charset="0"/>
                <a:cs typeface="Times New Roman" pitchFamily="18" charset="0"/>
              </a:rPr>
              <a:t>освятится</a:t>
            </a:r>
            <a:r>
              <a:rPr lang="ru-RU" sz="2800" b="1" dirty="0">
                <a:latin typeface="Times New Roman" pitchFamily="18" charset="0"/>
                <a:cs typeface="Times New Roman" pitchFamily="18" charset="0"/>
              </a:rPr>
              <a:t> и прославится либо в жизни служителя,  </a:t>
            </a:r>
            <a:r>
              <a:rPr lang="ru-RU" sz="2800" b="1" dirty="0" smtClean="0">
                <a:latin typeface="Times New Roman" pitchFamily="18" charset="0"/>
                <a:cs typeface="Times New Roman" pitchFamily="18" charset="0"/>
              </a:rPr>
              <a:t>либо </a:t>
            </a:r>
            <a:r>
              <a:rPr lang="ru-RU" sz="2800" b="1" dirty="0">
                <a:latin typeface="Times New Roman" pitchFamily="18" charset="0"/>
                <a:cs typeface="Times New Roman" pitchFamily="18" charset="0"/>
              </a:rPr>
              <a:t>в наказании </a:t>
            </a:r>
            <a:r>
              <a:rPr lang="ru-RU" sz="2800" b="1" dirty="0" smtClean="0">
                <a:latin typeface="Times New Roman" pitchFamily="18" charset="0"/>
                <a:cs typeface="Times New Roman" pitchFamily="18" charset="0"/>
              </a:rPr>
              <a:t>его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a:t>
            </a:r>
            <a:r>
              <a:rPr lang="ru-RU" sz="2800" i="1" dirty="0">
                <a:latin typeface="Times New Roman" pitchFamily="18" charset="0"/>
                <a:cs typeface="Times New Roman" pitchFamily="18" charset="0"/>
              </a:rPr>
              <a:t>в приближающихся ко Мне </a:t>
            </a:r>
            <a:r>
              <a:rPr lang="ru-RU" sz="2800" i="1" dirty="0" err="1">
                <a:latin typeface="Times New Roman" pitchFamily="18" charset="0"/>
                <a:cs typeface="Times New Roman" pitchFamily="18" charset="0"/>
              </a:rPr>
              <a:t>освящусь</a:t>
            </a:r>
            <a:r>
              <a:rPr lang="ru-RU" sz="2800" i="1" dirty="0">
                <a:latin typeface="Times New Roman" pitchFamily="18" charset="0"/>
                <a:cs typeface="Times New Roman" pitchFamily="18" charset="0"/>
              </a:rPr>
              <a:t> и пред всем народом прославлюсь» (Лев 10:3).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b="1" dirty="0" smtClean="0">
                <a:solidFill>
                  <a:srgbClr val="FF0000"/>
                </a:solidFill>
                <a:latin typeface="Times New Roman" pitchFamily="18" charset="0"/>
                <a:cs typeface="Times New Roman" pitchFamily="18" charset="0"/>
              </a:rPr>
              <a:t>ВЫВОДЫ</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tx2"/>
            </a:solidFill>
          </a:ln>
        </p:spPr>
        <p:txBody>
          <a:bodyPr>
            <a:normAutofit fontScale="92500" lnSpcReduction="10000"/>
          </a:bodyPr>
          <a:lstStyle/>
          <a:p>
            <a:pPr>
              <a:buNone/>
            </a:pPr>
            <a:r>
              <a:rPr lang="ru-RU" dirty="0" smtClean="0">
                <a:latin typeface="Times New Roman" pitchFamily="18" charset="0"/>
                <a:cs typeface="Times New Roman" pitchFamily="18" charset="0"/>
              </a:rPr>
              <a:t>3. </a:t>
            </a:r>
            <a:r>
              <a:rPr lang="ru-RU" b="1" dirty="0" smtClean="0">
                <a:latin typeface="Times New Roman" pitchFamily="18" charset="0"/>
                <a:cs typeface="Times New Roman" pitchFamily="18" charset="0"/>
              </a:rPr>
              <a:t>Застой </a:t>
            </a:r>
            <a:r>
              <a:rPr lang="ru-RU" b="1" dirty="0">
                <a:latin typeface="Times New Roman" pitchFamily="18" charset="0"/>
                <a:cs typeface="Times New Roman" pitchFamily="18" charset="0"/>
              </a:rPr>
              <a:t>приходит незаметно</a:t>
            </a:r>
            <a:r>
              <a:rPr lang="ru-RU" dirty="0">
                <a:latin typeface="Times New Roman" pitchFamily="18" charset="0"/>
                <a:cs typeface="Times New Roman" pitchFamily="18" charset="0"/>
              </a:rPr>
              <a:t>. Путь от пробуждения к застою гораздо короче и менее </a:t>
            </a:r>
            <a:r>
              <a:rPr lang="ru-RU" dirty="0" smtClean="0">
                <a:latin typeface="Times New Roman" pitchFamily="18" charset="0"/>
                <a:cs typeface="Times New Roman" pitchFamily="18" charset="0"/>
              </a:rPr>
              <a:t>болезненный</a:t>
            </a:r>
            <a:r>
              <a:rPr lang="ru-RU" dirty="0">
                <a:latin typeface="Times New Roman" pitchFamily="18" charset="0"/>
                <a:cs typeface="Times New Roman" pitchFamily="18" charset="0"/>
              </a:rPr>
              <a:t>, чем от застоя к </a:t>
            </a:r>
            <a:r>
              <a:rPr lang="ru-RU" dirty="0" smtClean="0">
                <a:latin typeface="Times New Roman" pitchFamily="18" charset="0"/>
                <a:cs typeface="Times New Roman" pitchFamily="18" charset="0"/>
              </a:rPr>
              <a:t>пробуждению</a:t>
            </a:r>
          </a:p>
          <a:p>
            <a:pPr>
              <a:buNone/>
            </a:pPr>
            <a:r>
              <a:rPr lang="ru-RU" dirty="0" smtClean="0">
                <a:latin typeface="Times New Roman" pitchFamily="18" charset="0"/>
                <a:cs typeface="Times New Roman" pitchFamily="18" charset="0"/>
              </a:rPr>
              <a:t>4. </a:t>
            </a:r>
            <a:r>
              <a:rPr lang="ru-RU" b="1" dirty="0" smtClean="0">
                <a:latin typeface="Times New Roman" pitchFamily="18" charset="0"/>
                <a:cs typeface="Times New Roman" pitchFamily="18" charset="0"/>
              </a:rPr>
              <a:t>Как </a:t>
            </a:r>
            <a:r>
              <a:rPr lang="ru-RU" b="1" dirty="0">
                <a:latin typeface="Times New Roman" pitchFamily="18" charset="0"/>
                <a:cs typeface="Times New Roman" pitchFamily="18" charset="0"/>
              </a:rPr>
              <a:t>во дни </a:t>
            </a:r>
            <a:r>
              <a:rPr lang="ru-RU" b="1" dirty="0" err="1">
                <a:latin typeface="Times New Roman" pitchFamily="18" charset="0"/>
                <a:cs typeface="Times New Roman" pitchFamily="18" charset="0"/>
              </a:rPr>
              <a:t>Малахии</a:t>
            </a:r>
            <a:r>
              <a:rPr lang="ru-RU" b="1" dirty="0">
                <a:latin typeface="Times New Roman" pitchFamily="18" charset="0"/>
                <a:cs typeface="Times New Roman" pitchFamily="18" charset="0"/>
              </a:rPr>
              <a:t>, так и в наше время, служитель должен проанализировать: </a:t>
            </a:r>
            <a:endParaRPr lang="ru-RU" b="1" dirty="0" smtClean="0">
              <a:latin typeface="Times New Roman" pitchFamily="18" charset="0"/>
              <a:cs typeface="Times New Roman" pitchFamily="18" charset="0"/>
            </a:endParaRPr>
          </a:p>
          <a:p>
            <a:pPr marL="514350" indent="-514350">
              <a:buAutoNum type="arabicParenR"/>
            </a:pPr>
            <a:r>
              <a:rPr lang="ru-RU" b="1" dirty="0" smtClean="0">
                <a:latin typeface="Times New Roman" pitchFamily="18" charset="0"/>
                <a:cs typeface="Times New Roman" pitchFamily="18" charset="0"/>
              </a:rPr>
              <a:t>личное состояние</a:t>
            </a:r>
          </a:p>
          <a:p>
            <a:pPr marL="514350" indent="-514350">
              <a:buAutoNum type="arabicParenR"/>
            </a:pPr>
            <a:r>
              <a:rPr lang="ru-RU" b="1" dirty="0" smtClean="0">
                <a:latin typeface="Times New Roman" pitchFamily="18" charset="0"/>
                <a:cs typeface="Times New Roman" pitchFamily="18" charset="0"/>
              </a:rPr>
              <a:t>учительство в церкви</a:t>
            </a:r>
          </a:p>
          <a:p>
            <a:pPr marL="514350" indent="-514350">
              <a:buAutoNum type="arabicParenR"/>
            </a:pPr>
            <a:r>
              <a:rPr lang="ru-RU" b="1" dirty="0" smtClean="0">
                <a:latin typeface="Times New Roman" pitchFamily="18" charset="0"/>
                <a:cs typeface="Times New Roman" pitchFamily="18" charset="0"/>
              </a:rPr>
              <a:t>мотивацию </a:t>
            </a:r>
            <a:r>
              <a:rPr lang="ru-RU" b="1" dirty="0">
                <a:latin typeface="Times New Roman" pitchFamily="18" charset="0"/>
                <a:cs typeface="Times New Roman" pitchFamily="18" charset="0"/>
              </a:rPr>
              <a:t>к </a:t>
            </a:r>
            <a:r>
              <a:rPr lang="ru-RU" b="1" dirty="0" smtClean="0">
                <a:latin typeface="Times New Roman" pitchFamily="18" charset="0"/>
                <a:cs typeface="Times New Roman" pitchFamily="18" charset="0"/>
              </a:rPr>
              <a:t>служению </a:t>
            </a:r>
            <a:endParaRPr lang="ru-RU" b="1" dirty="0">
              <a:latin typeface="Times New Roman" pitchFamily="18" charset="0"/>
              <a:cs typeface="Times New Roman" pitchFamily="18" charset="0"/>
            </a:endParaRPr>
          </a:p>
          <a:p>
            <a:pPr marL="514350" indent="-514350">
              <a:buAutoNum type="arabicParenR"/>
            </a:pPr>
            <a:r>
              <a:rPr lang="ru-RU" b="1" dirty="0" smtClean="0">
                <a:latin typeface="Times New Roman" pitchFamily="18" charset="0"/>
                <a:cs typeface="Times New Roman" pitchFamily="18" charset="0"/>
              </a:rPr>
              <a:t>само служение</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lstStyle/>
          <a:p>
            <a:r>
              <a:rPr lang="ru-RU" b="1" dirty="0" smtClean="0">
                <a:latin typeface="Times New Roman" pitchFamily="18" charset="0"/>
                <a:cs typeface="Times New Roman" pitchFamily="18" charset="0"/>
              </a:rPr>
              <a:t>?№7</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pPr>
              <a:buNone/>
            </a:pPr>
            <a:r>
              <a:rPr lang="ru-RU" sz="4000" dirty="0" smtClean="0">
                <a:latin typeface="Times New Roman" pitchFamily="18" charset="0"/>
                <a:cs typeface="Times New Roman" pitchFamily="18" charset="0"/>
              </a:rPr>
              <a:t>   </a:t>
            </a:r>
          </a:p>
          <a:p>
            <a:r>
              <a:rPr lang="ru-RU" sz="4000" b="1" dirty="0" smtClean="0">
                <a:latin typeface="Times New Roman" pitchFamily="18" charset="0"/>
                <a:cs typeface="Times New Roman" pitchFamily="18" charset="0"/>
              </a:rPr>
              <a:t>... И причем здесь я, как жена служителя?</a:t>
            </a:r>
          </a:p>
          <a:p>
            <a:endParaRPr lang="ru-RU" sz="4000" dirty="0">
              <a:latin typeface="Times New Roman" pitchFamily="18" charset="0"/>
              <a:cs typeface="Times New Roman" pitchFamily="18" charset="0"/>
            </a:endParaRPr>
          </a:p>
          <a:p>
            <a:pPr>
              <a:buNone/>
            </a:pPr>
            <a:r>
              <a:rPr lang="ru-RU" sz="4000" dirty="0" smtClean="0">
                <a:latin typeface="Times New Roman" pitchFamily="18" charset="0"/>
                <a:cs typeface="Times New Roman" pitchFamily="18" charset="0"/>
              </a:rPr>
              <a:t>                      3-5 ответов</a:t>
            </a:r>
          </a:p>
          <a:p>
            <a:pPr>
              <a:buNone/>
            </a:pPr>
            <a:r>
              <a:rPr lang="ru-RU" sz="4000" dirty="0" smtClean="0">
                <a:latin typeface="Times New Roman" pitchFamily="18" charset="0"/>
                <a:cs typeface="Times New Roman" pitchFamily="18" charset="0"/>
              </a:rPr>
              <a:t>                       10 мину</a:t>
            </a:r>
            <a:r>
              <a:rPr lang="ru-RU" sz="4000" dirty="0">
                <a:latin typeface="Times New Roman" pitchFamily="18" charset="0"/>
                <a:cs typeface="Times New Roman" pitchFamily="18" charset="0"/>
              </a:rPr>
              <a:t>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tx2"/>
            </a:solidFill>
          </a:ln>
        </p:spPr>
        <p:txBody>
          <a:bodyPr>
            <a:normAutofit/>
          </a:bodyPr>
          <a:lstStyle/>
          <a:p>
            <a:r>
              <a:rPr lang="ru-RU" sz="4400" dirty="0" smtClean="0">
                <a:latin typeface="Times New Roman" pitchFamily="18" charset="0"/>
                <a:cs typeface="Times New Roman" pitchFamily="18" charset="0"/>
              </a:rPr>
              <a:t>...</a:t>
            </a:r>
            <a:r>
              <a:rPr lang="ru-RU" sz="4400" b="1" dirty="0" smtClean="0">
                <a:latin typeface="Times New Roman" pitchFamily="18" charset="0"/>
                <a:cs typeface="Times New Roman" pitchFamily="18" charset="0"/>
              </a:rPr>
              <a:t>Заботятся о своих желаниях и удовольствиях </a:t>
            </a:r>
            <a:r>
              <a:rPr lang="ru-RU" sz="4400" dirty="0" smtClean="0">
                <a:latin typeface="Times New Roman" pitchFamily="18" charset="0"/>
                <a:cs typeface="Times New Roman" pitchFamily="18" charset="0"/>
              </a:rPr>
              <a:t>больше, чем о воле Божьей или о том, как поддержать своих мужей ревностными молитвами и заботой</a:t>
            </a:r>
          </a:p>
          <a:p>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accent1"/>
            </a:solidFill>
          </a:ln>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6 Марта </a:t>
            </a:r>
            <a:r>
              <a:rPr lang="ru-RU" b="1" dirty="0">
                <a:latin typeface="Times New Roman" pitchFamily="18" charset="0"/>
                <a:cs typeface="Times New Roman" pitchFamily="18" charset="0"/>
              </a:rPr>
              <a:t>2014</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Autofit/>
          </a:bodyPr>
          <a:lstStyle/>
          <a:p>
            <a:r>
              <a:rPr lang="ru-RU" b="1" dirty="0" err="1">
                <a:latin typeface="Times New Roman" pitchFamily="18" charset="0"/>
                <a:cs typeface="Times New Roman" pitchFamily="18" charset="0"/>
              </a:rPr>
              <a:t>Forbes</a:t>
            </a:r>
            <a:r>
              <a:rPr lang="ru-RU" b="1" dirty="0">
                <a:latin typeface="Times New Roman" pitchFamily="18" charset="0"/>
                <a:cs typeface="Times New Roman" pitchFamily="18" charset="0"/>
              </a:rPr>
              <a:t>: должность пастора вошла в пятерку самых </a:t>
            </a:r>
            <a:r>
              <a:rPr lang="ru-RU" b="1" dirty="0" smtClean="0">
                <a:latin typeface="Times New Roman" pitchFamily="18" charset="0"/>
                <a:cs typeface="Times New Roman" pitchFamily="18" charset="0"/>
              </a:rPr>
              <a:t>сложных</a:t>
            </a:r>
          </a:p>
          <a:p>
            <a:endParaRPr lang="ru-RU" sz="2400" b="1" dirty="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endParaRPr lang="ru-RU" sz="2400" b="1" dirty="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endParaRPr lang="ru-RU" sz="2400" b="1" dirty="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pPr algn="r">
              <a:buNone/>
            </a:pP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Финансово-экономический </a:t>
            </a:r>
            <a:r>
              <a:rPr lang="ru-RU" sz="2400" i="1" dirty="0" smtClean="0">
                <a:latin typeface="Times New Roman" pitchFamily="18" charset="0"/>
                <a:cs typeface="Times New Roman" pitchFamily="18" charset="0"/>
              </a:rPr>
              <a:t>журнал</a:t>
            </a:r>
            <a:r>
              <a:rPr lang="ru-RU" sz="2400" dirty="0" smtClean="0">
                <a:latin typeface="Times New Roman" pitchFamily="18" charset="0"/>
                <a:cs typeface="Times New Roman" pitchFamily="18" charset="0"/>
              </a:rPr>
              <a:t>. Бизнес, карьера, личные деньги. Мнения, идеи, рейтинги</a:t>
            </a:r>
            <a:r>
              <a:rPr lang="ru-RU" sz="2400" dirty="0" smtClean="0"/>
              <a:t>.</a:t>
            </a:r>
            <a:endParaRPr lang="ru-RU" sz="2400" b="1" dirty="0" smtClean="0">
              <a:latin typeface="Times New Roman" pitchFamily="18" charset="0"/>
              <a:cs typeface="Times New Roman" pitchFamily="18" charset="0"/>
            </a:endParaRPr>
          </a:p>
          <a:p>
            <a:endParaRPr lang="ru-RU" sz="2400" b="1" dirty="0">
              <a:latin typeface="Times New Roman" pitchFamily="18" charset="0"/>
              <a:cs typeface="Times New Roman" pitchFamily="18" charset="0"/>
            </a:endParaRPr>
          </a:p>
          <a:p>
            <a:pPr>
              <a:buNone/>
            </a:pPr>
            <a:endParaRPr lang="ru-RU" sz="2400" b="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13314" name="Picture 2" descr="http://www.ekbb.lt/uploads/images/Photos/pastor.jpg"/>
          <p:cNvPicPr>
            <a:picLocks noChangeAspect="1" noChangeArrowheads="1"/>
          </p:cNvPicPr>
          <p:nvPr/>
        </p:nvPicPr>
        <p:blipFill>
          <a:blip r:embed="rId3" cstate="print"/>
          <a:srcRect/>
          <a:stretch>
            <a:fillRect/>
          </a:stretch>
        </p:blipFill>
        <p:spPr bwMode="auto">
          <a:xfrm>
            <a:off x="3500430" y="2714620"/>
            <a:ext cx="2357454" cy="2431705"/>
          </a:xfrm>
          <a:prstGeom prst="rect">
            <a:avLst/>
          </a:prstGeom>
          <a:noFill/>
          <a:ln>
            <a:solidFill>
              <a:schemeClr val="tx2"/>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tx2"/>
            </a:solidFill>
          </a:ln>
        </p:spPr>
        <p:txBody>
          <a:bodyPr>
            <a:normAutofit lnSpcReduction="10000"/>
          </a:bodyPr>
          <a:lstStyle/>
          <a:p>
            <a:r>
              <a:rPr lang="ru-RU" sz="4400" dirty="0" smtClean="0">
                <a:latin typeface="Times New Roman" pitchFamily="18" charset="0"/>
                <a:cs typeface="Times New Roman" pitchFamily="18" charset="0"/>
              </a:rPr>
              <a:t>...Некоторые из них </a:t>
            </a:r>
            <a:r>
              <a:rPr lang="ru-RU" sz="4400" b="1" dirty="0" smtClean="0">
                <a:latin typeface="Times New Roman" pitchFamily="18" charset="0"/>
                <a:cs typeface="Times New Roman" pitchFamily="18" charset="0"/>
              </a:rPr>
              <a:t>ведут себя так своенравно и эгоистично</a:t>
            </a:r>
            <a:r>
              <a:rPr lang="ru-RU" sz="4400" dirty="0" smtClean="0">
                <a:latin typeface="Times New Roman" pitchFamily="18" charset="0"/>
                <a:cs typeface="Times New Roman" pitchFamily="18" charset="0"/>
              </a:rPr>
              <a:t>, что сатана делает их своими орудиями и действует через них, аннулируя то влияние и пользу, которые приносят их мужья</a:t>
            </a:r>
          </a:p>
          <a:p>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tx2"/>
            </a:solidFill>
          </a:ln>
        </p:spPr>
        <p:txBody>
          <a:bodyPr>
            <a:normAutofit/>
          </a:bodyPr>
          <a:lstStyle/>
          <a:p>
            <a:r>
              <a:rPr lang="ru-RU" sz="4400" dirty="0" smtClean="0">
                <a:latin typeface="Times New Roman" pitchFamily="18" charset="0"/>
                <a:cs typeface="Times New Roman" pitchFamily="18" charset="0"/>
              </a:rPr>
              <a:t>... Попадая в затруднительное положение, </a:t>
            </a:r>
            <a:r>
              <a:rPr lang="ru-RU" sz="4400" b="1" dirty="0" smtClean="0">
                <a:latin typeface="Times New Roman" pitchFamily="18" charset="0"/>
                <a:cs typeface="Times New Roman" pitchFamily="18" charset="0"/>
              </a:rPr>
              <a:t>считают себя вправе жаловаться и роптать</a:t>
            </a:r>
            <a:endParaRPr lang="ru-RU" sz="4400" dirty="0" smtClean="0">
              <a:latin typeface="Times New Roman" pitchFamily="18" charset="0"/>
              <a:cs typeface="Times New Roman" pitchFamily="18" charset="0"/>
            </a:endParaRPr>
          </a:p>
          <a:p>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tx2"/>
            </a:solidFill>
          </a:ln>
        </p:spPr>
        <p:txBody>
          <a:bodyPr>
            <a:normAutofit/>
          </a:bodyPr>
          <a:lstStyle/>
          <a:p>
            <a:r>
              <a:rPr lang="ru-RU" sz="4000" dirty="0" smtClean="0">
                <a:latin typeface="Times New Roman" pitchFamily="18" charset="0"/>
                <a:cs typeface="Times New Roman" pitchFamily="18" charset="0"/>
              </a:rPr>
              <a:t>После всех этих мучений, которые Он (Христос) вытерпел ради них, </a:t>
            </a:r>
            <a:r>
              <a:rPr lang="ru-RU" sz="4000" b="1" dirty="0" smtClean="0">
                <a:latin typeface="Times New Roman" pitchFamily="18" charset="0"/>
                <a:cs typeface="Times New Roman" pitchFamily="18" charset="0"/>
              </a:rPr>
              <a:t>жены</a:t>
            </a:r>
            <a:r>
              <a:rPr lang="ru-RU" sz="4000"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служителей</a:t>
            </a:r>
            <a:r>
              <a:rPr lang="ru-RU" sz="4000"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проявляют стойкое нежелание страдать ради Христа</a:t>
            </a:r>
          </a:p>
          <a:p>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1071546"/>
            <a:ext cx="5181584" cy="1143000"/>
          </a:xfrm>
        </p:spPr>
        <p:style>
          <a:lnRef idx="2">
            <a:schemeClr val="accent4"/>
          </a:lnRef>
          <a:fillRef idx="1">
            <a:schemeClr val="lt1"/>
          </a:fillRef>
          <a:effectRef idx="0">
            <a:schemeClr val="accent4"/>
          </a:effectRef>
          <a:fontRef idx="minor">
            <a:schemeClr val="dk1"/>
          </a:fontRef>
        </p:style>
        <p:txBody>
          <a:bodyPr>
            <a:noAutofit/>
          </a:bodyPr>
          <a:lstStyle/>
          <a:p>
            <a:pPr algn="ctr"/>
            <a:r>
              <a:rPr lang="ru-RU" sz="3200" b="1" dirty="0" smtClean="0">
                <a:latin typeface="Times New Roman" pitchFamily="18" charset="0"/>
                <a:cs typeface="Times New Roman" pitchFamily="18" charset="0"/>
              </a:rPr>
              <a:t>«Кровь на твоей одежде...»</a:t>
            </a:r>
            <a:endParaRPr lang="ru-RU" sz="32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3214686"/>
            <a:ext cx="7467600" cy="3259266"/>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ru-RU" dirty="0" smtClean="0">
                <a:latin typeface="Times New Roman" pitchFamily="18" charset="0"/>
                <a:cs typeface="Times New Roman" pitchFamily="18" charset="0"/>
              </a:rPr>
              <a:t>Их воля должна быть полностью поглощена волей Божьей </a:t>
            </a:r>
          </a:p>
          <a:p>
            <a:r>
              <a:rPr lang="ru-RU" b="1" dirty="0" smtClean="0">
                <a:latin typeface="Times New Roman" pitchFamily="18" charset="0"/>
                <a:cs typeface="Times New Roman" pitchFamily="18" charset="0"/>
              </a:rPr>
              <a:t>Сварливость и недостаточная </a:t>
            </a:r>
            <a:r>
              <a:rPr lang="ru-RU" b="1" dirty="0" err="1" smtClean="0">
                <a:latin typeface="Times New Roman" pitchFamily="18" charset="0"/>
                <a:cs typeface="Times New Roman" pitchFamily="18" charset="0"/>
              </a:rPr>
              <a:t>посвященность</a:t>
            </a:r>
            <a:r>
              <a:rPr lang="ru-RU" b="1" dirty="0" smtClean="0">
                <a:latin typeface="Times New Roman" pitchFamily="18" charset="0"/>
                <a:cs typeface="Times New Roman" pitchFamily="18" charset="0"/>
              </a:rPr>
              <a:t>, которую проявляют жены некоторых служителей, преграждают путь грешникам ко спасению, и кровь </a:t>
            </a:r>
            <a:r>
              <a:rPr lang="ru-RU" b="1" dirty="0" err="1" smtClean="0">
                <a:latin typeface="Times New Roman" pitchFamily="18" charset="0"/>
                <a:cs typeface="Times New Roman" pitchFamily="18" charset="0"/>
              </a:rPr>
              <a:t>неспасенных</a:t>
            </a:r>
            <a:r>
              <a:rPr lang="ru-RU" b="1" dirty="0" smtClean="0">
                <a:latin typeface="Times New Roman" pitchFamily="18" charset="0"/>
                <a:cs typeface="Times New Roman" pitchFamily="18" charset="0"/>
              </a:rPr>
              <a:t> душ на одеяниях этих жен</a:t>
            </a:r>
            <a:endParaRPr lang="ru-RU" b="1" dirty="0">
              <a:latin typeface="Times New Roman" pitchFamily="18" charset="0"/>
              <a:cs typeface="Times New Roman" pitchFamily="18" charset="0"/>
            </a:endParaRPr>
          </a:p>
        </p:txBody>
      </p:sp>
      <p:pic>
        <p:nvPicPr>
          <p:cNvPr id="4" name="Picture 2" descr="https://encrypted-tbn3.gstatic.com/images?q=tbn:ANd9GcS2w3HFX6Scmu3RrKaIDgTdS7goWbUpCAohZqlASk40csEg9XL4mw"/>
          <p:cNvPicPr>
            <a:picLocks noChangeAspect="1" noChangeArrowheads="1"/>
          </p:cNvPicPr>
          <p:nvPr/>
        </p:nvPicPr>
        <p:blipFill>
          <a:blip r:embed="rId2" cstate="print"/>
          <a:srcRect/>
          <a:stretch>
            <a:fillRect/>
          </a:stretch>
        </p:blipFill>
        <p:spPr bwMode="auto">
          <a:xfrm>
            <a:off x="571472" y="285728"/>
            <a:ext cx="1928826" cy="2637067"/>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ru-RU" sz="6600" dirty="0" smtClean="0">
                <a:latin typeface="Times New Roman" pitchFamily="18" charset="0"/>
                <a:cs typeface="Times New Roman" pitchFamily="18" charset="0"/>
              </a:rPr>
              <a:t>      выход</a:t>
            </a:r>
            <a:endParaRPr lang="ru-RU" sz="66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8229600" cy="4757758"/>
          </a:xfrm>
        </p:spPr>
        <p:style>
          <a:lnRef idx="2">
            <a:schemeClr val="accent4"/>
          </a:lnRef>
          <a:fillRef idx="1">
            <a:schemeClr val="lt1"/>
          </a:fillRef>
          <a:effectRef idx="0">
            <a:schemeClr val="accent4"/>
          </a:effectRef>
          <a:fontRef idx="minor">
            <a:schemeClr val="dk1"/>
          </a:fontRef>
        </p:style>
        <p:txBody>
          <a:bodyPr>
            <a:noAutofit/>
          </a:bodyPr>
          <a:lstStyle/>
          <a:p>
            <a:endParaRPr lang="ru-RU" sz="2800" dirty="0" smtClean="0">
              <a:latin typeface="Times New Roman" pitchFamily="18" charset="0"/>
              <a:cs typeface="Times New Roman" pitchFamily="18" charset="0"/>
            </a:endParaRPr>
          </a:p>
          <a:p>
            <a:pPr>
              <a:buNone/>
            </a:pP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Когда истина, торжественная и возвышенная, получит их поддержку, их "я" умрет. </a:t>
            </a:r>
          </a:p>
          <a:p>
            <a:r>
              <a:rPr lang="ru-RU" sz="2800" dirty="0" smtClean="0">
                <a:latin typeface="Times New Roman" pitchFamily="18" charset="0"/>
                <a:cs typeface="Times New Roman" pitchFamily="18" charset="0"/>
              </a:rPr>
              <a:t>Тогда их словами не будет: "Я хочу поехать туда-то, я не хочу оставаться здесь", </a:t>
            </a:r>
          </a:p>
          <a:p>
            <a:r>
              <a:rPr lang="ru-RU" sz="2800" dirty="0" smtClean="0">
                <a:latin typeface="Times New Roman" pitchFamily="18" charset="0"/>
                <a:cs typeface="Times New Roman" pitchFamily="18" charset="0"/>
              </a:rPr>
              <a:t>а будет страстное желание: "Где Богу угодно, чтобы я была? Где я могу наилучшим образом славить Его и где наш совместный труд может дать наибольший эффект?"</a:t>
            </a:r>
            <a:endParaRPr lang="ru-RU" sz="2800" dirty="0">
              <a:latin typeface="Times New Roman" pitchFamily="18" charset="0"/>
              <a:cs typeface="Times New Roman" pitchFamily="18" charset="0"/>
            </a:endParaRPr>
          </a:p>
        </p:txBody>
      </p:sp>
      <p:pic>
        <p:nvPicPr>
          <p:cNvPr id="17410" name="Picture 2" descr="https://encrypted-tbn3.gstatic.com/images?q=tbn:ANd9GcS2w3HFX6Scmu3RrKaIDgTdS7goWbUpCAohZqlASk40csEg9XL4mw"/>
          <p:cNvPicPr>
            <a:picLocks noChangeAspect="1" noChangeArrowheads="1"/>
          </p:cNvPicPr>
          <p:nvPr/>
        </p:nvPicPr>
        <p:blipFill>
          <a:blip r:embed="rId2" cstate="print"/>
          <a:srcRect/>
          <a:stretch>
            <a:fillRect/>
          </a:stretch>
        </p:blipFill>
        <p:spPr bwMode="auto">
          <a:xfrm>
            <a:off x="714348" y="500043"/>
            <a:ext cx="1410798" cy="1928825"/>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ru-RU" b="1" dirty="0" smtClean="0">
                <a:latin typeface="Times New Roman" pitchFamily="18" charset="0"/>
                <a:cs typeface="Times New Roman" pitchFamily="18" charset="0"/>
              </a:rPr>
              <a:t>«Истинная причина вреда...»</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3071802" y="1600200"/>
            <a:ext cx="5643602" cy="4873752"/>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ru-RU" dirty="0" smtClean="0">
                <a:latin typeface="Times New Roman" pitchFamily="18" charset="0"/>
                <a:cs typeface="Times New Roman" pitchFamily="18" charset="0"/>
              </a:rPr>
              <a:t>Некоторые служители имеют мощное свидетельство о долге перед церковью и наших недостатках </a:t>
            </a:r>
          </a:p>
          <a:p>
            <a:r>
              <a:rPr lang="ru-RU" dirty="0" smtClean="0">
                <a:latin typeface="Times New Roman" pitchFamily="18" charset="0"/>
                <a:cs typeface="Times New Roman" pitchFamily="18" charset="0"/>
              </a:rPr>
              <a:t>но они не достигают предполагаемого эффекта</a:t>
            </a:r>
          </a:p>
          <a:p>
            <a:r>
              <a:rPr lang="ru-RU" dirty="0" smtClean="0">
                <a:latin typeface="Times New Roman" pitchFamily="18" charset="0"/>
                <a:cs typeface="Times New Roman" pitchFamily="18" charset="0"/>
              </a:rPr>
              <a:t>ибо </a:t>
            </a:r>
            <a:r>
              <a:rPr lang="ru-RU" b="1" dirty="0" smtClean="0">
                <a:latin typeface="Times New Roman" pitchFamily="18" charset="0"/>
                <a:cs typeface="Times New Roman" pitchFamily="18" charset="0"/>
              </a:rPr>
              <a:t>их собственные спутницы нуждаются во всех этих прямых свидетельствах</a:t>
            </a:r>
          </a:p>
          <a:p>
            <a:r>
              <a:rPr lang="ru-RU" dirty="0" smtClean="0">
                <a:latin typeface="Times New Roman" pitchFamily="18" charset="0"/>
                <a:cs typeface="Times New Roman" pitchFamily="18" charset="0"/>
              </a:rPr>
              <a:t>и обличения их обращаются на них самих, давя тяжелым грузом </a:t>
            </a:r>
            <a:endParaRPr lang="ru-RU" dirty="0">
              <a:latin typeface="Times New Roman" pitchFamily="18" charset="0"/>
              <a:cs typeface="Times New Roman" pitchFamily="18" charset="0"/>
            </a:endParaRPr>
          </a:p>
        </p:txBody>
      </p:sp>
      <p:pic>
        <p:nvPicPr>
          <p:cNvPr id="19458" name="Picture 2" descr="https://encrypted-tbn2.gstatic.com/images?q=tbn:ANd9GcTDYf_VSnGZRu_6t4z9qpranGm03yKiU08untU4ZCYy7QZ9Aqrtfg"/>
          <p:cNvPicPr>
            <a:picLocks noChangeAspect="1" noChangeArrowheads="1"/>
          </p:cNvPicPr>
          <p:nvPr/>
        </p:nvPicPr>
        <p:blipFill>
          <a:blip r:embed="rId2" cstate="print"/>
          <a:srcRect/>
          <a:stretch>
            <a:fillRect/>
          </a:stretch>
        </p:blipFill>
        <p:spPr bwMode="auto">
          <a:xfrm>
            <a:off x="500034" y="1571612"/>
            <a:ext cx="2128418" cy="2576506"/>
          </a:xfrm>
          <a:prstGeom prst="rect">
            <a:avLst/>
          </a:prstGeom>
        </p:spPr>
        <p:style>
          <a:lnRef idx="2">
            <a:schemeClr val="accent4"/>
          </a:lnRef>
          <a:fillRef idx="1">
            <a:schemeClr val="lt1"/>
          </a:fillRef>
          <a:effectRef idx="0">
            <a:schemeClr val="accent4"/>
          </a:effectRef>
          <a:fontRef idx="minor">
            <a:schemeClr val="dk1"/>
          </a:fontRef>
        </p:style>
      </p:pic>
      <p:pic>
        <p:nvPicPr>
          <p:cNvPr id="19460" name="Picture 4" descr="http://i2.ytimg.com/vi/UCsydokPeKI/mqdefault.jpg"/>
          <p:cNvPicPr>
            <a:picLocks noChangeAspect="1" noChangeArrowheads="1"/>
          </p:cNvPicPr>
          <p:nvPr/>
        </p:nvPicPr>
        <p:blipFill>
          <a:blip r:embed="rId3" cstate="print"/>
          <a:srcRect l="11719" r="10937"/>
          <a:stretch>
            <a:fillRect/>
          </a:stretch>
        </p:blipFill>
        <p:spPr bwMode="auto">
          <a:xfrm>
            <a:off x="428596" y="4500570"/>
            <a:ext cx="2357454" cy="1714500"/>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1714488"/>
            <a:ext cx="6572296" cy="4873752"/>
          </a:xfrm>
        </p:spPr>
        <p:style>
          <a:lnRef idx="2">
            <a:schemeClr val="accent4"/>
          </a:lnRef>
          <a:fillRef idx="1">
            <a:schemeClr val="lt1"/>
          </a:fillRef>
          <a:effectRef idx="0">
            <a:schemeClr val="accent4"/>
          </a:effectRef>
          <a:fontRef idx="minor">
            <a:schemeClr val="dk1"/>
          </a:fontRef>
        </p:style>
        <p:txBody>
          <a:bodyPr>
            <a:noAutofit/>
          </a:bodyPr>
          <a:lstStyle/>
          <a:p>
            <a:pPr>
              <a:lnSpc>
                <a:spcPts val="2700"/>
              </a:lnSpc>
              <a:spcBef>
                <a:spcPts val="0"/>
              </a:spcBef>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Эти служители позволяют своим супругам</a:t>
            </a:r>
          </a:p>
          <a:p>
            <a:pPr>
              <a:lnSpc>
                <a:spcPts val="2700"/>
              </a:lnSpc>
              <a:spcBef>
                <a:spcPts val="0"/>
              </a:spcBef>
            </a:pPr>
            <a:r>
              <a:rPr lang="ru-RU" sz="2800" dirty="0" smtClean="0">
                <a:latin typeface="Times New Roman" pitchFamily="18" charset="0"/>
                <a:cs typeface="Times New Roman" pitchFamily="18" charset="0"/>
              </a:rPr>
              <a:t> влиять на себя</a:t>
            </a:r>
          </a:p>
          <a:p>
            <a:pPr>
              <a:lnSpc>
                <a:spcPts val="2700"/>
              </a:lnSpc>
              <a:spcBef>
                <a:spcPts val="0"/>
              </a:spcBef>
            </a:pPr>
            <a:r>
              <a:rPr lang="ru-RU" sz="2800" dirty="0" smtClean="0">
                <a:latin typeface="Times New Roman" pitchFamily="18" charset="0"/>
                <a:cs typeface="Times New Roman" pitchFamily="18" charset="0"/>
              </a:rPr>
              <a:t> манипулировать собой</a:t>
            </a:r>
          </a:p>
          <a:p>
            <a:pPr>
              <a:lnSpc>
                <a:spcPts val="2700"/>
              </a:lnSpc>
              <a:spcBef>
                <a:spcPts val="0"/>
              </a:spcBef>
            </a:pPr>
            <a:r>
              <a:rPr lang="ru-RU" sz="2800" dirty="0" smtClean="0">
                <a:latin typeface="Times New Roman" pitchFamily="18" charset="0"/>
                <a:cs typeface="Times New Roman" pitchFamily="18" charset="0"/>
              </a:rPr>
              <a:t> внушать предрассудки</a:t>
            </a:r>
          </a:p>
          <a:p>
            <a:pPr>
              <a:lnSpc>
                <a:spcPts val="2700"/>
              </a:lnSpc>
              <a:spcBef>
                <a:spcPts val="0"/>
              </a:spcBef>
            </a:pPr>
            <a:r>
              <a:rPr lang="ru-RU" sz="2800" dirty="0" smtClean="0">
                <a:latin typeface="Times New Roman" pitchFamily="18" charset="0"/>
                <a:cs typeface="Times New Roman" pitchFamily="18" charset="0"/>
              </a:rPr>
              <a:t> и их полезность и влияние уменьшаются</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a:lnSpc>
                <a:spcPts val="2700"/>
              </a:lnSpc>
              <a:spcBef>
                <a:spcPts val="0"/>
              </a:spcBef>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Они чувствуют </a:t>
            </a:r>
          </a:p>
          <a:p>
            <a:pPr>
              <a:lnSpc>
                <a:spcPts val="2700"/>
              </a:lnSpc>
              <a:spcBef>
                <a:spcPts val="0"/>
              </a:spcBef>
            </a:pPr>
            <a:r>
              <a:rPr lang="ru-RU" sz="2800" dirty="0" smtClean="0">
                <a:latin typeface="Times New Roman" pitchFamily="18" charset="0"/>
                <a:cs typeface="Times New Roman" pitchFamily="18" charset="0"/>
              </a:rPr>
              <a:t>упадок духа</a:t>
            </a:r>
          </a:p>
          <a:p>
            <a:pPr>
              <a:lnSpc>
                <a:spcPts val="2700"/>
              </a:lnSpc>
              <a:spcBef>
                <a:spcPts val="0"/>
              </a:spcBef>
            </a:pPr>
            <a:r>
              <a:rPr lang="ru-RU" sz="2800" dirty="0" smtClean="0">
                <a:latin typeface="Times New Roman" pitchFamily="18" charset="0"/>
                <a:cs typeface="Times New Roman" pitchFamily="18" charset="0"/>
              </a:rPr>
              <a:t>уныние </a:t>
            </a:r>
          </a:p>
          <a:p>
            <a:pPr>
              <a:lnSpc>
                <a:spcPts val="2700"/>
              </a:lnSpc>
              <a:spcBef>
                <a:spcPts val="0"/>
              </a:spcBef>
            </a:pPr>
            <a:r>
              <a:rPr lang="ru-RU" sz="2800" dirty="0" smtClean="0">
                <a:latin typeface="Times New Roman" pitchFamily="18" charset="0"/>
                <a:cs typeface="Times New Roman" pitchFamily="18" charset="0"/>
              </a:rPr>
              <a:t>не могут определить истинную причину вреда, который поселился в их собственном доме</a:t>
            </a:r>
            <a:endParaRPr lang="ru-RU" sz="2800" dirty="0">
              <a:latin typeface="Times New Roman" pitchFamily="18" charset="0"/>
              <a:cs typeface="Times New Roman" pitchFamily="18" charset="0"/>
            </a:endParaRPr>
          </a:p>
        </p:txBody>
      </p:sp>
      <p:sp>
        <p:nvSpPr>
          <p:cNvPr id="4"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ru-RU" b="1" dirty="0" smtClean="0">
                <a:latin typeface="Times New Roman" pitchFamily="18" charset="0"/>
                <a:cs typeface="Times New Roman" pitchFamily="18" charset="0"/>
              </a:rPr>
              <a:t>«Истинная причина вреда...»</a:t>
            </a:r>
            <a:endParaRPr lang="ru-RU" b="1" dirty="0">
              <a:latin typeface="Times New Roman" pitchFamily="18" charset="0"/>
              <a:cs typeface="Times New Roman" pitchFamily="18" charset="0"/>
            </a:endParaRPr>
          </a:p>
        </p:txBody>
      </p:sp>
      <p:pic>
        <p:nvPicPr>
          <p:cNvPr id="18434" name="Picture 2" descr="http://1.bp.blogspot.com/_LUxLeJ-OAyM/Sd3Ov_86M_I/AAAAAAAAAxM/pz6NvqTMWcU/s400/b.jpg"/>
          <p:cNvPicPr>
            <a:picLocks noChangeAspect="1" noChangeArrowheads="1"/>
          </p:cNvPicPr>
          <p:nvPr/>
        </p:nvPicPr>
        <p:blipFill>
          <a:blip r:embed="rId2" cstate="print"/>
          <a:srcRect/>
          <a:stretch>
            <a:fillRect/>
          </a:stretch>
        </p:blipFill>
        <p:spPr bwMode="auto">
          <a:xfrm>
            <a:off x="5715008" y="2428868"/>
            <a:ext cx="2898933" cy="2857520"/>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ru-RU" sz="3600" b="1" dirty="0" smtClean="0">
                <a:latin typeface="Times New Roman" pitchFamily="18" charset="0"/>
                <a:cs typeface="Times New Roman" pitchFamily="18" charset="0"/>
              </a:rPr>
              <a:t>«Прихоти непосвященных спутниц...»</a:t>
            </a:r>
            <a:endParaRPr lang="ru-RU" sz="36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7543824" cy="2971808"/>
          </a:xfrm>
        </p:spPr>
        <p:style>
          <a:lnRef idx="2">
            <a:schemeClr val="accent4"/>
          </a:lnRef>
          <a:fillRef idx="1">
            <a:schemeClr val="lt1"/>
          </a:fillRef>
          <a:effectRef idx="0">
            <a:schemeClr val="accent4"/>
          </a:effectRef>
          <a:fontRef idx="minor">
            <a:schemeClr val="dk1"/>
          </a:fontRef>
        </p:style>
        <p:txBody>
          <a:bodyPr>
            <a:normAutofit/>
          </a:bodyPr>
          <a:lstStyle/>
          <a:p>
            <a:r>
              <a:rPr lang="ru-RU" sz="2800" dirty="0" smtClean="0">
                <a:solidFill>
                  <a:srgbClr val="FF0000"/>
                </a:solidFill>
                <a:latin typeface="Times New Roman" pitchFamily="18" charset="0"/>
                <a:cs typeface="Times New Roman" pitchFamily="18" charset="0"/>
              </a:rPr>
              <a:t>Но если они все же потакают прихотям своих непосвященных спутниц, </a:t>
            </a:r>
            <a:r>
              <a:rPr lang="ru-RU" sz="2800" b="1" dirty="0" smtClean="0">
                <a:solidFill>
                  <a:srgbClr val="FF0000"/>
                </a:solidFill>
                <a:latin typeface="Times New Roman" pitchFamily="18" charset="0"/>
                <a:cs typeface="Times New Roman" pitchFamily="18" charset="0"/>
              </a:rPr>
              <a:t>гнев Божий низойдет на их дома </a:t>
            </a:r>
          </a:p>
          <a:p>
            <a:r>
              <a:rPr lang="ru-RU" sz="2800" b="1" dirty="0" smtClean="0">
                <a:latin typeface="Times New Roman" pitchFamily="18" charset="0"/>
                <a:cs typeface="Times New Roman" pitchFamily="18" charset="0"/>
              </a:rPr>
              <a:t>Ковчег Божий не может оставаться в таком доме, где поощряется и поддерживается столь неправильное поведение</a:t>
            </a:r>
            <a:endParaRPr lang="ru-RU" sz="2800" b="1" dirty="0">
              <a:latin typeface="Times New Roman" pitchFamily="18" charset="0"/>
              <a:cs typeface="Times New Roman" pitchFamily="18" charset="0"/>
            </a:endParaRPr>
          </a:p>
        </p:txBody>
      </p:sp>
      <p:pic>
        <p:nvPicPr>
          <p:cNvPr id="25602" name="Picture 2" descr="http://content.foto.mail.ru/mail/nina7372009.59/2101/i-2823.jpg"/>
          <p:cNvPicPr>
            <a:picLocks noChangeAspect="1" noChangeArrowheads="1"/>
          </p:cNvPicPr>
          <p:nvPr/>
        </p:nvPicPr>
        <p:blipFill>
          <a:blip r:embed="rId2" cstate="print"/>
          <a:srcRect/>
          <a:stretch>
            <a:fillRect/>
          </a:stretch>
        </p:blipFill>
        <p:spPr bwMode="auto">
          <a:xfrm>
            <a:off x="4429124" y="4357694"/>
            <a:ext cx="3032172" cy="2023705"/>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ru-RU" sz="6000" dirty="0" smtClean="0"/>
              <a:t>!</a:t>
            </a:r>
            <a:endParaRPr lang="ru-RU" sz="6000" dirty="0"/>
          </a:p>
        </p:txBody>
      </p:sp>
      <p:sp>
        <p:nvSpPr>
          <p:cNvPr id="3" name="Содержимое 2"/>
          <p:cNvSpPr>
            <a:spLocks noGrp="1"/>
          </p:cNvSpPr>
          <p:nvPr>
            <p:ph sz="quarter" idx="1"/>
          </p:nvPr>
        </p:nvSpPr>
        <p:spPr>
          <a:xfrm>
            <a:off x="457200" y="1600200"/>
            <a:ext cx="5972188" cy="4873752"/>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r>
              <a:rPr lang="ru-RU" b="1" dirty="0" smtClean="0">
                <a:latin typeface="Times New Roman" pitchFamily="18" charset="0"/>
                <a:cs typeface="Times New Roman" pitchFamily="18" charset="0"/>
              </a:rPr>
              <a:t>Жены напрямую связаны с делом Божьим,</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если Господь призвал их мужей проповедовать истину для настоящего времени</a:t>
            </a:r>
          </a:p>
          <a:p>
            <a:r>
              <a:rPr lang="ru-RU" dirty="0" smtClean="0">
                <a:latin typeface="Times New Roman" pitchFamily="18" charset="0"/>
                <a:cs typeface="Times New Roman" pitchFamily="18" charset="0"/>
              </a:rPr>
              <a:t>...Они стоят между жизнью и смертью и должны блюсти души, будучи обязанными дать Ему отчет</a:t>
            </a:r>
          </a:p>
          <a:p>
            <a:r>
              <a:rPr lang="ru-RU" dirty="0" smtClean="0">
                <a:latin typeface="Times New Roman" pitchFamily="18" charset="0"/>
                <a:cs typeface="Times New Roman" pitchFamily="18" charset="0"/>
              </a:rPr>
              <a:t>У них серьезное призвание,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и </a:t>
            </a:r>
            <a:r>
              <a:rPr lang="ru-RU" b="1" dirty="0" smtClean="0">
                <a:solidFill>
                  <a:srgbClr val="FF0000"/>
                </a:solidFill>
                <a:latin typeface="Times New Roman" pitchFamily="18" charset="0"/>
                <a:cs typeface="Times New Roman" pitchFamily="18" charset="0"/>
              </a:rPr>
              <a:t>их спутницы могут быть для них либо великим благословением, либо великим проклятием</a:t>
            </a:r>
            <a:endParaRPr lang="ru-RU" b="1" dirty="0">
              <a:solidFill>
                <a:srgbClr val="FF0000"/>
              </a:solidFill>
              <a:latin typeface="Times New Roman" pitchFamily="18" charset="0"/>
              <a:cs typeface="Times New Roman" pitchFamily="18" charset="0"/>
            </a:endParaRPr>
          </a:p>
        </p:txBody>
      </p:sp>
      <p:pic>
        <p:nvPicPr>
          <p:cNvPr id="22530" name="Picture 2" descr="http://informserv.ru/uploads/posts/raznoe1/41b10az07s1.jpg"/>
          <p:cNvPicPr>
            <a:picLocks noChangeAspect="1" noChangeArrowheads="1"/>
          </p:cNvPicPr>
          <p:nvPr/>
        </p:nvPicPr>
        <p:blipFill>
          <a:blip r:embed="rId2" cstate="print"/>
          <a:srcRect b="9999"/>
          <a:stretch>
            <a:fillRect/>
          </a:stretch>
        </p:blipFill>
        <p:spPr bwMode="auto">
          <a:xfrm>
            <a:off x="6643702" y="785794"/>
            <a:ext cx="1905000" cy="2571768"/>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ln/>
        </p:spPr>
        <p:style>
          <a:lnRef idx="2">
            <a:schemeClr val="accent4"/>
          </a:lnRef>
          <a:fillRef idx="1">
            <a:schemeClr val="lt1"/>
          </a:fillRef>
          <a:effectRef idx="0">
            <a:schemeClr val="accent4"/>
          </a:effectRef>
          <a:fontRef idx="minor">
            <a:schemeClr val="dk1"/>
          </a:fontRef>
        </p:style>
        <p:txBody>
          <a:bodyPr>
            <a:normAutofit fontScale="90000"/>
          </a:bodyPr>
          <a:lstStyle/>
          <a:p>
            <a:r>
              <a:rPr lang="ru-RU" sz="4000" b="1" dirty="0" smtClean="0">
                <a:latin typeface="Times New Roman" pitchFamily="18" charset="0"/>
                <a:cs typeface="Times New Roman" pitchFamily="18" charset="0"/>
              </a:rPr>
              <a:t>   «Гора Гевал» или «гора </a:t>
            </a:r>
            <a:r>
              <a:rPr lang="ru-RU" sz="4000" b="1" dirty="0" err="1" smtClean="0">
                <a:latin typeface="Times New Roman" pitchFamily="18" charset="0"/>
                <a:cs typeface="Times New Roman" pitchFamily="18" charset="0"/>
              </a:rPr>
              <a:t>Гаризим</a:t>
            </a:r>
            <a:r>
              <a:rPr lang="ru-RU" sz="4000" b="1" dirty="0" smtClean="0">
                <a:latin typeface="Times New Roman" pitchFamily="18" charset="0"/>
                <a:cs typeface="Times New Roman" pitchFamily="18" charset="0"/>
              </a:rPr>
              <a:t>»?</a:t>
            </a:r>
            <a:endParaRPr lang="ru-RU" sz="4000" b="1" dirty="0">
              <a:latin typeface="Times New Roman" pitchFamily="18" charset="0"/>
              <a:cs typeface="Times New Roman" pitchFamily="18" charset="0"/>
            </a:endParaRPr>
          </a:p>
        </p:txBody>
      </p:sp>
      <p:sp>
        <p:nvSpPr>
          <p:cNvPr id="5" name="Содержимое 4"/>
          <p:cNvSpPr>
            <a:spLocks noGrp="1"/>
          </p:cNvSpPr>
          <p:nvPr>
            <p:ph sz="quarter" idx="2"/>
          </p:nvPr>
        </p:nvSpPr>
        <p:spPr>
          <a:xfrm>
            <a:off x="457200" y="2174874"/>
            <a:ext cx="4040188" cy="4325959"/>
          </a:xfrm>
        </p:spPr>
        <p:style>
          <a:lnRef idx="2">
            <a:schemeClr val="accent4"/>
          </a:lnRef>
          <a:fillRef idx="1">
            <a:schemeClr val="lt1"/>
          </a:fillRef>
          <a:effectRef idx="0">
            <a:schemeClr val="accent4"/>
          </a:effectRef>
          <a:fontRef idx="minor">
            <a:schemeClr val="dk1"/>
          </a:fontRef>
        </p:style>
        <p:txBody>
          <a:bodyPr>
            <a:normAutofit/>
          </a:bodyPr>
          <a:lstStyle/>
          <a:p>
            <a:r>
              <a:rPr lang="ru-RU" dirty="0" smtClean="0">
                <a:latin typeface="Times New Roman" pitchFamily="18" charset="0"/>
                <a:cs typeface="Times New Roman" pitchFamily="18" charset="0"/>
              </a:rPr>
              <a:t>Они могут </a:t>
            </a:r>
            <a:r>
              <a:rPr lang="ru-RU" b="1" dirty="0" smtClean="0">
                <a:latin typeface="Times New Roman" pitchFamily="18" charset="0"/>
                <a:cs typeface="Times New Roman" pitchFamily="18" charset="0"/>
              </a:rPr>
              <a:t>ободрить </a:t>
            </a:r>
            <a:r>
              <a:rPr lang="ru-RU" dirty="0" smtClean="0">
                <a:latin typeface="Times New Roman" pitchFamily="18" charset="0"/>
                <a:cs typeface="Times New Roman" pitchFamily="18" charset="0"/>
              </a:rPr>
              <a:t>мужей, когда те падают духом</a:t>
            </a:r>
          </a:p>
          <a:p>
            <a:r>
              <a:rPr lang="ru-RU" b="1" dirty="0" smtClean="0">
                <a:latin typeface="Times New Roman" pitchFamily="18" charset="0"/>
                <a:cs typeface="Times New Roman" pitchFamily="18" charset="0"/>
              </a:rPr>
              <a:t>утешить</a:t>
            </a:r>
            <a:r>
              <a:rPr lang="ru-RU" dirty="0" smtClean="0">
                <a:latin typeface="Times New Roman" pitchFamily="18" charset="0"/>
                <a:cs typeface="Times New Roman" pitchFamily="18" charset="0"/>
              </a:rPr>
              <a:t> их, когда они в унынии</a:t>
            </a:r>
          </a:p>
          <a:p>
            <a:r>
              <a:rPr lang="ru-RU" b="1" dirty="0" smtClean="0">
                <a:latin typeface="Times New Roman" pitchFamily="18" charset="0"/>
                <a:cs typeface="Times New Roman" pitchFamily="18" charset="0"/>
              </a:rPr>
              <a:t>воодушевить</a:t>
            </a:r>
            <a:r>
              <a:rPr lang="ru-RU" dirty="0" smtClean="0">
                <a:latin typeface="Times New Roman" pitchFamily="18" charset="0"/>
                <a:cs typeface="Times New Roman" pitchFamily="18" charset="0"/>
              </a:rPr>
              <a:t> их смотреть на горнее</a:t>
            </a:r>
          </a:p>
          <a:p>
            <a:r>
              <a:rPr lang="ru-RU" dirty="0" smtClean="0">
                <a:latin typeface="Times New Roman" pitchFamily="18" charset="0"/>
                <a:cs typeface="Times New Roman" pitchFamily="18" charset="0"/>
              </a:rPr>
              <a:t>полностью </a:t>
            </a:r>
            <a:r>
              <a:rPr lang="ru-RU" b="1" dirty="0" smtClean="0">
                <a:latin typeface="Times New Roman" pitchFamily="18" charset="0"/>
                <a:cs typeface="Times New Roman" pitchFamily="18" charset="0"/>
              </a:rPr>
              <a:t>довериться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Богу</a:t>
            </a:r>
            <a:r>
              <a:rPr lang="ru-RU" dirty="0" smtClean="0">
                <a:latin typeface="Times New Roman" pitchFamily="18" charset="0"/>
                <a:cs typeface="Times New Roman" pitchFamily="18" charset="0"/>
              </a:rPr>
              <a:t>, когда вера их ослабевает</a:t>
            </a:r>
            <a:endParaRPr lang="ru-RU" dirty="0">
              <a:latin typeface="Times New Roman" pitchFamily="18" charset="0"/>
              <a:cs typeface="Times New Roman" pitchFamily="18" charset="0"/>
            </a:endParaRPr>
          </a:p>
        </p:txBody>
      </p:sp>
      <p:sp>
        <p:nvSpPr>
          <p:cNvPr id="6" name="Содержимое 5"/>
          <p:cNvSpPr>
            <a:spLocks noGrp="1"/>
          </p:cNvSpPr>
          <p:nvPr>
            <p:ph sz="quarter" idx="4"/>
          </p:nvPr>
        </p:nvSpPr>
        <p:spPr>
          <a:xfrm>
            <a:off x="4645025" y="2174874"/>
            <a:ext cx="4041775" cy="4325959"/>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ru-RU" dirty="0" smtClean="0">
                <a:latin typeface="Times New Roman" pitchFamily="18" charset="0"/>
                <a:cs typeface="Times New Roman" pitchFamily="18" charset="0"/>
              </a:rPr>
              <a:t>Но </a:t>
            </a:r>
            <a:r>
              <a:rPr lang="ru-RU" b="1" dirty="0" smtClean="0">
                <a:latin typeface="Times New Roman" pitchFamily="18" charset="0"/>
                <a:cs typeface="Times New Roman" pitchFamily="18" charset="0"/>
              </a:rPr>
              <a:t>жены</a:t>
            </a:r>
            <a:r>
              <a:rPr lang="ru-RU" dirty="0" smtClean="0">
                <a:latin typeface="Times New Roman" pitchFamily="18" charset="0"/>
                <a:cs typeface="Times New Roman" pitchFamily="18" charset="0"/>
              </a:rPr>
              <a:t> могут занять противоположную позицию</a:t>
            </a:r>
          </a:p>
          <a:p>
            <a:r>
              <a:rPr lang="ru-RU" dirty="0" smtClean="0">
                <a:latin typeface="Times New Roman" pitchFamily="18" charset="0"/>
                <a:cs typeface="Times New Roman" pitchFamily="18" charset="0"/>
              </a:rPr>
              <a:t>выискивая во всем темные стороны</a:t>
            </a:r>
          </a:p>
          <a:p>
            <a:r>
              <a:rPr lang="ru-RU" dirty="0" smtClean="0">
                <a:latin typeface="Times New Roman" pitchFamily="18" charset="0"/>
                <a:cs typeface="Times New Roman" pitchFamily="18" charset="0"/>
              </a:rPr>
              <a:t>полагая, что настали лихие времена</a:t>
            </a:r>
          </a:p>
          <a:p>
            <a:r>
              <a:rPr lang="ru-RU" dirty="0" smtClean="0">
                <a:latin typeface="Times New Roman" pitchFamily="18" charset="0"/>
                <a:cs typeface="Times New Roman" pitchFamily="18" charset="0"/>
              </a:rPr>
              <a:t>проявляя недоверие Богу</a:t>
            </a:r>
          </a:p>
          <a:p>
            <a:r>
              <a:rPr lang="ru-RU" b="1" dirty="0" smtClean="0">
                <a:latin typeface="Times New Roman" pitchFamily="18" charset="0"/>
                <a:cs typeface="Times New Roman" pitchFamily="18" charset="0"/>
              </a:rPr>
              <a:t>высказывая свои претензии и жалобы супругам, они могут стать мертвым грузом и даже проклятием для них</a:t>
            </a:r>
          </a:p>
          <a:p>
            <a:endParaRPr lang="ru-RU" dirty="0">
              <a:latin typeface="Times New Roman" pitchFamily="18" charset="0"/>
              <a:cs typeface="Times New Roman" pitchFamily="18" charset="0"/>
            </a:endParaRPr>
          </a:p>
        </p:txBody>
      </p:sp>
      <p:sp>
        <p:nvSpPr>
          <p:cNvPr id="8" name="Текст 7"/>
          <p:cNvSpPr>
            <a:spLocks noGrp="1"/>
          </p:cNvSpPr>
          <p:nvPr>
            <p:ph type="body" sz="quarter" idx="1"/>
          </p:nvPr>
        </p:nvSpPr>
        <p:spPr>
          <a:xfrm>
            <a:off x="457200" y="1535113"/>
            <a:ext cx="4040188" cy="536565"/>
          </a:xfrm>
        </p:spPr>
        <p:style>
          <a:lnRef idx="1">
            <a:schemeClr val="accent4"/>
          </a:lnRef>
          <a:fillRef idx="2">
            <a:schemeClr val="accent4"/>
          </a:fillRef>
          <a:effectRef idx="1">
            <a:schemeClr val="accent4"/>
          </a:effectRef>
          <a:fontRef idx="minor">
            <a:schemeClr val="dk1"/>
          </a:fontRef>
        </p:style>
        <p:txBody>
          <a:bodyPr/>
          <a:lstStyle/>
          <a:p>
            <a:pPr algn="ctr"/>
            <a:r>
              <a:rPr lang="ru-RU" dirty="0" smtClean="0">
                <a:solidFill>
                  <a:schemeClr val="tx1"/>
                </a:solidFill>
                <a:latin typeface="Times New Roman" pitchFamily="18" charset="0"/>
                <a:cs typeface="Times New Roman" pitchFamily="18" charset="0"/>
              </a:rPr>
              <a:t>благословение</a:t>
            </a:r>
            <a:endParaRPr lang="ru-RU" dirty="0">
              <a:solidFill>
                <a:schemeClr val="tx1"/>
              </a:solidFill>
              <a:latin typeface="Times New Roman" pitchFamily="18" charset="0"/>
              <a:cs typeface="Times New Roman" pitchFamily="18" charset="0"/>
            </a:endParaRPr>
          </a:p>
        </p:txBody>
      </p:sp>
      <p:sp>
        <p:nvSpPr>
          <p:cNvPr id="9" name="Текст 8"/>
          <p:cNvSpPr>
            <a:spLocks noGrp="1"/>
          </p:cNvSpPr>
          <p:nvPr>
            <p:ph type="body" sz="quarter" idx="3"/>
          </p:nvPr>
        </p:nvSpPr>
        <p:spPr>
          <a:xfrm>
            <a:off x="4645025" y="1535113"/>
            <a:ext cx="4041775" cy="536565"/>
          </a:xfrm>
        </p:spPr>
        <p:style>
          <a:lnRef idx="1">
            <a:schemeClr val="accent4"/>
          </a:lnRef>
          <a:fillRef idx="2">
            <a:schemeClr val="accent4"/>
          </a:fillRef>
          <a:effectRef idx="1">
            <a:schemeClr val="accent4"/>
          </a:effectRef>
          <a:fontRef idx="minor">
            <a:schemeClr val="dk1"/>
          </a:fontRef>
        </p:style>
        <p:txBody>
          <a:bodyPr/>
          <a:lstStyle/>
          <a:p>
            <a:pPr algn="ctr"/>
            <a:r>
              <a:rPr lang="ru-RU" dirty="0" smtClean="0">
                <a:solidFill>
                  <a:schemeClr val="tx1"/>
                </a:solidFill>
                <a:latin typeface="Times New Roman" pitchFamily="18" charset="0"/>
                <a:cs typeface="Times New Roman" pitchFamily="18" charset="0"/>
              </a:rPr>
              <a:t>проклятие</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lstStyle/>
          <a:p>
            <a:r>
              <a:rPr lang="ru-RU" b="1" dirty="0" smtClean="0">
                <a:latin typeface="Times New Roman" pitchFamily="18" charset="0"/>
                <a:cs typeface="Times New Roman" pitchFamily="18" charset="0"/>
              </a:rPr>
              <a:t>? №1</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pPr>
              <a:buNone/>
            </a:pPr>
            <a:r>
              <a:rPr lang="ru-RU" sz="4000" b="1" dirty="0" smtClean="0">
                <a:latin typeface="Times New Roman" pitchFamily="18" charset="0"/>
                <a:cs typeface="Times New Roman" pitchFamily="18" charset="0"/>
              </a:rPr>
              <a:t>   1. Что для ваших мужей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(пасторов) в служении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самое сложное? </a:t>
            </a:r>
          </a:p>
          <a:p>
            <a:endParaRPr lang="ru-RU" sz="4000" b="1" dirty="0">
              <a:latin typeface="Times New Roman" pitchFamily="18" charset="0"/>
              <a:cs typeface="Times New Roman" pitchFamily="18" charset="0"/>
            </a:endParaRPr>
          </a:p>
          <a:p>
            <a:pPr>
              <a:buNone/>
            </a:pPr>
            <a:r>
              <a:rPr lang="ru-RU" sz="4000" b="1" dirty="0" smtClean="0">
                <a:latin typeface="Times New Roman" pitchFamily="18" charset="0"/>
                <a:cs typeface="Times New Roman" pitchFamily="18" charset="0"/>
              </a:rPr>
              <a:t>                 1-3 ответа</a:t>
            </a:r>
          </a:p>
          <a:p>
            <a:pPr>
              <a:buNone/>
            </a:pPr>
            <a:r>
              <a:rPr lang="ru-RU" sz="4000" b="1" dirty="0">
                <a:latin typeface="Times New Roman" pitchFamily="18" charset="0"/>
                <a:cs typeface="Times New Roman" pitchFamily="18" charset="0"/>
              </a:rPr>
              <a:t> </a:t>
            </a:r>
            <a:r>
              <a:rPr lang="ru-RU" sz="4000" b="1" dirty="0" smtClean="0">
                <a:latin typeface="Times New Roman" pitchFamily="18" charset="0"/>
                <a:cs typeface="Times New Roman" pitchFamily="18" charset="0"/>
              </a:rPr>
              <a:t>                  5 минут</a:t>
            </a:r>
          </a:p>
          <a:p>
            <a:endParaRPr lang="ru-RU" sz="4000" dirty="0"/>
          </a:p>
        </p:txBody>
      </p:sp>
      <p:pic>
        <p:nvPicPr>
          <p:cNvPr id="1026" name="Picture 2" descr="http://s11.radikal.ru/i184/1107/27/0a2a9a06fd18.jpg"/>
          <p:cNvPicPr>
            <a:picLocks noChangeAspect="1" noChangeArrowheads="1"/>
          </p:cNvPicPr>
          <p:nvPr/>
        </p:nvPicPr>
        <p:blipFill>
          <a:blip r:embed="rId2" cstate="print"/>
          <a:srcRect b="29389"/>
          <a:stretch>
            <a:fillRect/>
          </a:stretch>
        </p:blipFill>
        <p:spPr bwMode="auto">
          <a:xfrm>
            <a:off x="5643570" y="3250642"/>
            <a:ext cx="2732771" cy="253628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ru-RU" b="1" dirty="0" smtClean="0">
                <a:latin typeface="Times New Roman" pitchFamily="18" charset="0"/>
                <a:cs typeface="Times New Roman" pitchFamily="18" charset="0"/>
              </a:rPr>
              <a:t>«на них... обращают внимание единоверцы»</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428860" y="1600200"/>
            <a:ext cx="6286544" cy="4873752"/>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lnSpc>
                <a:spcPts val="2700"/>
              </a:lnSpc>
              <a:spcBef>
                <a:spcPts val="0"/>
              </a:spcBef>
            </a:pPr>
            <a:r>
              <a:rPr lang="ru-RU" dirty="0" smtClean="0">
                <a:latin typeface="Times New Roman" pitchFamily="18" charset="0"/>
                <a:cs typeface="Times New Roman" pitchFamily="18" charset="0"/>
              </a:rPr>
              <a:t>Их </a:t>
            </a:r>
            <a:r>
              <a:rPr lang="ru-RU" b="1" dirty="0" smtClean="0">
                <a:latin typeface="Times New Roman" pitchFamily="18" charset="0"/>
                <a:cs typeface="Times New Roman" pitchFamily="18" charset="0"/>
              </a:rPr>
              <a:t>одежда</a:t>
            </a:r>
            <a:r>
              <a:rPr lang="ru-RU" dirty="0" smtClean="0">
                <a:latin typeface="Times New Roman" pitchFamily="18" charset="0"/>
                <a:cs typeface="Times New Roman" pitchFamily="18" charset="0"/>
              </a:rPr>
              <a:t> должна служить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образцом</a:t>
            </a:r>
            <a:r>
              <a:rPr lang="ru-RU" dirty="0" smtClean="0">
                <a:latin typeface="Times New Roman" pitchFamily="18" charset="0"/>
                <a:cs typeface="Times New Roman" pitchFamily="18" charset="0"/>
              </a:rPr>
              <a:t> для сестер </a:t>
            </a:r>
          </a:p>
          <a:p>
            <a:pPr>
              <a:lnSpc>
                <a:spcPts val="2700"/>
              </a:lnSpc>
              <a:spcBef>
                <a:spcPts val="0"/>
              </a:spcBef>
            </a:pPr>
            <a:r>
              <a:rPr lang="ru-RU" dirty="0" smtClean="0">
                <a:latin typeface="Times New Roman" pitchFamily="18" charset="0"/>
                <a:cs typeface="Times New Roman" pitchFamily="18" charset="0"/>
              </a:rPr>
              <a:t>Их </a:t>
            </a:r>
            <a:r>
              <a:rPr lang="ru-RU" b="1" dirty="0" smtClean="0">
                <a:latin typeface="Times New Roman" pitchFamily="18" charset="0"/>
                <a:cs typeface="Times New Roman" pitchFamily="18" charset="0"/>
              </a:rPr>
              <a:t>жизнь и разговоры </a:t>
            </a:r>
            <a:r>
              <a:rPr lang="ru-RU" dirty="0" smtClean="0">
                <a:latin typeface="Times New Roman" pitchFamily="18" charset="0"/>
                <a:cs typeface="Times New Roman" pitchFamily="18" charset="0"/>
              </a:rPr>
              <a:t>должны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быть </a:t>
            </a:r>
            <a:r>
              <a:rPr lang="ru-RU" b="1" dirty="0" smtClean="0">
                <a:latin typeface="Times New Roman" pitchFamily="18" charset="0"/>
                <a:cs typeface="Times New Roman" pitchFamily="18" charset="0"/>
              </a:rPr>
              <a:t>жизнеутверждающим</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примером и идеалом, несущим жизнь, а не смерть</a:t>
            </a:r>
            <a:br>
              <a:rPr lang="ru-RU"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a:p>
            <a:pPr>
              <a:lnSpc>
                <a:spcPts val="2700"/>
              </a:lnSpc>
              <a:spcBef>
                <a:spcPts val="0"/>
              </a:spcBef>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Я видела, что им следует держаться</a:t>
            </a:r>
          </a:p>
          <a:p>
            <a:pPr>
              <a:lnSpc>
                <a:spcPts val="2700"/>
              </a:lnSpc>
              <a:spcBef>
                <a:spcPts val="0"/>
              </a:spcBef>
            </a:pPr>
            <a:r>
              <a:rPr lang="ru-RU" b="1" dirty="0" smtClean="0">
                <a:latin typeface="Times New Roman" pitchFamily="18" charset="0"/>
                <a:cs typeface="Times New Roman" pitchFamily="18" charset="0"/>
              </a:rPr>
              <a:t> смиренно</a:t>
            </a:r>
          </a:p>
          <a:p>
            <a:pPr>
              <a:lnSpc>
                <a:spcPts val="2700"/>
              </a:lnSpc>
              <a:spcBef>
                <a:spcPts val="0"/>
              </a:spcBef>
            </a:pPr>
            <a:r>
              <a:rPr lang="ru-RU" b="1" dirty="0" smtClean="0">
                <a:latin typeface="Times New Roman" pitchFamily="18" charset="0"/>
                <a:cs typeface="Times New Roman" pitchFamily="18" charset="0"/>
              </a:rPr>
              <a:t> просто</a:t>
            </a:r>
          </a:p>
          <a:p>
            <a:pPr>
              <a:lnSpc>
                <a:spcPts val="2700"/>
              </a:lnSpc>
              <a:spcBef>
                <a:spcPts val="0"/>
              </a:spcBef>
            </a:pPr>
            <a:r>
              <a:rPr lang="ru-RU" b="1" dirty="0" smtClean="0">
                <a:latin typeface="Times New Roman" pitchFamily="18" charset="0"/>
                <a:cs typeface="Times New Roman" pitchFamily="18" charset="0"/>
              </a:rPr>
              <a:t> и в то же время достойно</a:t>
            </a:r>
          </a:p>
          <a:p>
            <a:pPr>
              <a:lnSpc>
                <a:spcPts val="2700"/>
              </a:lnSpc>
              <a:spcBef>
                <a:spcPts val="0"/>
              </a:spcBef>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не допуская в общении разговоров </a:t>
            </a:r>
            <a:r>
              <a:rPr lang="ru-RU" dirty="0" smtClean="0">
                <a:latin typeface="Times New Roman" pitchFamily="18" charset="0"/>
                <a:cs typeface="Times New Roman" pitchFamily="18" charset="0"/>
              </a:rPr>
              <a:t>о том, что непосредственно не направляет разум к Небесам</a:t>
            </a:r>
            <a:endParaRPr lang="ru-RU" dirty="0">
              <a:latin typeface="Times New Roman" pitchFamily="18" charset="0"/>
              <a:cs typeface="Times New Roman" pitchFamily="18" charset="0"/>
            </a:endParaRPr>
          </a:p>
        </p:txBody>
      </p:sp>
      <p:pic>
        <p:nvPicPr>
          <p:cNvPr id="24578" name="Picture 2" descr="http://cs407625.userapi.com/g41010739/a_6dcaddf0.jpg"/>
          <p:cNvPicPr>
            <a:picLocks noChangeAspect="1" noChangeArrowheads="1"/>
          </p:cNvPicPr>
          <p:nvPr/>
        </p:nvPicPr>
        <p:blipFill>
          <a:blip r:embed="rId2" cstate="print"/>
          <a:srcRect/>
          <a:stretch>
            <a:fillRect/>
          </a:stretch>
        </p:blipFill>
        <p:spPr bwMode="auto">
          <a:xfrm>
            <a:off x="285720" y="4429132"/>
            <a:ext cx="2000264" cy="1500198"/>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ru-RU" b="1" dirty="0" smtClean="0">
                <a:latin typeface="Times New Roman" pitchFamily="18" charset="0"/>
                <a:cs typeface="Times New Roman" pitchFamily="18" charset="0"/>
              </a:rPr>
              <a:t>«Стань хорошей женой...»</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ru-RU" dirty="0" smtClean="0">
                <a:latin typeface="Times New Roman" pitchFamily="18" charset="0"/>
                <a:cs typeface="Times New Roman" pitchFamily="18" charset="0"/>
              </a:rPr>
              <a:t>Дорогая сестра, я советую тебе стать </a:t>
            </a:r>
            <a:r>
              <a:rPr lang="ru-RU" b="1" dirty="0" smtClean="0">
                <a:latin typeface="Times New Roman" pitchFamily="18" charset="0"/>
                <a:cs typeface="Times New Roman" pitchFamily="18" charset="0"/>
              </a:rPr>
              <a:t>хорошей женой</a:t>
            </a:r>
            <a:r>
              <a:rPr lang="ru-RU" dirty="0" smtClean="0">
                <a:latin typeface="Times New Roman" pitchFamily="18" charset="0"/>
                <a:cs typeface="Times New Roman" pitchFamily="18" charset="0"/>
              </a:rPr>
              <a:t> своему мужу</a:t>
            </a:r>
          </a:p>
          <a:p>
            <a:r>
              <a:rPr lang="ru-RU" dirty="0" smtClean="0">
                <a:latin typeface="Times New Roman" pitchFamily="18" charset="0"/>
                <a:cs typeface="Times New Roman" pitchFamily="18" charset="0"/>
              </a:rPr>
              <a:t>и </a:t>
            </a:r>
            <a:r>
              <a:rPr lang="ru-RU" b="1" dirty="0" smtClean="0">
                <a:latin typeface="Times New Roman" pitchFamily="18" charset="0"/>
                <a:cs typeface="Times New Roman" pitchFamily="18" charset="0"/>
              </a:rPr>
              <a:t>создать для него уютный семейный очаг</a:t>
            </a:r>
          </a:p>
          <a:p>
            <a:r>
              <a:rPr lang="ru-RU" b="1" dirty="0" smtClean="0">
                <a:latin typeface="Times New Roman" pitchFamily="18" charset="0"/>
                <a:cs typeface="Times New Roman" pitchFamily="18" charset="0"/>
              </a:rPr>
              <a:t>Полагайся на собственные ресурсы </a:t>
            </a:r>
            <a:r>
              <a:rPr lang="ru-RU" dirty="0" smtClean="0">
                <a:latin typeface="Times New Roman" pitchFamily="18" charset="0"/>
                <a:cs typeface="Times New Roman" pitchFamily="18" charset="0"/>
              </a:rPr>
              <a:t>и не слишком обременяй его</a:t>
            </a:r>
          </a:p>
          <a:p>
            <a:r>
              <a:rPr lang="ru-RU" b="1" dirty="0" smtClean="0">
                <a:latin typeface="Times New Roman" pitchFamily="18" charset="0"/>
                <a:cs typeface="Times New Roman" pitchFamily="18" charset="0"/>
              </a:rPr>
              <a:t>Заставь себя выполнять ту работу, которую поручает тебе Господь</a:t>
            </a:r>
          </a:p>
          <a:p>
            <a:r>
              <a:rPr lang="ru-RU" dirty="0" smtClean="0">
                <a:latin typeface="Times New Roman" pitchFamily="18" charset="0"/>
                <a:cs typeface="Times New Roman" pitchFamily="18" charset="0"/>
              </a:rPr>
              <a:t>Ты горишь желанием делать что-то великое, осуществлять какую-то грандиозную миссию, но пренебрегаешь мелкими обязанностями повседневной жизни, которые нужно точно так же выполнять, как и значительные церковные дела.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ru-RU" b="1" dirty="0" smtClean="0">
                <a:latin typeface="Times New Roman" pitchFamily="18" charset="0"/>
                <a:cs typeface="Times New Roman" pitchFamily="18" charset="0"/>
              </a:rPr>
              <a:t>«Великий вопрос...»</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000496" y="1571612"/>
            <a:ext cx="3829048" cy="4873752"/>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ru-RU" b="1" dirty="0" smtClean="0">
                <a:latin typeface="Times New Roman" pitchFamily="18" charset="0"/>
                <a:cs typeface="Times New Roman" pitchFamily="18" charset="0"/>
              </a:rPr>
              <a:t>Они (жены служителей) должны задавать себе великий вопрос: "Как я могу спасти свою душу и служить средством ко спасению других?"</a:t>
            </a:r>
            <a:endParaRPr lang="ru-RU" b="1" dirty="0">
              <a:latin typeface="Times New Roman" pitchFamily="18" charset="0"/>
              <a:cs typeface="Times New Roman" pitchFamily="18" charset="0"/>
            </a:endParaRPr>
          </a:p>
        </p:txBody>
      </p:sp>
      <p:pic>
        <p:nvPicPr>
          <p:cNvPr id="29698" name="Picture 2" descr="http://www.thehopeofsurvivors.com/Russian/images/people/Pastors_Wife.jpg"/>
          <p:cNvPicPr>
            <a:picLocks noChangeAspect="1" noChangeArrowheads="1"/>
          </p:cNvPicPr>
          <p:nvPr/>
        </p:nvPicPr>
        <p:blipFill>
          <a:blip r:embed="rId2" cstate="print"/>
          <a:srcRect/>
          <a:stretch>
            <a:fillRect/>
          </a:stretch>
        </p:blipFill>
        <p:spPr bwMode="auto">
          <a:xfrm>
            <a:off x="928662" y="2285992"/>
            <a:ext cx="2038350" cy="2743201"/>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357694"/>
            <a:ext cx="7772400" cy="1470025"/>
          </a:xfrm>
          <a:ln>
            <a:solidFill>
              <a:srgbClr val="FF0000"/>
            </a:solidFill>
          </a:ln>
        </p:spPr>
        <p:txBody>
          <a:bodyPr/>
          <a:lstStyle/>
          <a:p>
            <a:r>
              <a:rPr lang="ru-RU" b="1" dirty="0" smtClean="0">
                <a:latin typeface="Times New Roman" pitchFamily="18" charset="0"/>
                <a:cs typeface="Times New Roman" pitchFamily="18" charset="0"/>
              </a:rPr>
              <a:t>Семья пастора и </a:t>
            </a:r>
            <a:r>
              <a:rPr lang="ru-RU" b="1" dirty="0" smtClean="0">
                <a:latin typeface="Times New Roman" pitchFamily="18" charset="0"/>
                <a:cs typeface="Times New Roman" pitchFamily="18" charset="0"/>
              </a:rPr>
              <a:t>служение</a:t>
            </a:r>
            <a:r>
              <a:rPr lang="de-DE" b="1" dirty="0" smtClean="0">
                <a:latin typeface="Times New Roman" pitchFamily="18" charset="0"/>
                <a:cs typeface="Times New Roman" pitchFamily="18" charset="0"/>
              </a:rPr>
              <a:t/>
            </a:r>
            <a:br>
              <a:rPr lang="de-DE" b="1" dirty="0" smtClean="0">
                <a:latin typeface="Times New Roman" pitchFamily="18" charset="0"/>
                <a:cs typeface="Times New Roman" pitchFamily="18" charset="0"/>
              </a:rPr>
            </a:br>
            <a:r>
              <a:rPr lang="de-DE" b="1" dirty="0" smtClean="0">
                <a:latin typeface="Times New Roman" pitchFamily="18" charset="0"/>
                <a:cs typeface="Times New Roman" pitchFamily="18" charset="0"/>
              </a:rPr>
              <a:t>I</a:t>
            </a:r>
            <a:r>
              <a:rPr lang="de-DE" b="1" dirty="0" smtClean="0">
                <a:latin typeface="Times New Roman" pitchFamily="18" charset="0"/>
                <a:cs typeface="Times New Roman" pitchFamily="18" charset="0"/>
              </a:rPr>
              <a:t>I</a:t>
            </a:r>
            <a:r>
              <a:rPr lang="de-DE" b="1"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часть</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pic>
        <p:nvPicPr>
          <p:cNvPr id="15364" name="Picture 4" descr="http://dengi-i-udacha.ru/images/stories/662.jpg"/>
          <p:cNvPicPr>
            <a:picLocks noChangeAspect="1" noChangeArrowheads="1"/>
          </p:cNvPicPr>
          <p:nvPr/>
        </p:nvPicPr>
        <p:blipFill>
          <a:blip r:embed="rId2" cstate="print"/>
          <a:srcRect/>
          <a:stretch>
            <a:fillRect/>
          </a:stretch>
        </p:blipFill>
        <p:spPr bwMode="auto">
          <a:xfrm>
            <a:off x="2143108" y="642918"/>
            <a:ext cx="4786306" cy="345411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15</a:t>
            </a:r>
            <a:endParaRPr lang="ru-RU" sz="3600" dirty="0">
              <a:solidFill>
                <a:schemeClr val="accent1">
                  <a:lumMod val="40000"/>
                  <a:lumOff val="60000"/>
                </a:schemeClr>
              </a:solidFill>
              <a:latin typeface="Book Antiqua" pitchFamily="18" charset="0"/>
              <a:cs typeface="+mn-cs"/>
            </a:endParaRPr>
          </a:p>
        </p:txBody>
      </p:sp>
      <p:sp>
        <p:nvSpPr>
          <p:cNvPr id="8" name="Заголовок 7"/>
          <p:cNvSpPr>
            <a:spLocks noGrp="1"/>
          </p:cNvSpPr>
          <p:nvPr>
            <p:ph type="title"/>
          </p:nvPr>
        </p:nvSpPr>
        <p:spPr>
          <a:xfrm>
            <a:off x="457200" y="274638"/>
            <a:ext cx="8229600" cy="1439850"/>
          </a:xfrm>
          <a:ln/>
        </p:spPr>
        <p:style>
          <a:lnRef idx="1">
            <a:schemeClr val="accent3"/>
          </a:lnRef>
          <a:fillRef idx="2">
            <a:schemeClr val="accent3"/>
          </a:fillRef>
          <a:effectRef idx="1">
            <a:schemeClr val="accent3"/>
          </a:effectRef>
          <a:fontRef idx="minor">
            <a:schemeClr val="dk1"/>
          </a:fontRef>
        </p:style>
        <p:txBody>
          <a:bodyPr>
            <a:noAutofit/>
          </a:bodyPr>
          <a:lstStyle/>
          <a:p>
            <a:r>
              <a:rPr lang="ru-RU" sz="3600" b="1" dirty="0" smtClean="0">
                <a:latin typeface="Times New Roman" pitchFamily="18" charset="0"/>
                <a:cs typeface="Times New Roman" pitchFamily="18" charset="0"/>
              </a:rPr>
              <a:t>? Бог создал женщину из ребра мужчины, чтобы она была _____ . </a:t>
            </a:r>
            <a:endParaRPr lang="ru-RU" b="1" dirty="0">
              <a:latin typeface="Times New Roman" pitchFamily="18" charset="0"/>
              <a:cs typeface="Times New Roman" pitchFamily="18" charset="0"/>
            </a:endParaRPr>
          </a:p>
        </p:txBody>
      </p:sp>
      <p:sp>
        <p:nvSpPr>
          <p:cNvPr id="11" name="Содержимое 10"/>
          <p:cNvSpPr>
            <a:spLocks noGrp="1"/>
          </p:cNvSpPr>
          <p:nvPr>
            <p:ph idx="1"/>
          </p:nvPr>
        </p:nvSpPr>
        <p:spPr>
          <a:xfrm>
            <a:off x="457200" y="1857364"/>
            <a:ext cx="8229600" cy="4268799"/>
          </a:xfrm>
          <a:ln>
            <a:solidFill>
              <a:schemeClr val="accent1"/>
            </a:solidFill>
          </a:ln>
        </p:spPr>
        <p:txBody>
          <a:bodyPr>
            <a:normAutofit/>
          </a:bodyPr>
          <a:lstStyle/>
          <a:p>
            <a:pPr>
              <a:buNone/>
            </a:pPr>
            <a:r>
              <a:rPr lang="ru-RU"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nSpc>
                <a:spcPts val="2700"/>
              </a:lnSpc>
              <a:spcBef>
                <a:spcPts val="0"/>
              </a:spcBef>
              <a:buNone/>
            </a:pPr>
            <a:r>
              <a:rPr lang="ru-RU" b="1" dirty="0" smtClean="0">
                <a:latin typeface="Times New Roman" pitchFamily="18" charset="0"/>
                <a:cs typeface="Times New Roman" pitchFamily="18" charset="0"/>
              </a:rPr>
              <a:t>1</a:t>
            </a:r>
            <a:r>
              <a:rPr lang="ru-RU" sz="3600" b="1" dirty="0" smtClean="0">
                <a:latin typeface="Times New Roman" pitchFamily="18" charset="0"/>
                <a:cs typeface="Times New Roman" pitchFamily="18" charset="0"/>
              </a:rPr>
              <a:t>.  спутницей</a:t>
            </a:r>
          </a:p>
          <a:p>
            <a:pPr>
              <a:lnSpc>
                <a:spcPts val="2700"/>
              </a:lnSpc>
              <a:spcBef>
                <a:spcPts val="0"/>
              </a:spcBef>
              <a:buNone/>
            </a:pPr>
            <a:r>
              <a:rPr lang="ru-RU" sz="3600" b="1" dirty="0" smtClean="0">
                <a:latin typeface="Times New Roman" pitchFamily="18" charset="0"/>
                <a:cs typeface="Times New Roman" pitchFamily="18" charset="0"/>
              </a:rPr>
              <a:t>2.  помощницей </a:t>
            </a:r>
          </a:p>
          <a:p>
            <a:pPr>
              <a:lnSpc>
                <a:spcPts val="2700"/>
              </a:lnSpc>
              <a:spcBef>
                <a:spcPts val="0"/>
              </a:spcBef>
              <a:buNone/>
            </a:pPr>
            <a:r>
              <a:rPr lang="ru-RU" sz="3600" b="1" dirty="0" smtClean="0">
                <a:latin typeface="Times New Roman" pitchFamily="18" charset="0"/>
                <a:cs typeface="Times New Roman" pitchFamily="18" charset="0"/>
              </a:rPr>
              <a:t>3.  чтобы </a:t>
            </a:r>
            <a:r>
              <a:rPr lang="ru-RU" sz="3600" b="1" dirty="0">
                <a:latin typeface="Times New Roman" pitchFamily="18" charset="0"/>
                <a:cs typeface="Times New Roman" pitchFamily="18" charset="0"/>
              </a:rPr>
              <a:t>она была одно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с ним</a:t>
            </a:r>
          </a:p>
          <a:p>
            <a:pPr>
              <a:lnSpc>
                <a:spcPts val="2700"/>
              </a:lnSpc>
              <a:spcBef>
                <a:spcPts val="0"/>
              </a:spcBef>
              <a:buNone/>
            </a:pPr>
            <a:r>
              <a:rPr lang="ru-RU" sz="3600" b="1" dirty="0" smtClean="0">
                <a:latin typeface="Times New Roman" pitchFamily="18" charset="0"/>
                <a:cs typeface="Times New Roman" pitchFamily="18" charset="0"/>
              </a:rPr>
              <a:t>4.  ободряла</a:t>
            </a:r>
          </a:p>
          <a:p>
            <a:pPr>
              <a:lnSpc>
                <a:spcPts val="2700"/>
              </a:lnSpc>
              <a:spcBef>
                <a:spcPts val="0"/>
              </a:spcBef>
              <a:buNone/>
            </a:pPr>
            <a:r>
              <a:rPr lang="ru-RU" sz="3600" b="1" dirty="0" smtClean="0">
                <a:latin typeface="Times New Roman" pitchFamily="18" charset="0"/>
                <a:cs typeface="Times New Roman" pitchFamily="18" charset="0"/>
              </a:rPr>
              <a:t>5.  воодушевляла</a:t>
            </a:r>
          </a:p>
          <a:p>
            <a:pPr>
              <a:lnSpc>
                <a:spcPts val="2700"/>
              </a:lnSpc>
              <a:spcBef>
                <a:spcPts val="0"/>
              </a:spcBef>
              <a:buNone/>
            </a:pPr>
            <a:r>
              <a:rPr lang="ru-RU" sz="3600" b="1" dirty="0" smtClean="0">
                <a:latin typeface="Times New Roman" pitchFamily="18" charset="0"/>
                <a:cs typeface="Times New Roman" pitchFamily="18" charset="0"/>
              </a:rPr>
              <a:t>6.  благословляла его</a:t>
            </a:r>
          </a:p>
          <a:p>
            <a:pPr>
              <a:lnSpc>
                <a:spcPts val="2700"/>
              </a:lnSpc>
              <a:spcBef>
                <a:spcPts val="0"/>
              </a:spcBef>
              <a:buNone/>
            </a:pPr>
            <a:r>
              <a:rPr lang="ru-RU" sz="3600" b="1" dirty="0" smtClean="0">
                <a:latin typeface="Times New Roman" pitchFamily="18" charset="0"/>
                <a:cs typeface="Times New Roman" pitchFamily="18" charset="0"/>
              </a:rPr>
              <a:t>7.  чтобы смягчала</a:t>
            </a:r>
          </a:p>
          <a:p>
            <a:pPr>
              <a:lnSpc>
                <a:spcPts val="2700"/>
              </a:lnSpc>
              <a:spcBef>
                <a:spcPts val="0"/>
              </a:spcBef>
              <a:buNone/>
            </a:pPr>
            <a:r>
              <a:rPr lang="ru-RU" sz="3600" b="1" dirty="0" smtClean="0">
                <a:latin typeface="Times New Roman" pitchFamily="18" charset="0"/>
                <a:cs typeface="Times New Roman" pitchFamily="18" charset="0"/>
              </a:rPr>
              <a:t>8.  улучшала </a:t>
            </a:r>
            <a:r>
              <a:rPr lang="ru-RU" sz="3600" b="1" dirty="0">
                <a:latin typeface="Times New Roman" pitchFamily="18" charset="0"/>
                <a:cs typeface="Times New Roman" pitchFamily="18" charset="0"/>
              </a:rPr>
              <a:t>характер своего </a:t>
            </a:r>
            <a:r>
              <a:rPr lang="ru-RU" sz="3600" b="1" dirty="0" smtClean="0">
                <a:latin typeface="Times New Roman" pitchFamily="18" charset="0"/>
                <a:cs typeface="Times New Roman" pitchFamily="18" charset="0"/>
              </a:rPr>
              <a:t>мужа</a:t>
            </a:r>
          </a:p>
          <a:p>
            <a:pPr>
              <a:lnSpc>
                <a:spcPts val="2700"/>
              </a:lnSpc>
              <a:spcBef>
                <a:spcPts val="0"/>
              </a:spcBef>
              <a:buNone/>
            </a:pPr>
            <a:r>
              <a:rPr lang="ru-RU" sz="3600" b="1" dirty="0" smtClean="0">
                <a:latin typeface="Times New Roman" pitchFamily="18" charset="0"/>
                <a:cs typeface="Times New Roman" pitchFamily="18" charset="0"/>
              </a:rPr>
              <a:t>10. сделала </a:t>
            </a:r>
            <a:r>
              <a:rPr lang="ru-RU" sz="3600" b="1" dirty="0">
                <a:latin typeface="Times New Roman" pitchFamily="18" charset="0"/>
                <a:cs typeface="Times New Roman" pitchFamily="18" charset="0"/>
              </a:rPr>
              <a:t>его </a:t>
            </a:r>
            <a:r>
              <a:rPr lang="ru-RU" sz="3600" b="1" dirty="0" smtClean="0">
                <a:latin typeface="Times New Roman" pitchFamily="18" charset="0"/>
                <a:cs typeface="Times New Roman" pitchFamily="18" charset="0"/>
              </a:rPr>
              <a:t>совершенным</a:t>
            </a:r>
            <a:endParaRPr lang="ru-RU" b="1"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9156" name="Picture 4" descr="http://cs411024.userapi.com/v411024851/c9c/Vxwz96JEA80.jpg"/>
          <p:cNvPicPr>
            <a:picLocks noChangeAspect="1" noChangeArrowheads="1"/>
          </p:cNvPicPr>
          <p:nvPr/>
        </p:nvPicPr>
        <p:blipFill>
          <a:blip r:embed="rId4" cstate="print"/>
          <a:srcRect/>
          <a:stretch>
            <a:fillRect/>
          </a:stretch>
        </p:blipFill>
        <p:spPr bwMode="auto">
          <a:xfrm>
            <a:off x="5572132" y="2285992"/>
            <a:ext cx="2953785" cy="229358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solidFill>
          </a:ln>
        </p:spPr>
        <p:txBody>
          <a:bodyPr/>
          <a:lstStyle/>
          <a:p>
            <a:r>
              <a:rPr lang="ru-RU" dirty="0" smtClean="0">
                <a:solidFill>
                  <a:srgbClr val="FF0000"/>
                </a:solidFill>
                <a:latin typeface="Times New Roman" pitchFamily="18" charset="0"/>
                <a:cs typeface="Times New Roman" pitchFamily="18" charset="0"/>
              </a:rPr>
              <a:t>Заключительная молитва</a:t>
            </a:r>
            <a:endParaRPr lang="ru-RU" dirty="0">
              <a:solidFill>
                <a:srgbClr val="FF0000"/>
              </a:solidFill>
              <a:latin typeface="Times New Roman" pitchFamily="18" charset="0"/>
              <a:cs typeface="Times New Roman" pitchFamily="18" charset="0"/>
            </a:endParaRPr>
          </a:p>
        </p:txBody>
      </p:sp>
      <p:pic>
        <p:nvPicPr>
          <p:cNvPr id="38914" name="Picture 2" descr="http://sokrovennik.ru/wp-content/uploads/2012/02/%D0%BE%D0%B1%D0%BB%D0%BE%D0%B6%D0%BA%D0%B0-%D0%A1%D0%B8%D0%BB%D0%B0-%D0%BC%D0%BE%D0%BB%D0%B8%D1%82%D0%B2%D1%8B1.jpg"/>
          <p:cNvPicPr>
            <a:picLocks noChangeAspect="1" noChangeArrowheads="1"/>
          </p:cNvPicPr>
          <p:nvPr/>
        </p:nvPicPr>
        <p:blipFill>
          <a:blip r:embed="rId2" cstate="print"/>
          <a:srcRect/>
          <a:stretch>
            <a:fillRect/>
          </a:stretch>
        </p:blipFill>
        <p:spPr bwMode="auto">
          <a:xfrm>
            <a:off x="2428860" y="1928802"/>
            <a:ext cx="4495800" cy="4181475"/>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lstStyle/>
          <a:p>
            <a:r>
              <a:rPr lang="ru-RU" b="1" dirty="0" smtClean="0">
                <a:latin typeface="Times New Roman" pitchFamily="18" charset="0"/>
                <a:cs typeface="Times New Roman" pitchFamily="18" charset="0"/>
              </a:rPr>
              <a:t>? №2</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pPr>
              <a:buNone/>
            </a:pPr>
            <a:r>
              <a:rPr lang="ru-RU" sz="4000" b="1" dirty="0" smtClean="0">
                <a:latin typeface="Times New Roman" pitchFamily="18" charset="0"/>
                <a:cs typeface="Times New Roman" pitchFamily="18" charset="0"/>
              </a:rPr>
              <a:t>   1. Что для вас, жен (пасторов)</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в служении самое сложное? </a:t>
            </a:r>
          </a:p>
          <a:p>
            <a:endParaRPr lang="ru-RU" sz="4000" b="1" dirty="0">
              <a:latin typeface="Times New Roman" pitchFamily="18" charset="0"/>
              <a:cs typeface="Times New Roman" pitchFamily="18" charset="0"/>
            </a:endParaRPr>
          </a:p>
          <a:p>
            <a:pPr>
              <a:buNone/>
            </a:pPr>
            <a:r>
              <a:rPr lang="ru-RU" sz="4000" b="1" dirty="0" smtClean="0">
                <a:latin typeface="Times New Roman" pitchFamily="18" charset="0"/>
                <a:cs typeface="Times New Roman" pitchFamily="18" charset="0"/>
              </a:rPr>
              <a:t>                   1-3 ответа</a:t>
            </a:r>
          </a:p>
          <a:p>
            <a:pPr>
              <a:buNone/>
            </a:pPr>
            <a:r>
              <a:rPr lang="ru-RU" sz="4000" b="1" dirty="0">
                <a:latin typeface="Times New Roman" pitchFamily="18" charset="0"/>
                <a:cs typeface="Times New Roman" pitchFamily="18" charset="0"/>
              </a:rPr>
              <a:t> </a:t>
            </a:r>
            <a:r>
              <a:rPr lang="ru-RU" sz="4000" b="1" dirty="0" smtClean="0">
                <a:latin typeface="Times New Roman" pitchFamily="18" charset="0"/>
                <a:cs typeface="Times New Roman" pitchFamily="18" charset="0"/>
              </a:rPr>
              <a:t>                    3 минуты</a:t>
            </a:r>
          </a:p>
          <a:p>
            <a:endParaRPr lang="ru-RU" sz="4000" dirty="0"/>
          </a:p>
        </p:txBody>
      </p:sp>
      <p:pic>
        <p:nvPicPr>
          <p:cNvPr id="25602" name="Picture 2" descr="https://encrypted-tbn1.gstatic.com/images?q=tbn:ANd9GcQeKTk5dqgLzPdZfXPsnY8jmmcG1N-R1-crL9g1fdJd7upiVbAm"/>
          <p:cNvPicPr>
            <a:picLocks noChangeAspect="1" noChangeArrowheads="1"/>
          </p:cNvPicPr>
          <p:nvPr/>
        </p:nvPicPr>
        <p:blipFill>
          <a:blip r:embed="rId2" cstate="print"/>
          <a:srcRect/>
          <a:stretch>
            <a:fillRect/>
          </a:stretch>
        </p:blipFill>
        <p:spPr bwMode="auto">
          <a:xfrm>
            <a:off x="6643702" y="3571876"/>
            <a:ext cx="1905000" cy="1743076"/>
          </a:xfrm>
          <a:prstGeom prst="rect">
            <a:avLst/>
          </a:prstGeom>
          <a:noFill/>
          <a:ln>
            <a:solidFill>
              <a:schemeClr val="tx2"/>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accent1"/>
            </a:solidFill>
          </a:ln>
        </p:spPr>
        <p:txBody>
          <a:bodyPr>
            <a:normAutofit/>
          </a:bodyPr>
          <a:lstStyle/>
          <a:p>
            <a:r>
              <a:rPr lang="ru-RU" sz="5400" b="1" dirty="0" smtClean="0">
                <a:latin typeface="Times New Roman" pitchFamily="18" charset="0"/>
                <a:cs typeface="Times New Roman" pitchFamily="18" charset="0"/>
              </a:rPr>
              <a:t>Два пути</a:t>
            </a:r>
            <a:endParaRPr lang="ru-RU" sz="5400"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r>
              <a:rPr lang="ru-RU" dirty="0">
                <a:latin typeface="Times New Roman" pitchFamily="18" charset="0"/>
                <a:cs typeface="Times New Roman" pitchFamily="18" charset="0"/>
              </a:rPr>
              <a:t>Все богословие Ветхого Завета может быть выражено одним словом: </a:t>
            </a:r>
            <a:r>
              <a:rPr lang="ru-RU" b="1" dirty="0">
                <a:latin typeface="Times New Roman" pitchFamily="18" charset="0"/>
                <a:cs typeface="Times New Roman" pitchFamily="18" charset="0"/>
              </a:rPr>
              <a:t>«путь». </a:t>
            </a:r>
            <a:r>
              <a:rPr lang="ru-RU" dirty="0">
                <a:latin typeface="Times New Roman" pitchFamily="18" charset="0"/>
                <a:cs typeface="Times New Roman" pitchFamily="18" charset="0"/>
              </a:rPr>
              <a:t>Человеку предлагается два пути: </a:t>
            </a:r>
            <a:r>
              <a:rPr lang="ru-RU" b="1" dirty="0">
                <a:latin typeface="Times New Roman" pitchFamily="18" charset="0"/>
                <a:cs typeface="Times New Roman" pitchFamily="18" charset="0"/>
              </a:rPr>
              <a:t>«путь </a:t>
            </a:r>
            <a:r>
              <a:rPr lang="ru-RU" b="1" dirty="0" smtClean="0">
                <a:latin typeface="Times New Roman" pitchFamily="18" charset="0"/>
                <a:cs typeface="Times New Roman" pitchFamily="18" charset="0"/>
              </a:rPr>
              <a:t>Господень» </a:t>
            </a:r>
            <a:r>
              <a:rPr lang="ru-RU" dirty="0">
                <a:latin typeface="Times New Roman" pitchFamily="18" charset="0"/>
                <a:cs typeface="Times New Roman" pitchFamily="18" charset="0"/>
              </a:rPr>
              <a:t>и </a:t>
            </a:r>
            <a:r>
              <a:rPr lang="ru-RU" b="1" dirty="0">
                <a:latin typeface="Times New Roman" pitchFamily="18" charset="0"/>
                <a:cs typeface="Times New Roman" pitchFamily="18" charset="0"/>
              </a:rPr>
              <a:t>«путь сердца своего» </a:t>
            </a:r>
            <a:r>
              <a:rPr lang="ru-RU" dirty="0">
                <a:latin typeface="Times New Roman" pitchFamily="18" charset="0"/>
                <a:cs typeface="Times New Roman" pitchFamily="18" charset="0"/>
              </a:rPr>
              <a:t>(Пр. 10:29; 12:15</a:t>
            </a:r>
            <a:r>
              <a:rPr lang="ru-RU" dirty="0" smtClean="0">
                <a:latin typeface="Times New Roman" pitchFamily="18" charset="0"/>
                <a:cs typeface="Times New Roman" pitchFamily="18" charset="0"/>
              </a:rPr>
              <a:t>).</a:t>
            </a:r>
          </a:p>
          <a:p>
            <a:r>
              <a:rPr lang="ru-RU" dirty="0">
                <a:latin typeface="Times New Roman" pitchFamily="18" charset="0"/>
                <a:cs typeface="Times New Roman" pitchFamily="18" charset="0"/>
              </a:rPr>
              <a:t>З</a:t>
            </a:r>
            <a:r>
              <a:rPr lang="ru-RU" dirty="0" smtClean="0">
                <a:latin typeface="Times New Roman" pitchFamily="18" charset="0"/>
                <a:cs typeface="Times New Roman" pitchFamily="18" charset="0"/>
              </a:rPr>
              <a:t>астой </a:t>
            </a:r>
            <a:r>
              <a:rPr lang="ru-RU" dirty="0">
                <a:latin typeface="Times New Roman" pitchFamily="18" charset="0"/>
                <a:cs typeface="Times New Roman" pitchFamily="18" charset="0"/>
              </a:rPr>
              <a:t>это не бездействие. Застой – это переход с «пути Господа» на путь «собственного сердца».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lstStyle/>
          <a:p>
            <a:r>
              <a:rPr lang="ru-RU" b="1" dirty="0" smtClean="0">
                <a:latin typeface="Times New Roman" pitchFamily="18" charset="0"/>
                <a:cs typeface="Times New Roman" pitchFamily="18" charset="0"/>
              </a:rPr>
              <a:t>?№3</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rmAutofit/>
          </a:bodyPr>
          <a:lstStyle/>
          <a:p>
            <a:r>
              <a:rPr lang="ru-RU" sz="3600" b="1" dirty="0">
                <a:latin typeface="Times New Roman" pitchFamily="18" charset="0"/>
                <a:cs typeface="Times New Roman" pitchFamily="18" charset="0"/>
              </a:rPr>
              <a:t>Каковы причины такого перехода</a:t>
            </a:r>
            <a:r>
              <a:rPr lang="ru-RU" sz="3600" b="1" dirty="0" smtClean="0">
                <a:latin typeface="Times New Roman" pitchFamily="18" charset="0"/>
                <a:cs typeface="Times New Roman" pitchFamily="18" charset="0"/>
              </a:rPr>
              <a:t>?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(с «пути Господа» на «пусть собственного сердца»)</a:t>
            </a:r>
          </a:p>
          <a:p>
            <a:r>
              <a:rPr lang="ru-RU" sz="3600" dirty="0" smtClean="0">
                <a:latin typeface="Times New Roman" pitchFamily="18" charset="0"/>
                <a:cs typeface="Times New Roman" pitchFamily="18" charset="0"/>
              </a:rPr>
              <a:t>41+1-8 =?</a:t>
            </a:r>
          </a:p>
          <a:p>
            <a:pPr>
              <a:buNone/>
            </a:pP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p>
          <a:p>
            <a:pPr>
              <a:buNone/>
            </a:pP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1-2 ответа</a:t>
            </a:r>
          </a:p>
          <a:p>
            <a:pPr>
              <a:buNone/>
            </a:pPr>
            <a:r>
              <a:rPr lang="ru-RU" sz="3600" b="1" dirty="0">
                <a:latin typeface="Times New Roman" pitchFamily="18" charset="0"/>
                <a:cs typeface="Times New Roman" pitchFamily="18" charset="0"/>
              </a:rPr>
              <a:t> </a:t>
            </a: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3</a:t>
            </a:r>
            <a:r>
              <a:rPr lang="ru-RU" sz="3600" b="1" dirty="0" smtClean="0">
                <a:latin typeface="Times New Roman" pitchFamily="18" charset="0"/>
                <a:cs typeface="Times New Roman" pitchFamily="18" charset="0"/>
              </a:rPr>
              <a:t> минут</a:t>
            </a:r>
            <a:r>
              <a:rPr lang="ru-RU" sz="3600" b="1" dirty="0" smtClean="0">
                <a:latin typeface="Times New Roman" pitchFamily="18" charset="0"/>
                <a:cs typeface="Times New Roman" pitchFamily="18" charset="0"/>
              </a:rPr>
              <a:t>ы</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a:ln>
            <a:solidFill>
              <a:srgbClr val="FF0000"/>
            </a:solidFill>
          </a:ln>
        </p:spPr>
        <p:txBody>
          <a:bodyPr>
            <a:normAutofit/>
          </a:bodyPr>
          <a:lstStyle/>
          <a:p>
            <a:r>
              <a:rPr lang="ru-RU" sz="3200" dirty="0" smtClean="0">
                <a:latin typeface="Times New Roman" pitchFamily="18" charset="0"/>
                <a:cs typeface="Times New Roman" pitchFamily="18" charset="0"/>
              </a:rPr>
              <a:t>Причины (падения народа... время </a:t>
            </a:r>
            <a:r>
              <a:rPr lang="ru-RU" sz="3200" dirty="0" err="1" smtClean="0">
                <a:latin typeface="Times New Roman" pitchFamily="18" charset="0"/>
                <a:cs typeface="Times New Roman" pitchFamily="18" charset="0"/>
              </a:rPr>
              <a:t>Малахии</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5429288"/>
          </a:xfrm>
          <a:ln>
            <a:solidFill>
              <a:srgbClr val="FF0000"/>
            </a:solidFill>
          </a:ln>
        </p:spPr>
        <p:txBody>
          <a:bodyPr>
            <a:noAutofit/>
          </a:bodyPr>
          <a:lstStyle/>
          <a:p>
            <a:pPr>
              <a:lnSpc>
                <a:spcPts val="1600"/>
              </a:lnSpc>
              <a:spcBef>
                <a:spcPts val="0"/>
              </a:spcBef>
              <a:buNone/>
            </a:pPr>
            <a:r>
              <a:rPr lang="ru-RU" sz="1800" b="1" dirty="0" smtClean="0">
                <a:latin typeface="Times New Roman" pitchFamily="18" charset="0"/>
                <a:cs typeface="Times New Roman" pitchFamily="18" charset="0"/>
              </a:rPr>
              <a:t>1. </a:t>
            </a:r>
            <a:r>
              <a:rPr lang="ru-RU" sz="1800" b="1" dirty="0">
                <a:latin typeface="Times New Roman" pitchFamily="18" charset="0"/>
                <a:cs typeface="Times New Roman" pitchFamily="18" charset="0"/>
              </a:rPr>
              <a:t>  Упадок духовности выражался через</a:t>
            </a:r>
            <a:r>
              <a:rPr lang="ru-RU" sz="1800" b="1" dirty="0" smtClean="0">
                <a:latin typeface="Times New Roman" pitchFamily="18" charset="0"/>
                <a:cs typeface="Times New Roman" pitchFamily="18" charset="0"/>
              </a:rPr>
              <a:t>:</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a:p>
            <a:pPr>
              <a:lnSpc>
                <a:spcPts val="1600"/>
              </a:lnSpc>
              <a:spcBef>
                <a:spcPts val="0"/>
              </a:spcBef>
              <a:buNone/>
            </a:pPr>
            <a:r>
              <a:rPr lang="ru-RU" sz="1800" dirty="0" err="1" smtClean="0">
                <a:latin typeface="Times New Roman" pitchFamily="18" charset="0"/>
                <a:cs typeface="Times New Roman" pitchFamily="18" charset="0"/>
              </a:rPr>
              <a:t>a</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      Небрежное </a:t>
            </a:r>
            <a:r>
              <a:rPr lang="ru-RU" sz="1800" dirty="0" smtClean="0">
                <a:latin typeface="Times New Roman" pitchFamily="18" charset="0"/>
                <a:cs typeface="Times New Roman" pitchFamily="18" charset="0"/>
              </a:rPr>
              <a:t>богослужение</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b</a:t>
            </a:r>
            <a:r>
              <a:rPr lang="ru-RU" sz="1800" dirty="0">
                <a:latin typeface="Times New Roman" pitchFamily="18" charset="0"/>
                <a:cs typeface="Times New Roman" pitchFamily="18" charset="0"/>
              </a:rPr>
              <a:t>.      Апатию и безразличие духовенства, вплоть до безнравственного </a:t>
            </a:r>
            <a:r>
              <a:rPr lang="ru-RU" sz="1800" dirty="0" smtClean="0">
                <a:latin typeface="Times New Roman" pitchFamily="18" charset="0"/>
                <a:cs typeface="Times New Roman" pitchFamily="18" charset="0"/>
              </a:rPr>
              <a:t>поведения</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c</a:t>
            </a:r>
            <a:r>
              <a:rPr lang="ru-RU" sz="1800" dirty="0">
                <a:latin typeface="Times New Roman" pitchFamily="18" charset="0"/>
                <a:cs typeface="Times New Roman" pitchFamily="18" charset="0"/>
              </a:rPr>
              <a:t>.       Нарушение Богом данного </a:t>
            </a:r>
            <a:r>
              <a:rPr lang="ru-RU" sz="1800" dirty="0" smtClean="0">
                <a:latin typeface="Times New Roman" pitchFamily="18" charset="0"/>
                <a:cs typeface="Times New Roman" pitchFamily="18" charset="0"/>
              </a:rPr>
              <a:t>закона</a:t>
            </a:r>
          </a:p>
          <a:p>
            <a:pPr>
              <a:lnSpc>
                <a:spcPts val="1600"/>
              </a:lnSpc>
              <a:spcBef>
                <a:spcPts val="0"/>
              </a:spcBef>
              <a:buNone/>
            </a:pPr>
            <a:endParaRPr lang="ru-RU" sz="1800" dirty="0">
              <a:latin typeface="Times New Roman" pitchFamily="18" charset="0"/>
              <a:cs typeface="Times New Roman" pitchFamily="18" charset="0"/>
            </a:endParaRPr>
          </a:p>
          <a:p>
            <a:pPr>
              <a:lnSpc>
                <a:spcPts val="1600"/>
              </a:lnSpc>
              <a:spcBef>
                <a:spcPts val="0"/>
              </a:spcBef>
              <a:buNone/>
            </a:pPr>
            <a:r>
              <a:rPr lang="ru-RU" sz="1800" b="1" dirty="0" smtClean="0">
                <a:latin typeface="Times New Roman" pitchFamily="18" charset="0"/>
                <a:cs typeface="Times New Roman" pitchFamily="18" charset="0"/>
              </a:rPr>
              <a:t>2. </a:t>
            </a:r>
            <a:r>
              <a:rPr lang="ru-RU" sz="1800" b="1" dirty="0">
                <a:latin typeface="Times New Roman" pitchFamily="18" charset="0"/>
                <a:cs typeface="Times New Roman" pitchFamily="18" charset="0"/>
              </a:rPr>
              <a:t>  Моральный упадок народа: народ находился в бедственном </a:t>
            </a:r>
            <a:r>
              <a:rPr lang="ru-RU" sz="1800" b="1" dirty="0" smtClean="0">
                <a:latin typeface="Times New Roman" pitchFamily="18" charset="0"/>
                <a:cs typeface="Times New Roman" pitchFamily="18" charset="0"/>
              </a:rPr>
              <a:t>состоянии</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a</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Обещанного </a:t>
            </a:r>
            <a:r>
              <a:rPr lang="ru-RU" sz="1800" dirty="0">
                <a:latin typeface="Times New Roman" pitchFamily="18" charset="0"/>
                <a:cs typeface="Times New Roman" pitchFamily="18" charset="0"/>
              </a:rPr>
              <a:t>славного восстановления так и не произошло. Мессия не </a:t>
            </a:r>
            <a:r>
              <a:rPr lang="ru-RU" sz="1800" dirty="0" smtClean="0">
                <a:latin typeface="Times New Roman" pitchFamily="18" charset="0"/>
                <a:cs typeface="Times New Roman" pitchFamily="18" charset="0"/>
              </a:rPr>
              <a:t>  пришел</a:t>
            </a:r>
            <a:r>
              <a:rPr lang="ru-RU" sz="1800" dirty="0">
                <a:latin typeface="Times New Roman" pitchFamily="18" charset="0"/>
                <a:cs typeface="Times New Roman" pitchFamily="18" charset="0"/>
              </a:rPr>
              <a:t>. Народ потерял веру в </a:t>
            </a:r>
            <a:r>
              <a:rPr lang="ru-RU" sz="1800" dirty="0" smtClean="0">
                <a:latin typeface="Times New Roman" pitchFamily="18" charset="0"/>
                <a:cs typeface="Times New Roman" pitchFamily="18" charset="0"/>
              </a:rPr>
              <a:t>Бога</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b</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Нестабильность </a:t>
            </a:r>
            <a:r>
              <a:rPr lang="ru-RU" sz="1800" dirty="0">
                <a:latin typeface="Times New Roman" pitchFamily="18" charset="0"/>
                <a:cs typeface="Times New Roman" pitchFamily="18" charset="0"/>
              </a:rPr>
              <a:t>института брака. Разводы и повторные браки стали </a:t>
            </a:r>
            <a:r>
              <a:rPr lang="ru-RU" sz="1800" dirty="0" smtClean="0">
                <a:latin typeface="Times New Roman" pitchFamily="18" charset="0"/>
                <a:cs typeface="Times New Roman" pitchFamily="18" charset="0"/>
              </a:rPr>
              <a:t>обыденными</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c</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Вместо </a:t>
            </a:r>
            <a:r>
              <a:rPr lang="ru-RU" sz="1800" dirty="0">
                <a:latin typeface="Times New Roman" pitchFamily="18" charset="0"/>
                <a:cs typeface="Times New Roman" pitchFamily="18" charset="0"/>
              </a:rPr>
              <a:t>должного уважения, народ выражал пренебрежение по отношению к священникам.</a:t>
            </a:r>
          </a:p>
          <a:p>
            <a:pPr>
              <a:lnSpc>
                <a:spcPts val="1600"/>
              </a:lnSpc>
              <a:spcBef>
                <a:spcPts val="0"/>
              </a:spcBef>
              <a:buNone/>
            </a:pPr>
            <a:r>
              <a:rPr lang="ru-RU" sz="1800" dirty="0" err="1">
                <a:latin typeface="Times New Roman" pitchFamily="18" charset="0"/>
                <a:cs typeface="Times New Roman" pitchFamily="18" charset="0"/>
              </a:rPr>
              <a:t>d</a:t>
            </a:r>
            <a:r>
              <a:rPr lang="ru-RU" sz="1800" dirty="0">
                <a:latin typeface="Times New Roman" pitchFamily="18" charset="0"/>
                <a:cs typeface="Times New Roman" pitchFamily="18" charset="0"/>
              </a:rPr>
              <a:t>.   Н</a:t>
            </a:r>
            <a:r>
              <a:rPr lang="ru-RU" sz="1800" dirty="0" smtClean="0">
                <a:latin typeface="Times New Roman" pitchFamily="18" charset="0"/>
                <a:cs typeface="Times New Roman" pitchFamily="18" charset="0"/>
              </a:rPr>
              <a:t>арод </a:t>
            </a:r>
            <a:r>
              <a:rPr lang="ru-RU" sz="1800" dirty="0">
                <a:latin typeface="Times New Roman" pitchFamily="18" charset="0"/>
                <a:cs typeface="Times New Roman" pitchFamily="18" charset="0"/>
              </a:rPr>
              <a:t>перестал приносить </a:t>
            </a:r>
            <a:r>
              <a:rPr lang="ru-RU" sz="1800" dirty="0" smtClean="0">
                <a:latin typeface="Times New Roman" pitchFamily="18" charset="0"/>
                <a:cs typeface="Times New Roman" pitchFamily="18" charset="0"/>
              </a:rPr>
              <a:t>десятины</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e</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Из-за </a:t>
            </a:r>
            <a:r>
              <a:rPr lang="ru-RU" sz="1800" dirty="0">
                <a:latin typeface="Times New Roman" pitchFamily="18" charset="0"/>
                <a:cs typeface="Times New Roman" pitchFamily="18" charset="0"/>
              </a:rPr>
              <a:t>недостатка финансирования, служители-левиты были вынуждены вместо занятия служением, отправиться на </a:t>
            </a:r>
            <a:r>
              <a:rPr lang="ru-RU" sz="1800" dirty="0" smtClean="0">
                <a:latin typeface="Times New Roman" pitchFamily="18" charset="0"/>
                <a:cs typeface="Times New Roman" pitchFamily="18" charset="0"/>
              </a:rPr>
              <a:t>заработки</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f</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Перестала </a:t>
            </a:r>
            <a:r>
              <a:rPr lang="ru-RU" sz="1800" dirty="0">
                <a:latin typeface="Times New Roman" pitchFamily="18" charset="0"/>
                <a:cs typeface="Times New Roman" pitchFamily="18" charset="0"/>
              </a:rPr>
              <a:t>соблюдаться </a:t>
            </a:r>
            <a:r>
              <a:rPr lang="ru-RU" sz="1800" dirty="0" smtClean="0">
                <a:latin typeface="Times New Roman" pitchFamily="18" charset="0"/>
                <a:cs typeface="Times New Roman" pitchFamily="18" charset="0"/>
              </a:rPr>
              <a:t>суббота</a:t>
            </a:r>
          </a:p>
          <a:p>
            <a:pPr>
              <a:lnSpc>
                <a:spcPts val="1600"/>
              </a:lnSpc>
              <a:spcBef>
                <a:spcPts val="0"/>
              </a:spcBef>
              <a:buNone/>
            </a:pPr>
            <a:endParaRPr lang="ru-RU" sz="1800" dirty="0">
              <a:latin typeface="Times New Roman" pitchFamily="18" charset="0"/>
              <a:cs typeface="Times New Roman" pitchFamily="18" charset="0"/>
            </a:endParaRPr>
          </a:p>
          <a:p>
            <a:pPr>
              <a:lnSpc>
                <a:spcPts val="1600"/>
              </a:lnSpc>
              <a:spcBef>
                <a:spcPts val="0"/>
              </a:spcBef>
              <a:buNone/>
            </a:pPr>
            <a:r>
              <a:rPr lang="ru-RU" sz="1800" b="1" dirty="0" smtClean="0">
                <a:latin typeface="Times New Roman" pitchFamily="18" charset="0"/>
                <a:cs typeface="Times New Roman" pitchFamily="18" charset="0"/>
              </a:rPr>
              <a:t>3. </a:t>
            </a:r>
            <a:r>
              <a:rPr lang="ru-RU" sz="1800" b="1"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Экономическая </a:t>
            </a:r>
            <a:r>
              <a:rPr lang="ru-RU" sz="1800" b="1" dirty="0">
                <a:latin typeface="Times New Roman" pitchFamily="18" charset="0"/>
                <a:cs typeface="Times New Roman" pitchFamily="18" charset="0"/>
              </a:rPr>
              <a:t>нестабильность: Иудея была бессильной и уязвимой </a:t>
            </a:r>
            <a:r>
              <a:rPr lang="ru-RU" sz="1800" b="1" dirty="0" smtClean="0">
                <a:latin typeface="Times New Roman" pitchFamily="18" charset="0"/>
                <a:cs typeface="Times New Roman" pitchFamily="18" charset="0"/>
              </a:rPr>
              <a:t>провинцией</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a</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Высокое налогообложение</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b</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Неурожай</a:t>
            </a:r>
            <a:r>
              <a:rPr lang="ru-RU" sz="1800" dirty="0">
                <a:latin typeface="Times New Roman" pitchFamily="18" charset="0"/>
                <a:cs typeface="Times New Roman" pitchFamily="18" charset="0"/>
              </a:rPr>
              <a:t>, вызванный засухой, </a:t>
            </a:r>
            <a:r>
              <a:rPr lang="ru-RU" sz="1800" dirty="0" smtClean="0">
                <a:latin typeface="Times New Roman" pitchFamily="18" charset="0"/>
                <a:cs typeface="Times New Roman" pitchFamily="18" charset="0"/>
              </a:rPr>
              <a:t>паразитами</a:t>
            </a:r>
            <a:endParaRPr lang="ru-RU" sz="1800" dirty="0">
              <a:latin typeface="Times New Roman" pitchFamily="18" charset="0"/>
              <a:cs typeface="Times New Roman" pitchFamily="18" charset="0"/>
            </a:endParaRPr>
          </a:p>
          <a:p>
            <a:pPr>
              <a:lnSpc>
                <a:spcPts val="1600"/>
              </a:lnSpc>
              <a:spcBef>
                <a:spcPts val="0"/>
              </a:spcBef>
              <a:buNone/>
            </a:pPr>
            <a:r>
              <a:rPr lang="ru-RU" sz="1800" dirty="0" err="1">
                <a:latin typeface="Times New Roman" pitchFamily="18" charset="0"/>
                <a:cs typeface="Times New Roman" pitchFamily="18" charset="0"/>
              </a:rPr>
              <a:t>c</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Социальное </a:t>
            </a:r>
            <a:r>
              <a:rPr lang="ru-RU" sz="1800" dirty="0">
                <a:latin typeface="Times New Roman" pitchFamily="18" charset="0"/>
                <a:cs typeface="Times New Roman" pitchFamily="18" charset="0"/>
              </a:rPr>
              <a:t>неравенство: угнетение </a:t>
            </a:r>
            <a:r>
              <a:rPr lang="ru-RU" sz="1800" dirty="0" smtClean="0">
                <a:latin typeface="Times New Roman" pitchFamily="18" charset="0"/>
                <a:cs typeface="Times New Roman" pitchFamily="18" charset="0"/>
              </a:rPr>
              <a:t>малоимущих</a:t>
            </a:r>
            <a:endParaRPr lang="ru-RU" sz="18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FF0000"/>
            </a:solidFill>
          </a:ln>
        </p:spPr>
        <p:txBody>
          <a:bodyPr>
            <a:normAutofit/>
          </a:bodyPr>
          <a:lstStyle/>
          <a:p>
            <a:r>
              <a:rPr lang="ru-RU" sz="3600" b="1" dirty="0" smtClean="0">
                <a:latin typeface="Times New Roman" pitchFamily="18" charset="0"/>
                <a:cs typeface="Times New Roman" pitchFamily="18" charset="0"/>
              </a:rPr>
              <a:t>?№4</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ln>
            <a:solidFill>
              <a:srgbClr val="FF0000"/>
            </a:solidFill>
          </a:ln>
        </p:spPr>
        <p:txBody>
          <a:bodyPr>
            <a:noAutofit/>
          </a:bodyPr>
          <a:lstStyle/>
          <a:p>
            <a:r>
              <a:rPr lang="ru-RU" sz="2400" b="1" dirty="0" smtClean="0">
                <a:latin typeface="Times New Roman" pitchFamily="18" charset="0"/>
                <a:cs typeface="Times New Roman" pitchFamily="18" charset="0"/>
              </a:rPr>
              <a:t>Обращение Бога к священникам (30% текста)</a:t>
            </a:r>
          </a:p>
          <a:p>
            <a:pPr>
              <a:buNone/>
            </a:pPr>
            <a:r>
              <a:rPr lang="ru-RU" sz="2200" i="1" dirty="0" smtClean="0">
                <a:latin typeface="Times New Roman" pitchFamily="18" charset="0"/>
                <a:cs typeface="Times New Roman" pitchFamily="18" charset="0"/>
              </a:rPr>
              <a:t>     Мал.1:6 «Сын </a:t>
            </a:r>
            <a:r>
              <a:rPr lang="ru-RU" sz="2200" i="1" dirty="0">
                <a:latin typeface="Times New Roman" pitchFamily="18" charset="0"/>
                <a:cs typeface="Times New Roman" pitchFamily="18" charset="0"/>
              </a:rPr>
              <a:t>чтит отца и </a:t>
            </a:r>
            <a:r>
              <a:rPr lang="ru-RU" sz="2200" i="1" dirty="0" smtClean="0">
                <a:latin typeface="Times New Roman" pitchFamily="18" charset="0"/>
                <a:cs typeface="Times New Roman" pitchFamily="18" charset="0"/>
              </a:rPr>
              <a:t>раб- </a:t>
            </a:r>
            <a:r>
              <a:rPr lang="ru-RU" sz="2200" i="1" dirty="0">
                <a:latin typeface="Times New Roman" pitchFamily="18" charset="0"/>
                <a:cs typeface="Times New Roman" pitchFamily="18" charset="0"/>
              </a:rPr>
              <a:t>господина своего; если Я отец, </a:t>
            </a:r>
            <a:r>
              <a:rPr lang="ru-RU" sz="2200" i="1" dirty="0" smtClean="0">
                <a:latin typeface="Times New Roman" pitchFamily="18" charset="0"/>
                <a:cs typeface="Times New Roman" pitchFamily="18" charset="0"/>
              </a:rPr>
              <a:t>то </a:t>
            </a:r>
            <a:r>
              <a:rPr lang="ru-RU" sz="2200" i="1" dirty="0">
                <a:latin typeface="Times New Roman" pitchFamily="18" charset="0"/>
                <a:cs typeface="Times New Roman" pitchFamily="18" charset="0"/>
              </a:rPr>
              <a:t>где почтение ко Мне? и если Я Господь, то где благоговение предо Мною? говорит Господь Саваоф вам, священники, бесславящие имя </a:t>
            </a:r>
            <a:r>
              <a:rPr lang="ru-RU" sz="2200" i="1" dirty="0" smtClean="0">
                <a:latin typeface="Times New Roman" pitchFamily="18" charset="0"/>
                <a:cs typeface="Times New Roman" pitchFamily="18" charset="0"/>
              </a:rPr>
              <a:t>Мое...»</a:t>
            </a:r>
          </a:p>
          <a:p>
            <a:pPr>
              <a:buNone/>
            </a:pPr>
            <a:r>
              <a:rPr lang="ru-RU" sz="2200" b="1" dirty="0" smtClean="0">
                <a:latin typeface="Times New Roman" pitchFamily="18" charset="0"/>
                <a:cs typeface="Times New Roman" pitchFamily="18" charset="0"/>
              </a:rPr>
              <a:t>    Стиль служения – бесславие (недостойное прославление)</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Как пастор (и его семья) могут в настоящее время недостойно прославлять Господа?</a:t>
            </a:r>
          </a:p>
          <a:p>
            <a:pPr>
              <a:buNone/>
            </a:pP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                                  1-3 ответа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5 минут</a:t>
            </a:r>
          </a:p>
          <a:p>
            <a:pPr>
              <a:buNone/>
            </a:pPr>
            <a:endParaRPr lang="ru-RU" sz="2800" b="1"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a:ln>
            <a:solidFill>
              <a:schemeClr val="accent1"/>
            </a:solidFill>
          </a:ln>
        </p:spPr>
        <p:txBody>
          <a:bodyPr>
            <a:normAutofit fontScale="90000"/>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a:ln>
            <a:solidFill>
              <a:schemeClr val="accent1"/>
            </a:solidFill>
          </a:ln>
        </p:spPr>
        <p:txBody>
          <a:bodyPr>
            <a:normAutofit/>
          </a:bodyPr>
          <a:lstStyle/>
          <a:p>
            <a:r>
              <a:rPr lang="ru-RU" i="1" dirty="0" smtClean="0">
                <a:latin typeface="Times New Roman" pitchFamily="18" charset="0"/>
                <a:cs typeface="Times New Roman" pitchFamily="18" charset="0"/>
              </a:rPr>
              <a:t>Мал.1:7-8 Вы </a:t>
            </a:r>
            <a:r>
              <a:rPr lang="ru-RU" i="1" dirty="0">
                <a:latin typeface="Times New Roman" pitchFamily="18" charset="0"/>
                <a:cs typeface="Times New Roman" pitchFamily="18" charset="0"/>
              </a:rPr>
              <a:t>приносите на жертвенник Мой нечистый хлеб, и говорите: „чем мы бесславим Тебя</a:t>
            </a:r>
            <a:r>
              <a:rPr lang="ru-RU" i="1" dirty="0" smtClean="0">
                <a:latin typeface="Times New Roman" pitchFamily="18" charset="0"/>
                <a:cs typeface="Times New Roman" pitchFamily="18" charset="0"/>
              </a:rPr>
              <a:t>?"-Тем</a:t>
            </a:r>
            <a:r>
              <a:rPr lang="ru-RU" i="1" dirty="0">
                <a:latin typeface="Times New Roman" pitchFamily="18" charset="0"/>
                <a:cs typeface="Times New Roman" pitchFamily="18" charset="0"/>
              </a:rPr>
              <a:t>, что говорите: „трапеза Господня не стоит уважения </a:t>
            </a: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И </a:t>
            </a:r>
            <a:r>
              <a:rPr lang="ru-RU" i="1" dirty="0">
                <a:latin typeface="Times New Roman" pitchFamily="18" charset="0"/>
                <a:cs typeface="Times New Roman" pitchFamily="18" charset="0"/>
              </a:rPr>
              <a:t>когда приносите в жертву слепое, не худо ли это? или когда приносите хромое и больное, не худо ли это? Поднеси это твоему князю; будет ли он доволен тобою и благосклонно ли примет тебя? говорит Господь Саваоф</a:t>
            </a:r>
            <a:r>
              <a:rPr lang="ru-RU" i="1" dirty="0" smtClean="0">
                <a:latin typeface="Times New Roman" pitchFamily="18" charset="0"/>
                <a:cs typeface="Times New Roman" pitchFamily="18" charset="0"/>
              </a:rPr>
              <a:t>.</a:t>
            </a:r>
            <a:endParaRPr lang="ru-RU"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466</TotalTime>
  <Words>2445</Words>
  <Application>Microsoft Office PowerPoint</Application>
  <PresentationFormat>Экран (4:3)</PresentationFormat>
  <Paragraphs>239</Paragraphs>
  <Slides>35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Семья пастора и служение I  часть </vt:lpstr>
      <vt:lpstr> 6 Марта 2014 </vt:lpstr>
      <vt:lpstr>? №1</vt:lpstr>
      <vt:lpstr>? №2</vt:lpstr>
      <vt:lpstr>Два пути</vt:lpstr>
      <vt:lpstr>?№3</vt:lpstr>
      <vt:lpstr>Причины (падения народа... время Малахии)</vt:lpstr>
      <vt:lpstr>?№4</vt:lpstr>
      <vt:lpstr>!</vt:lpstr>
      <vt:lpstr>Время молитвы</vt:lpstr>
      <vt:lpstr>!?</vt:lpstr>
      <vt:lpstr>?№ 5</vt:lpstr>
      <vt:lpstr>!?</vt:lpstr>
      <vt:lpstr>Слайд 14</vt:lpstr>
      <vt:lpstr>?№6</vt:lpstr>
      <vt:lpstr>ВЫВОДЫ</vt:lpstr>
      <vt:lpstr>ВЫВОДЫ</vt:lpstr>
      <vt:lpstr>?№7</vt:lpstr>
      <vt:lpstr>!</vt:lpstr>
      <vt:lpstr>!</vt:lpstr>
      <vt:lpstr>!</vt:lpstr>
      <vt:lpstr>!</vt:lpstr>
      <vt:lpstr>«Кровь на твоей одежде...»</vt:lpstr>
      <vt:lpstr>      выход</vt:lpstr>
      <vt:lpstr>«Истинная причина вреда...»</vt:lpstr>
      <vt:lpstr>«Истинная причина вреда...»</vt:lpstr>
      <vt:lpstr>«Прихоти непосвященных спутниц...»</vt:lpstr>
      <vt:lpstr>!</vt:lpstr>
      <vt:lpstr>   «Гора Гевал» или «гора Гаризим»?</vt:lpstr>
      <vt:lpstr>«на них... обращают внимание единоверцы»</vt:lpstr>
      <vt:lpstr>«Стань хорошей женой...»</vt:lpstr>
      <vt:lpstr>«Великий вопрос...»</vt:lpstr>
      <vt:lpstr>Семья пастора и служение II  часть </vt:lpstr>
      <vt:lpstr>? Бог создал женщину из ребра мужчины, чтобы она была _____ . </vt:lpstr>
      <vt:lpstr>Заключительная молитва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Marina Ott</dc:creator>
  <cp:lastModifiedBy>Marina Ott</cp:lastModifiedBy>
  <cp:revision>5</cp:revision>
  <dcterms:created xsi:type="dcterms:W3CDTF">2014-05-22T01:41:29Z</dcterms:created>
  <dcterms:modified xsi:type="dcterms:W3CDTF">2014-05-28T13:50:27Z</dcterms:modified>
</cp:coreProperties>
</file>