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8" r:id="rId2"/>
    <p:sldId id="260" r:id="rId3"/>
    <p:sldId id="256" r:id="rId4"/>
    <p:sldId id="261" r:id="rId5"/>
    <p:sldId id="257" r:id="rId6"/>
    <p:sldId id="262" r:id="rId7"/>
    <p:sldId id="265" r:id="rId8"/>
    <p:sldId id="264" r:id="rId9"/>
    <p:sldId id="263" r:id="rId10"/>
    <p:sldId id="266" r:id="rId11"/>
    <p:sldId id="267" r:id="rId12"/>
    <p:sldId id="268" r:id="rId13"/>
    <p:sldId id="270" r:id="rId14"/>
    <p:sldId id="269" r:id="rId15"/>
    <p:sldId id="272" r:id="rId16"/>
    <p:sldId id="271" r:id="rId17"/>
    <p:sldId id="274" r:id="rId18"/>
    <p:sldId id="273" r:id="rId19"/>
    <p:sldId id="276" r:id="rId20"/>
    <p:sldId id="277" r:id="rId21"/>
    <p:sldId id="275" r:id="rId22"/>
    <p:sldId id="279" r:id="rId23"/>
    <p:sldId id="280" r:id="rId24"/>
    <p:sldId id="278" r:id="rId25"/>
    <p:sldId id="281" r:id="rId26"/>
    <p:sldId id="282" r:id="rId27"/>
    <p:sldId id="283" r:id="rId28"/>
    <p:sldId id="284" r:id="rId29"/>
    <p:sldId id="285" r:id="rId30"/>
    <p:sldId id="287" r:id="rId31"/>
    <p:sldId id="259" r:id="rId32"/>
  </p:sldIdLst>
  <p:sldSz cx="9144000" cy="6858000" type="screen4x3"/>
  <p:notesSz cx="6858000" cy="9144000"/>
  <p:embeddedFontLst>
    <p:embeddedFont>
      <p:font typeface="Calibri" pitchFamily="34" charset="0"/>
      <p:regular r:id="rId34"/>
      <p:bold r:id="rId35"/>
      <p:italic r:id="rId36"/>
      <p:boldItalic r:id="rId37"/>
    </p:embeddedFont>
    <p:embeddedFont>
      <p:font typeface="Cricket" pitchFamily="2" charset="0"/>
      <p:regular r:id="rId38"/>
      <p:bold r:id="rId39"/>
    </p:embeddedFont>
    <p:embeddedFont>
      <p:font typeface="Mistral" pitchFamily="66" charset="0"/>
      <p:regular r:id="rId40"/>
    </p:embeddedFont>
    <p:embeddedFont>
      <p:font typeface="Adventure" pitchFamily="2" charset="0"/>
      <p:regular r:id="rId41"/>
    </p:embeddedFont>
  </p:embeddedFontLst>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F27"/>
    <a:srgbClr val="000000"/>
    <a:srgbClr val="462300"/>
    <a:srgbClr val="DDDDDD"/>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63556" autoAdjust="0"/>
  </p:normalViewPr>
  <p:slideViewPr>
    <p:cSldViewPr>
      <p:cViewPr>
        <p:scale>
          <a:sx n="40" d="100"/>
          <a:sy n="40" d="100"/>
        </p:scale>
        <p:origin x="-2172"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7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DE3319-DF73-47FA-9F23-D33385BDEED8}" type="datetimeFigureOut">
              <a:rPr lang="ru-RU" smtClean="0"/>
              <a:t>31.07.2014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8E6FB-43A8-4FA3-9894-E78FCF673A28}"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Мы приветствуем вас на этой встрече.</a:t>
            </a:r>
          </a:p>
        </p:txBody>
      </p:sp>
      <p:sp>
        <p:nvSpPr>
          <p:cNvPr id="4" name="Номер слайда 3"/>
          <p:cNvSpPr>
            <a:spLocks noGrp="1"/>
          </p:cNvSpPr>
          <p:nvPr>
            <p:ph type="sldNum" sz="quarter" idx="10"/>
          </p:nvPr>
        </p:nvSpPr>
        <p:spPr/>
        <p:txBody>
          <a:bodyPr/>
          <a:lstStyle/>
          <a:p>
            <a:fld id="{DC08E6FB-43A8-4FA3-9894-E78FCF673A28}" type="slidenum">
              <a:rPr lang="ru-RU" smtClean="0"/>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За годы моего служения я не раз слышал от мужей примерно такой вопрос: «Михаил, что мне делать? Она мне не покоряется! Ну что, бить ее? Скажи, что...»?! Признаюсь, я до сих пор не знаю, что сказать мужьям в этом случае. Передо мною, слава Богу, никогда не стоял подобный вопрос. Напротив, я не раз слышал, как мою жену считали какой-то недалекой или откровенно затурканной мною женщиной. Мол, нормальная женщина просто не может и не сможет так (!!!) покоряться своему мужу. То есть, всему есть пределы и заповедь повиноваться своим мужьям «как Господу» – это ничто иное, как более поздняя вставка. </a:t>
            </a:r>
          </a:p>
        </p:txBody>
      </p:sp>
      <p:sp>
        <p:nvSpPr>
          <p:cNvPr id="4" name="Номер слайда 3"/>
          <p:cNvSpPr>
            <a:spLocks noGrp="1"/>
          </p:cNvSpPr>
          <p:nvPr>
            <p:ph type="sldNum" sz="quarter" idx="10"/>
          </p:nvPr>
        </p:nvSpPr>
        <p:spPr/>
        <p:txBody>
          <a:bodyPr/>
          <a:lstStyle/>
          <a:p>
            <a:fld id="{DC08E6FB-43A8-4FA3-9894-E78FCF673A28}" type="slidenum">
              <a:rPr lang="ru-RU" smtClean="0"/>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Итак, жены, что же с вами, все-таки делать, когда вы откровенно не покоряетесь? Бить вас? Так вы говорите! Если это поможет – сделаем! Или что? Я сейчас говорю как никогда серьезно!!! Я не в шутку это говорю!!! Я ищу ответ, хотя бы просто для себя. Ну что это за положение вещей: он ей слово, а она ему десять. И не остановишь! И от этих не дождешься </a:t>
            </a:r>
            <a:r>
              <a:rPr lang="ru-RU" sz="1200" kern="1200" dirty="0" err="1" smtClean="0">
                <a:solidFill>
                  <a:schemeClr val="tx1"/>
                </a:solidFill>
                <a:latin typeface="+mn-lt"/>
                <a:ea typeface="+mn-ea"/>
                <a:cs typeface="+mn-cs"/>
              </a:rPr>
              <a:t>подкатывания</a:t>
            </a:r>
            <a:r>
              <a:rPr lang="ru-RU" sz="1200" kern="1200" dirty="0" smtClean="0">
                <a:solidFill>
                  <a:schemeClr val="tx1"/>
                </a:solidFill>
                <a:latin typeface="+mn-lt"/>
                <a:ea typeface="+mn-ea"/>
                <a:cs typeface="+mn-cs"/>
              </a:rPr>
              <a:t> глаз и падания в обморок. О, это не тот случай! Скорее муж в обморок упадет, чем она. Это открытое и дерзкое противостояние без какого-либо намека на перспективу осознания себя в замужнем состоянии. По факту выходит, что это только их мужья стали женатыми, но не они замужними. Еще раз говорю, к сожалению, я не знаю ни одного человека в христианстве, который сказал бы что-то внятное по данной нужде.</a:t>
            </a:r>
          </a:p>
        </p:txBody>
      </p:sp>
      <p:sp>
        <p:nvSpPr>
          <p:cNvPr id="4" name="Номер слайда 3"/>
          <p:cNvSpPr>
            <a:spLocks noGrp="1"/>
          </p:cNvSpPr>
          <p:nvPr>
            <p:ph type="sldNum" sz="quarter" idx="10"/>
          </p:nvPr>
        </p:nvSpPr>
        <p:spPr/>
        <p:txBody>
          <a:bodyPr/>
          <a:lstStyle/>
          <a:p>
            <a:fld id="{DC08E6FB-43A8-4FA3-9894-E78FCF673A28}" type="slidenum">
              <a:rPr lang="ru-RU" smtClean="0"/>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Непокорность женщины – это раковая опухоль христианства, это наш позор на весь мир, это причина, по которой многие представители других религий в свое время отказались принимать Христа. Вероятно, мы никогда не рассматривали непокорность женщины с такой точки зрения, иначе бы многие христианки уже давно выправили эти кривизны в своем поведении перед своими мужьями. Но, довольно об этом. Я уверен, что большинство непокорных женщин глубоко в своем сердце понимают недопустимость подобного поведения, а также глубоко внутри несчастны от всего этого. Надо просто однажды признаться самой себе, что что-то пошло по жизни не так, и искренне покаяться в этом. Да поможет вам в этом Господь!</a:t>
            </a:r>
          </a:p>
          <a:p>
            <a:r>
              <a:rPr lang="ru-RU" sz="1200" u="sng" kern="1200" dirty="0" smtClean="0">
                <a:solidFill>
                  <a:schemeClr val="tx1"/>
                </a:solidFill>
                <a:latin typeface="+mn-lt"/>
                <a:ea typeface="+mn-ea"/>
                <a:cs typeface="+mn-cs"/>
              </a:rPr>
              <a:t>Третьим</a:t>
            </a:r>
            <a:r>
              <a:rPr lang="ru-RU" sz="1200" kern="1200" dirty="0" smtClean="0">
                <a:solidFill>
                  <a:schemeClr val="tx1"/>
                </a:solidFill>
                <a:latin typeface="+mn-lt"/>
                <a:ea typeface="+mn-ea"/>
                <a:cs typeface="+mn-cs"/>
              </a:rPr>
              <a:t> типом женщин, который является тяжким грузом для мужчин – это </a:t>
            </a:r>
          </a:p>
        </p:txBody>
      </p:sp>
      <p:sp>
        <p:nvSpPr>
          <p:cNvPr id="4" name="Номер слайда 3"/>
          <p:cNvSpPr>
            <a:spLocks noGrp="1"/>
          </p:cNvSpPr>
          <p:nvPr>
            <p:ph type="sldNum" sz="quarter" idx="10"/>
          </p:nvPr>
        </p:nvSpPr>
        <p:spPr/>
        <p:txBody>
          <a:bodyPr/>
          <a:lstStyle/>
          <a:p>
            <a:fld id="{DC08E6FB-43A8-4FA3-9894-E78FCF673A28}" type="slidenum">
              <a:rPr lang="ru-RU" smtClean="0"/>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меланхоличные жены</a:t>
            </a:r>
            <a:r>
              <a:rPr lang="ru-RU" sz="1200" kern="1200" dirty="0" smtClean="0">
                <a:solidFill>
                  <a:schemeClr val="tx1"/>
                </a:solidFill>
                <a:latin typeface="+mn-lt"/>
                <a:ea typeface="+mn-ea"/>
                <a:cs typeface="+mn-cs"/>
              </a:rPr>
              <a:t>. (Пожалуйста, не путайте темперамент с послеродовой депрессией, или климактерическими расстройствами женщин). У этих вечно нет настроения, и вечно «болит голова». Они вечно в своей комнате, куда законному супругу доступ или заказан вообще, или позволен после очень тихого и ненавязчивого стука: «Ты как, дорогая»? Все в таких семьях сосредоточено вокруг «мама плохо себя чувствует». А мама в этот момент лежит на кровати и безучастно смотрит в потолок. Она снова «не в себе». </a:t>
            </a:r>
          </a:p>
        </p:txBody>
      </p:sp>
      <p:sp>
        <p:nvSpPr>
          <p:cNvPr id="4" name="Номер слайда 3"/>
          <p:cNvSpPr>
            <a:spLocks noGrp="1"/>
          </p:cNvSpPr>
          <p:nvPr>
            <p:ph type="sldNum" sz="quarter" idx="10"/>
          </p:nvPr>
        </p:nvSpPr>
        <p:spPr/>
        <p:txBody>
          <a:bodyPr/>
          <a:lstStyle/>
          <a:p>
            <a:fld id="{DC08E6FB-43A8-4FA3-9894-E78FCF673A28}" type="slidenum">
              <a:rPr lang="ru-RU" smtClean="0"/>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То, что мужа уже, да простится мне, «срывает» от сексуального желания расценивается в этих семьях как богохульство, или, по меньшей мере, как чудовищный эгоизм: «Ты что, не видишь, в каком я состоянии»? Вопрос, в каком состоянии муж просто не рассматривается: «Если ему что-то не ясно – пусть посмотрит в паспорт. Там все написано ...» </a:t>
            </a:r>
          </a:p>
          <a:p>
            <a:r>
              <a:rPr lang="ru-RU" sz="1200" u="sng" kern="1200" dirty="0" smtClean="0">
                <a:solidFill>
                  <a:schemeClr val="tx1"/>
                </a:solidFill>
                <a:latin typeface="+mn-lt"/>
                <a:ea typeface="+mn-ea"/>
                <a:cs typeface="+mn-cs"/>
              </a:rPr>
              <a:t>Четвертый</a:t>
            </a:r>
            <a:r>
              <a:rPr lang="ru-RU" sz="1200" kern="1200" dirty="0" smtClean="0">
                <a:solidFill>
                  <a:schemeClr val="tx1"/>
                </a:solidFill>
                <a:latin typeface="+mn-lt"/>
                <a:ea typeface="+mn-ea"/>
                <a:cs typeface="+mn-cs"/>
              </a:rPr>
              <a:t> тип женщин, менее труднопереносимый, чем предыдущие, но тоже достаточно проблемный для мужской психологии – это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DC08E6FB-43A8-4FA3-9894-E78FCF673A28}" type="slidenum">
              <a:rPr lang="ru-RU" smtClean="0"/>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«очень правильные»</a:t>
            </a:r>
            <a:r>
              <a:rPr lang="ru-RU" sz="1200" kern="1200" dirty="0" smtClean="0">
                <a:solidFill>
                  <a:schemeClr val="tx1"/>
                </a:solidFill>
                <a:latin typeface="+mn-lt"/>
                <a:ea typeface="+mn-ea"/>
                <a:cs typeface="+mn-cs"/>
              </a:rPr>
              <a:t> жены. Такие, если вспомнить известное стихотворение Бориса Пастернака, хотят «дойти до самой </a:t>
            </a:r>
            <a:r>
              <a:rPr lang="ru-RU" sz="1200" kern="1200" dirty="0" err="1" smtClean="0">
                <a:solidFill>
                  <a:schemeClr val="tx1"/>
                </a:solidFill>
                <a:latin typeface="+mn-lt"/>
                <a:ea typeface="+mn-ea"/>
                <a:cs typeface="+mn-cs"/>
              </a:rPr>
              <a:t>сути...до</a:t>
            </a:r>
            <a:r>
              <a:rPr lang="ru-RU" sz="1200" kern="1200" dirty="0" smtClean="0">
                <a:solidFill>
                  <a:schemeClr val="tx1"/>
                </a:solidFill>
                <a:latin typeface="+mn-lt"/>
                <a:ea typeface="+mn-ea"/>
                <a:cs typeface="+mn-cs"/>
              </a:rPr>
              <a:t> оснований, до корней, до сердцевин». Однажды я лично присутствовал при разговоре, когда жена сказала мужу примерно следующее: «Сядь! Скажи мне, за что ты меня ненавидишь»? Муж, с растерянным и непонимающим лицом спросил: «С чего ты взяла, что я тебя ненавижу»? «Я знаю, – последовал ответ, – я чувствую. Объясни мне, что я делаю не так. Нет, нет, не отворачивай лицо, скажи, чем я тебе не угодила, ну давай, скажи...». Ну, и дальше в том же духе. Уверяю вас, чаще всего мужья действительно не понимают, чего от них хотят. </a:t>
            </a:r>
          </a:p>
        </p:txBody>
      </p:sp>
      <p:sp>
        <p:nvSpPr>
          <p:cNvPr id="4" name="Номер слайда 3"/>
          <p:cNvSpPr>
            <a:spLocks noGrp="1"/>
          </p:cNvSpPr>
          <p:nvPr>
            <p:ph type="sldNum" sz="quarter" idx="10"/>
          </p:nvPr>
        </p:nvSpPr>
        <p:spPr/>
        <p:txBody>
          <a:bodyPr/>
          <a:lstStyle/>
          <a:p>
            <a:fld id="{DC08E6FB-43A8-4FA3-9894-E78FCF673A28}" type="slidenum">
              <a:rPr lang="ru-RU" smtClean="0"/>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Мужчина думает прямолинейно, то есть, если сама идея верна, то детали не важны. Другими словами, если я продолжаю жить с этой женщиной, то как я могу ее ненавидеть. О чем жена говорит, когда говорит: «Я чувствую...»? А я ничего такого не чувствую. И как в такой ситуации доказать жене что ты не верблюд? А уж если муж перед сексом не сложит свою пижаму на стуле, а бросит ее на пол...!!! </a:t>
            </a:r>
          </a:p>
          <a:p>
            <a:r>
              <a:rPr lang="ru-RU" sz="1200" kern="1200" dirty="0" smtClean="0">
                <a:solidFill>
                  <a:schemeClr val="tx1"/>
                </a:solidFill>
                <a:latin typeface="+mn-lt"/>
                <a:ea typeface="+mn-ea"/>
                <a:cs typeface="+mn-cs"/>
              </a:rPr>
              <a:t>И последний, </a:t>
            </a:r>
            <a:r>
              <a:rPr lang="ru-RU" sz="1200" u="sng" kern="1200" dirty="0" smtClean="0">
                <a:solidFill>
                  <a:schemeClr val="tx1"/>
                </a:solidFill>
                <a:latin typeface="+mn-lt"/>
                <a:ea typeface="+mn-ea"/>
                <a:cs typeface="+mn-cs"/>
              </a:rPr>
              <a:t>пятый</a:t>
            </a:r>
            <a:r>
              <a:rPr lang="ru-RU" sz="1200" kern="1200" dirty="0" smtClean="0">
                <a:solidFill>
                  <a:schemeClr val="tx1"/>
                </a:solidFill>
                <a:latin typeface="+mn-lt"/>
                <a:ea typeface="+mn-ea"/>
                <a:cs typeface="+mn-cs"/>
              </a:rPr>
              <a:t> (в этой книге, разумеется) тип женщин, порой доставляющий мужьям проблемы в браке – это, простите, </a:t>
            </a:r>
          </a:p>
        </p:txBody>
      </p:sp>
      <p:sp>
        <p:nvSpPr>
          <p:cNvPr id="4" name="Номер слайда 3"/>
          <p:cNvSpPr>
            <a:spLocks noGrp="1"/>
          </p:cNvSpPr>
          <p:nvPr>
            <p:ph type="sldNum" sz="quarter" idx="10"/>
          </p:nvPr>
        </p:nvSpPr>
        <p:spPr/>
        <p:txBody>
          <a:bodyPr/>
          <a:lstStyle/>
          <a:p>
            <a:fld id="{DC08E6FB-43A8-4FA3-9894-E78FCF673A28}" type="slidenum">
              <a:rPr lang="ru-RU" smtClean="0"/>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«шибко </a:t>
            </a:r>
            <a:r>
              <a:rPr lang="ru-RU" sz="1200" b="1" kern="1200" dirty="0" err="1" smtClean="0">
                <a:solidFill>
                  <a:schemeClr val="tx1"/>
                </a:solidFill>
                <a:latin typeface="+mn-lt"/>
                <a:ea typeface="+mn-ea"/>
                <a:cs typeface="+mn-cs"/>
              </a:rPr>
              <a:t>вумные</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женщины. Пожалуйста, не путайте их с </a:t>
            </a:r>
            <a:r>
              <a:rPr lang="ru-RU" sz="1200" b="1" kern="1200" dirty="0" smtClean="0">
                <a:solidFill>
                  <a:schemeClr val="tx1"/>
                </a:solidFill>
                <a:latin typeface="+mn-lt"/>
                <a:ea typeface="+mn-ea"/>
                <a:cs typeface="+mn-cs"/>
              </a:rPr>
              <a:t>очень умными</a:t>
            </a:r>
            <a:r>
              <a:rPr lang="ru-RU" sz="1200" kern="1200" dirty="0" smtClean="0">
                <a:solidFill>
                  <a:schemeClr val="tx1"/>
                </a:solidFill>
                <a:latin typeface="+mn-lt"/>
                <a:ea typeface="+mn-ea"/>
                <a:cs typeface="+mn-cs"/>
              </a:rPr>
              <a:t> женщинами, так как у этих, в отличие от «тех», всегда хватает ума не показать его перед своими мужьями. «Шибко </a:t>
            </a:r>
            <a:r>
              <a:rPr lang="ru-RU" sz="1200" kern="1200" dirty="0" err="1" smtClean="0">
                <a:solidFill>
                  <a:schemeClr val="tx1"/>
                </a:solidFill>
                <a:latin typeface="+mn-lt"/>
                <a:ea typeface="+mn-ea"/>
                <a:cs typeface="+mn-cs"/>
              </a:rPr>
              <a:t>вумные</a:t>
            </a:r>
            <a:r>
              <a:rPr lang="ru-RU" sz="1200" kern="1200" dirty="0" smtClean="0">
                <a:solidFill>
                  <a:schemeClr val="tx1"/>
                </a:solidFill>
                <a:latin typeface="+mn-lt"/>
                <a:ea typeface="+mn-ea"/>
                <a:cs typeface="+mn-cs"/>
              </a:rPr>
              <a:t>» же, как будто родились с дипломами всех высших учебных заведений сразу. С чем бы ни столкнулась семья (читай муж) – у них всегда готово решение, альтернативой которому является решение мужа (читай неправильное решение). </a:t>
            </a:r>
          </a:p>
        </p:txBody>
      </p:sp>
      <p:sp>
        <p:nvSpPr>
          <p:cNvPr id="4" name="Номер слайда 3"/>
          <p:cNvSpPr>
            <a:spLocks noGrp="1"/>
          </p:cNvSpPr>
          <p:nvPr>
            <p:ph type="sldNum" sz="quarter" idx="10"/>
          </p:nvPr>
        </p:nvSpPr>
        <p:spPr/>
        <p:txBody>
          <a:bodyPr/>
          <a:lstStyle/>
          <a:p>
            <a:fld id="{DC08E6FB-43A8-4FA3-9894-E78FCF673A28}" type="slidenum">
              <a:rPr lang="ru-RU" smtClean="0"/>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Своей холодной осведомленностью и невозмутимостью они могут довести до белого каления кого хочешь. Любой человек, включая их собственного мужа, обнаруживает в их присутствии сомнение по поводу правомочности своего появления на свет, или, как минимум, уровня своих умственных способностей. На Женщину такие женщины похожи мало, разве только физически. А больше на ученого кролика из мультфильма про Вини Пуха. Мужчине рядом с ними часто бывает неуютно, как бывает порой неуютно студенту первого курса рядом с доктором наук. Мы, мужчины, знаете ли, все немножко авантюристы. Поэтому, когда «на самой совершенной из планет все трезво, все разумно, все толково...», то порой становится скучно. И когда мужья пытаются поиграть с ними как Исаак с </a:t>
            </a:r>
            <a:r>
              <a:rPr lang="ru-RU" sz="1200" kern="1200" dirty="0" err="1" smtClean="0">
                <a:solidFill>
                  <a:schemeClr val="tx1"/>
                </a:solidFill>
                <a:latin typeface="+mn-lt"/>
                <a:ea typeface="+mn-ea"/>
                <a:cs typeface="+mn-cs"/>
              </a:rPr>
              <a:t>Ревеккой</a:t>
            </a:r>
            <a:r>
              <a:rPr lang="ru-RU" sz="1200" kern="1200" dirty="0" smtClean="0">
                <a:solidFill>
                  <a:schemeClr val="tx1"/>
                </a:solidFill>
                <a:latin typeface="+mn-lt"/>
                <a:ea typeface="+mn-ea"/>
                <a:cs typeface="+mn-cs"/>
              </a:rPr>
              <a:t>, то после нескольких своих попыток «завалить кабанчика», они вполне могут услышать в свой адрес примерно следующее: «Ну, хватит, ну довольно! Ты как детский ребенок! Такая нагрузка не показана в нашем возрасте! Я в одной книге прочитала...». </a:t>
            </a:r>
          </a:p>
          <a:p>
            <a:r>
              <a:rPr lang="ru-RU" sz="1200" kern="1200" dirty="0" smtClean="0">
                <a:solidFill>
                  <a:schemeClr val="tx1"/>
                </a:solidFill>
                <a:latin typeface="+mn-lt"/>
                <a:ea typeface="+mn-ea"/>
                <a:cs typeface="+mn-cs"/>
              </a:rPr>
              <a:t>Хорошо, теперь несколько слов о грустной стороне жизни, но к назиданию (и концу главы). В каждом новом поколении «ставших взрослыми» есть свои «первые невесты на селе». Но вот что я заметил: гуляют парни с красавицами, а женятся на простушках. Я называю такой тип женщин </a:t>
            </a:r>
          </a:p>
        </p:txBody>
      </p:sp>
      <p:sp>
        <p:nvSpPr>
          <p:cNvPr id="4" name="Номер слайда 3"/>
          <p:cNvSpPr>
            <a:spLocks noGrp="1"/>
          </p:cNvSpPr>
          <p:nvPr>
            <p:ph type="sldNum" sz="quarter" idx="10"/>
          </p:nvPr>
        </p:nvSpPr>
        <p:spPr/>
        <p:txBody>
          <a:bodyPr/>
          <a:lstStyle/>
          <a:p>
            <a:fld id="{DC08E6FB-43A8-4FA3-9894-E78FCF673A28}" type="slidenum">
              <a:rPr lang="ru-RU" smtClean="0"/>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a:t>
            </a:r>
            <a:r>
              <a:rPr lang="ru-RU" sz="1200" b="1" kern="1200" dirty="0" err="1" smtClean="0">
                <a:solidFill>
                  <a:schemeClr val="tx1"/>
                </a:solidFill>
                <a:latin typeface="+mn-lt"/>
                <a:ea typeface="+mn-ea"/>
                <a:cs typeface="+mn-cs"/>
              </a:rPr>
              <a:t>селяночка</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то есть: проста, без лишних «</a:t>
            </a:r>
            <a:r>
              <a:rPr lang="ru-RU" sz="1200" kern="1200" dirty="0" err="1" smtClean="0">
                <a:solidFill>
                  <a:schemeClr val="tx1"/>
                </a:solidFill>
                <a:latin typeface="+mn-lt"/>
                <a:ea typeface="+mn-ea"/>
                <a:cs typeface="+mn-cs"/>
              </a:rPr>
              <a:t>наворотов</a:t>
            </a:r>
            <a:r>
              <a:rPr lang="ru-RU" sz="1200" kern="1200" dirty="0" smtClean="0">
                <a:solidFill>
                  <a:schemeClr val="tx1"/>
                </a:solidFill>
                <a:latin typeface="+mn-lt"/>
                <a:ea typeface="+mn-ea"/>
                <a:cs typeface="+mn-cs"/>
              </a:rPr>
              <a:t>», мила и жизнелюбива. </a:t>
            </a:r>
          </a:p>
          <a:p>
            <a:r>
              <a:rPr lang="ru-RU" sz="1200" kern="1200" dirty="0" smtClean="0">
                <a:solidFill>
                  <a:schemeClr val="tx1"/>
                </a:solidFill>
                <a:latin typeface="+mn-lt"/>
                <a:ea typeface="+mn-ea"/>
                <a:cs typeface="+mn-cs"/>
              </a:rPr>
              <a:t>И нет в ней ни капризности, которая свойственна тем, кто цены себе сложить не может, ни дерзости, ни постоянного «прокисания». И правильно все у них как-то в меру; и ум прилагается к тому, чтобы в семье порядок был. Вот и чувствуют их мужья себя комфортно рядом с такими «помощницами». С ними рядом ответственность нести – одно удовольствие! И жить – одно удовольствие! Короче, сплошная благодать! </a:t>
            </a:r>
          </a:p>
        </p:txBody>
      </p:sp>
      <p:sp>
        <p:nvSpPr>
          <p:cNvPr id="4" name="Номер слайда 3"/>
          <p:cNvSpPr>
            <a:spLocks noGrp="1"/>
          </p:cNvSpPr>
          <p:nvPr>
            <p:ph type="sldNum" sz="quarter" idx="10"/>
          </p:nvPr>
        </p:nvSpPr>
        <p:spPr/>
        <p:txBody>
          <a:bodyPr/>
          <a:lstStyle/>
          <a:p>
            <a:fld id="{DC08E6FB-43A8-4FA3-9894-E78FCF673A28}" type="slidenum">
              <a:rPr lang="ru-RU" smtClean="0"/>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На семинаре «</a:t>
            </a:r>
            <a:r>
              <a:rPr lang="ru-RU" sz="1200" b="1" kern="1200" dirty="0" smtClean="0">
                <a:solidFill>
                  <a:schemeClr val="tx1"/>
                </a:solidFill>
                <a:latin typeface="+mn-lt"/>
                <a:ea typeface="+mn-ea"/>
                <a:cs typeface="+mn-cs"/>
              </a:rPr>
              <a:t>Десять заповедей хорошего брака»</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Добро пожаловать в </a:t>
            </a:r>
            <a:r>
              <a:rPr lang="ru-RU" sz="1200" b="1" kern="1200" dirty="0" smtClean="0">
                <a:solidFill>
                  <a:schemeClr val="tx1"/>
                </a:solidFill>
                <a:latin typeface="+mn-lt"/>
                <a:ea typeface="+mn-ea"/>
                <a:cs typeface="+mn-cs"/>
              </a:rPr>
              <a:t>заповедный</a:t>
            </a:r>
            <a:r>
              <a:rPr lang="ru-RU" sz="1200" kern="1200" dirty="0" smtClean="0">
                <a:solidFill>
                  <a:schemeClr val="tx1"/>
                </a:solidFill>
                <a:latin typeface="+mn-lt"/>
                <a:ea typeface="+mn-ea"/>
                <a:cs typeface="+mn-cs"/>
              </a:rPr>
              <a:t> мир </a:t>
            </a:r>
            <a:r>
              <a:rPr lang="ru-RU" sz="1200" b="1" kern="1200" dirty="0" smtClean="0">
                <a:solidFill>
                  <a:schemeClr val="tx1"/>
                </a:solidFill>
                <a:latin typeface="+mn-lt"/>
                <a:ea typeface="+mn-ea"/>
                <a:cs typeface="+mn-cs"/>
              </a:rPr>
              <a:t>«…хорошего брака»</a:t>
            </a:r>
            <a:r>
              <a:rPr lang="ru-RU" sz="1200" kern="1200" dirty="0" smtClean="0">
                <a:solidFill>
                  <a:schemeClr val="tx1"/>
                </a:solidFill>
                <a:latin typeface="+mn-lt"/>
                <a:ea typeface="+mn-ea"/>
                <a:cs typeface="+mn-cs"/>
              </a:rPr>
              <a:t>!</a:t>
            </a:r>
          </a:p>
        </p:txBody>
      </p:sp>
      <p:sp>
        <p:nvSpPr>
          <p:cNvPr id="4" name="Номер слайда 3"/>
          <p:cNvSpPr>
            <a:spLocks noGrp="1"/>
          </p:cNvSpPr>
          <p:nvPr>
            <p:ph type="sldNum" sz="quarter" idx="10"/>
          </p:nvPr>
        </p:nvSpPr>
        <p:spPr/>
        <p:txBody>
          <a:bodyPr/>
          <a:lstStyle/>
          <a:p>
            <a:fld id="{34F30AE9-CBE1-4CAB-B224-8C30D83D5275}"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Итак, дорогая сестра, послушай меня и жива будет душа твоя: постарайся так поставить себя в браке, чтобы ты не была еще одной проблемой для своего мужа. Поставь своей целью </a:t>
            </a:r>
            <a:r>
              <a:rPr lang="ru-RU" sz="1200" b="1" kern="1200" dirty="0" smtClean="0">
                <a:solidFill>
                  <a:schemeClr val="tx1"/>
                </a:solidFill>
                <a:latin typeface="+mn-lt"/>
                <a:ea typeface="+mn-ea"/>
                <a:cs typeface="+mn-cs"/>
              </a:rPr>
              <a:t>сделать жизнь</a:t>
            </a: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его</a:t>
            </a: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проще</a:t>
            </a:r>
            <a:r>
              <a:rPr lang="ru-RU" sz="1200" kern="1200" dirty="0" smtClean="0">
                <a:solidFill>
                  <a:schemeClr val="tx1"/>
                </a:solidFill>
                <a:latin typeface="+mn-lt"/>
                <a:ea typeface="+mn-ea"/>
                <a:cs typeface="+mn-cs"/>
              </a:rPr>
              <a:t>, она и так достаточно сложна. Создай обстановку принятия, простоты чувств и умения радоваться жизни. Он женился на тебе не для того, чтобы потом «носиться» с тобой как с изваянием, и вечно думать зачем купил. </a:t>
            </a:r>
          </a:p>
        </p:txBody>
      </p:sp>
      <p:sp>
        <p:nvSpPr>
          <p:cNvPr id="4" name="Номер слайда 3"/>
          <p:cNvSpPr>
            <a:spLocks noGrp="1"/>
          </p:cNvSpPr>
          <p:nvPr>
            <p:ph type="sldNum" sz="quarter" idx="10"/>
          </p:nvPr>
        </p:nvSpPr>
        <p:spPr/>
        <p:txBody>
          <a:bodyPr/>
          <a:lstStyle/>
          <a:p>
            <a:fld id="{34F30AE9-CBE1-4CAB-B224-8C30D83D5275}"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Наоборот, почаще говори ему: «Ай, да брось ты! Не переживай! Все это </a:t>
            </a:r>
            <a:r>
              <a:rPr lang="ru-RU" sz="1200" kern="1200" dirty="0" err="1" smtClean="0">
                <a:solidFill>
                  <a:schemeClr val="tx1"/>
                </a:solidFill>
                <a:latin typeface="+mn-lt"/>
                <a:ea typeface="+mn-ea"/>
                <a:cs typeface="+mn-cs"/>
              </a:rPr>
              <a:t>е-рун-да</a:t>
            </a:r>
            <a:r>
              <a:rPr lang="ru-RU" sz="1200" kern="1200" dirty="0" smtClean="0">
                <a:solidFill>
                  <a:schemeClr val="tx1"/>
                </a:solidFill>
                <a:latin typeface="+mn-lt"/>
                <a:ea typeface="+mn-ea"/>
                <a:cs typeface="+mn-cs"/>
              </a:rPr>
              <a:t>! А, ну-ка, быстренько-быстренько рассказывай мне свои проблемы, и я за тебя их забуду! Иди ко </a:t>
            </a:r>
            <a:r>
              <a:rPr lang="ru-RU" sz="1200" kern="1200" dirty="0" err="1" smtClean="0">
                <a:solidFill>
                  <a:schemeClr val="tx1"/>
                </a:solidFill>
                <a:latin typeface="+mn-lt"/>
                <a:ea typeface="+mn-ea"/>
                <a:cs typeface="+mn-cs"/>
              </a:rPr>
              <a:t>мне-е</a:t>
            </a:r>
            <a:r>
              <a:rPr lang="ru-RU" sz="1200" kern="1200" dirty="0" smtClean="0">
                <a:solidFill>
                  <a:schemeClr val="tx1"/>
                </a:solidFill>
                <a:latin typeface="+mn-lt"/>
                <a:ea typeface="+mn-ea"/>
                <a:cs typeface="+mn-cs"/>
              </a:rPr>
              <a:t>, мой </a:t>
            </a:r>
            <a:r>
              <a:rPr lang="ru-RU" sz="1200" kern="1200" dirty="0" err="1" smtClean="0">
                <a:solidFill>
                  <a:schemeClr val="tx1"/>
                </a:solidFill>
                <a:latin typeface="+mn-lt"/>
                <a:ea typeface="+mn-ea"/>
                <a:cs typeface="+mn-cs"/>
              </a:rPr>
              <a:t>ко-о-отик</a:t>
            </a:r>
            <a:r>
              <a:rPr lang="ru-RU" sz="1200" kern="1200" dirty="0" smtClean="0">
                <a:solidFill>
                  <a:schemeClr val="tx1"/>
                </a:solidFill>
                <a:latin typeface="+mn-lt"/>
                <a:ea typeface="+mn-ea"/>
                <a:cs typeface="+mn-cs"/>
              </a:rPr>
              <a:t>, я тебя </a:t>
            </a:r>
            <a:r>
              <a:rPr lang="ru-RU" sz="1200" kern="1200" dirty="0" err="1" smtClean="0">
                <a:solidFill>
                  <a:schemeClr val="tx1"/>
                </a:solidFill>
                <a:latin typeface="+mn-lt"/>
                <a:ea typeface="+mn-ea"/>
                <a:cs typeface="+mn-cs"/>
              </a:rPr>
              <a:t>уте-е-ешу</a:t>
            </a:r>
            <a:r>
              <a:rPr lang="ru-RU" sz="1200" kern="1200" dirty="0" smtClean="0">
                <a:solidFill>
                  <a:schemeClr val="tx1"/>
                </a:solidFill>
                <a:latin typeface="+mn-lt"/>
                <a:ea typeface="+mn-ea"/>
                <a:cs typeface="+mn-cs"/>
              </a:rPr>
              <a:t>...!!!» Даже самые сильные мужчины от таких слов обмякают, «поскуливают», залазят «под крылышко» и на мгновение становятся теми слабыми и уставшими носителями ответственности, какими они себе иногда и кажутся. Если только кто-то очень мудрый не помогает им это нести...</a:t>
            </a:r>
          </a:p>
        </p:txBody>
      </p:sp>
      <p:sp>
        <p:nvSpPr>
          <p:cNvPr id="4" name="Номер слайда 3"/>
          <p:cNvSpPr>
            <a:spLocks noGrp="1"/>
          </p:cNvSpPr>
          <p:nvPr>
            <p:ph type="sldNum" sz="quarter" idx="10"/>
          </p:nvPr>
        </p:nvSpPr>
        <p:spPr/>
        <p:txBody>
          <a:bodyPr/>
          <a:lstStyle/>
          <a:p>
            <a:fld id="{DC08E6FB-43A8-4FA3-9894-E78FCF673A28}" type="slidenum">
              <a:rPr lang="ru-RU" smtClean="0"/>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А вот и </a:t>
            </a:r>
            <a:r>
              <a:rPr lang="ru-RU" sz="1200" b="1" kern="1200" dirty="0" smtClean="0">
                <a:solidFill>
                  <a:schemeClr val="tx1"/>
                </a:solidFill>
                <a:latin typeface="+mn-lt"/>
                <a:ea typeface="+mn-ea"/>
                <a:cs typeface="+mn-cs"/>
              </a:rPr>
              <a:t>девятая</a:t>
            </a:r>
            <a:r>
              <a:rPr lang="ru-RU" sz="1200" kern="1200" dirty="0" smtClean="0">
                <a:solidFill>
                  <a:schemeClr val="tx1"/>
                </a:solidFill>
                <a:latin typeface="+mn-lt"/>
                <a:ea typeface="+mn-ea"/>
                <a:cs typeface="+mn-cs"/>
              </a:rPr>
              <a:t> заповедь для мужа. Звучит она следующим образом: </a:t>
            </a:r>
          </a:p>
        </p:txBody>
      </p:sp>
      <p:sp>
        <p:nvSpPr>
          <p:cNvPr id="4" name="Номер слайда 3"/>
          <p:cNvSpPr>
            <a:spLocks noGrp="1"/>
          </p:cNvSpPr>
          <p:nvPr>
            <p:ph type="sldNum" sz="quarter" idx="10"/>
          </p:nvPr>
        </p:nvSpPr>
        <p:spPr/>
        <p:txBody>
          <a:bodyPr/>
          <a:lstStyle/>
          <a:p>
            <a:fld id="{DC08E6FB-43A8-4FA3-9894-E78FCF673A28}" type="slidenum">
              <a:rPr lang="ru-RU" smtClean="0"/>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«Постарайся сделать ее жизнь красивой»!</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Кто-то из сестер однажды сказал мне, что эту заповедь надо было поставить первой, </a:t>
            </a:r>
            <a:r>
              <a:rPr lang="ru-RU" sz="1200" kern="1200" dirty="0" err="1" smtClean="0">
                <a:solidFill>
                  <a:schemeClr val="tx1"/>
                </a:solidFill>
                <a:latin typeface="+mn-lt"/>
                <a:ea typeface="+mn-ea"/>
                <a:cs typeface="+mn-cs"/>
              </a:rPr>
              <a:t>и...единственной</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Ну, что ж, интересно было бы узнать у братьев, какую бы </a:t>
            </a:r>
            <a:r>
              <a:rPr lang="ru-RU" sz="1200" b="1" kern="1200" dirty="0" smtClean="0">
                <a:solidFill>
                  <a:schemeClr val="tx1"/>
                </a:solidFill>
                <a:latin typeface="+mn-lt"/>
                <a:ea typeface="+mn-ea"/>
                <a:cs typeface="+mn-cs"/>
              </a:rPr>
              <a:t>одну</a:t>
            </a:r>
            <a:r>
              <a:rPr lang="ru-RU" sz="1200" kern="1200" dirty="0" smtClean="0">
                <a:solidFill>
                  <a:schemeClr val="tx1"/>
                </a:solidFill>
                <a:latin typeface="+mn-lt"/>
                <a:ea typeface="+mn-ea"/>
                <a:cs typeface="+mn-cs"/>
              </a:rPr>
              <a:t> заповедь </a:t>
            </a:r>
            <a:r>
              <a:rPr lang="ru-RU" sz="1200" b="1" kern="1200" dirty="0" smtClean="0">
                <a:solidFill>
                  <a:schemeClr val="tx1"/>
                </a:solidFill>
                <a:latin typeface="+mn-lt"/>
                <a:ea typeface="+mn-ea"/>
                <a:cs typeface="+mn-cs"/>
              </a:rPr>
              <a:t>они</a:t>
            </a:r>
            <a:r>
              <a:rPr lang="ru-RU" sz="1200" kern="1200" dirty="0" smtClean="0">
                <a:solidFill>
                  <a:schemeClr val="tx1"/>
                </a:solidFill>
                <a:latin typeface="+mn-lt"/>
                <a:ea typeface="+mn-ea"/>
                <a:cs typeface="+mn-cs"/>
              </a:rPr>
              <a:t> оставили для сестер. </a:t>
            </a:r>
          </a:p>
          <a:p>
            <a:r>
              <a:rPr lang="ru-RU" sz="1200" kern="1200" dirty="0" smtClean="0">
                <a:solidFill>
                  <a:schemeClr val="tx1"/>
                </a:solidFill>
                <a:latin typeface="+mn-lt"/>
                <a:ea typeface="+mn-ea"/>
                <a:cs typeface="+mn-cs"/>
              </a:rPr>
              <a:t>Я бы лично оставил предыдущую. </a:t>
            </a:r>
          </a:p>
          <a:p>
            <a:r>
              <a:rPr lang="ru-RU" sz="1200" kern="1200" dirty="0" smtClean="0">
                <a:solidFill>
                  <a:schemeClr val="tx1"/>
                </a:solidFill>
                <a:latin typeface="+mn-lt"/>
                <a:ea typeface="+mn-ea"/>
                <a:cs typeface="+mn-cs"/>
              </a:rPr>
              <a:t>И, тем не менее... Жизнь женщины также достаточно тяжела. </a:t>
            </a:r>
          </a:p>
          <a:p>
            <a:r>
              <a:rPr lang="ru-RU" sz="1200" kern="1200" dirty="0" smtClean="0">
                <a:solidFill>
                  <a:schemeClr val="tx1"/>
                </a:solidFill>
                <a:latin typeface="+mn-lt"/>
                <a:ea typeface="+mn-ea"/>
                <a:cs typeface="+mn-cs"/>
              </a:rPr>
              <a:t>Об этом в полной мере могут судить только сами женщины. </a:t>
            </a:r>
          </a:p>
          <a:p>
            <a:r>
              <a:rPr lang="ru-RU" sz="1200" kern="1200" dirty="0" smtClean="0">
                <a:solidFill>
                  <a:schemeClr val="tx1"/>
                </a:solidFill>
                <a:latin typeface="+mn-lt"/>
                <a:ea typeface="+mn-ea"/>
                <a:cs typeface="+mn-cs"/>
              </a:rPr>
              <a:t>Нам, мужчинам, суждено знать об этом только по тем заповедям, которые дал нам Господь. А уж Он-то точно знает, в чем их нужда. </a:t>
            </a:r>
          </a:p>
        </p:txBody>
      </p:sp>
      <p:sp>
        <p:nvSpPr>
          <p:cNvPr id="4" name="Номер слайда 3"/>
          <p:cNvSpPr>
            <a:spLocks noGrp="1"/>
          </p:cNvSpPr>
          <p:nvPr>
            <p:ph type="sldNum" sz="quarter" idx="10"/>
          </p:nvPr>
        </p:nvSpPr>
        <p:spPr/>
        <p:txBody>
          <a:bodyPr/>
          <a:lstStyle/>
          <a:p>
            <a:fld id="{34F30AE9-CBE1-4CAB-B224-8C30D83D5275}"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Мне также очень импонирует отношение к своим женам мужей с востока. Я не знаю, что думаете об этом вы, но лично я с большим уважением отношусь к людям кавказской национальности. Все у них как-то соразмерено: и порядок в семьях есть, и забота друг о друге. Если бы я был джигит, то сказал бы о своей жене примерно так: «Мая </a:t>
            </a:r>
            <a:r>
              <a:rPr lang="ru-RU" sz="1200" kern="1200" dirty="0" err="1" smtClean="0">
                <a:solidFill>
                  <a:schemeClr val="tx1"/>
                </a:solidFill>
                <a:latin typeface="+mn-lt"/>
                <a:ea typeface="+mn-ea"/>
                <a:cs typeface="+mn-cs"/>
              </a:rPr>
              <a:t>дженщина</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дальжна</a:t>
            </a:r>
            <a:r>
              <a:rPr lang="ru-RU" sz="1200" kern="1200" dirty="0" smtClean="0">
                <a:solidFill>
                  <a:schemeClr val="tx1"/>
                </a:solidFill>
                <a:latin typeface="+mn-lt"/>
                <a:ea typeface="+mn-ea"/>
                <a:cs typeface="+mn-cs"/>
              </a:rPr>
              <a:t> жит </a:t>
            </a:r>
            <a:r>
              <a:rPr lang="ru-RU" sz="1200" kern="1200" dirty="0" err="1" smtClean="0">
                <a:solidFill>
                  <a:schemeClr val="tx1"/>
                </a:solidFill>
                <a:latin typeface="+mn-lt"/>
                <a:ea typeface="+mn-ea"/>
                <a:cs typeface="+mn-cs"/>
              </a:rPr>
              <a:t>крассыво</a:t>
            </a:r>
            <a:r>
              <a:rPr lang="ru-RU" sz="1200" kern="1200" dirty="0" smtClean="0">
                <a:solidFill>
                  <a:schemeClr val="tx1"/>
                </a:solidFill>
                <a:latin typeface="+mn-lt"/>
                <a:ea typeface="+mn-ea"/>
                <a:cs typeface="+mn-cs"/>
              </a:rPr>
              <a:t>»!!!</a:t>
            </a:r>
          </a:p>
        </p:txBody>
      </p:sp>
      <p:sp>
        <p:nvSpPr>
          <p:cNvPr id="4" name="Номер слайда 3"/>
          <p:cNvSpPr>
            <a:spLocks noGrp="1"/>
          </p:cNvSpPr>
          <p:nvPr>
            <p:ph type="sldNum" sz="quarter" idx="10"/>
          </p:nvPr>
        </p:nvSpPr>
        <p:spPr/>
        <p:txBody>
          <a:bodyPr/>
          <a:lstStyle/>
          <a:p>
            <a:fld id="{DC08E6FB-43A8-4FA3-9894-E78FCF673A28}" type="slidenum">
              <a:rPr lang="ru-RU" smtClean="0"/>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идеале, так оно и должно быть: женщина зашла в дом, а там все сделано для нее! Все устроено так, чтобы ей было максимально комфортно! Все с учетом ее пожеланий! В этом, братья, я сам стараюсь быть открытым к любому прожекту своей жены. Устроенный быт – это очень много значит для женщины. Как говорят в миру: «Ключ от </a:t>
            </a:r>
            <a:r>
              <a:rPr lang="ru-RU" sz="1200" kern="1200" dirty="0" err="1" smtClean="0">
                <a:solidFill>
                  <a:schemeClr val="tx1"/>
                </a:solidFill>
                <a:latin typeface="+mn-lt"/>
                <a:ea typeface="+mn-ea"/>
                <a:cs typeface="+mn-cs"/>
              </a:rPr>
              <a:t>шестисотового</a:t>
            </a:r>
            <a:r>
              <a:rPr lang="ru-RU" sz="1200" kern="1200" dirty="0" smtClean="0">
                <a:solidFill>
                  <a:schemeClr val="tx1"/>
                </a:solidFill>
                <a:latin typeface="+mn-lt"/>
                <a:ea typeface="+mn-ea"/>
                <a:cs typeface="+mn-cs"/>
              </a:rPr>
              <a:t> «Мерседеса» подходит к любому женскому сердцу». Конечно, мы, христиане, не совсем согласны с этим утверждением, но что-то в этом есть. Не всем, разумеется, «Мерседес» по карману, но это и не всегда обязательно. </a:t>
            </a:r>
          </a:p>
        </p:txBody>
      </p:sp>
      <p:sp>
        <p:nvSpPr>
          <p:cNvPr id="4" name="Номер слайда 3"/>
          <p:cNvSpPr>
            <a:spLocks noGrp="1"/>
          </p:cNvSpPr>
          <p:nvPr>
            <p:ph type="sldNum" sz="quarter" idx="10"/>
          </p:nvPr>
        </p:nvSpPr>
        <p:spPr/>
        <p:txBody>
          <a:bodyPr/>
          <a:lstStyle/>
          <a:p>
            <a:fld id="{DC08E6FB-43A8-4FA3-9894-E78FCF673A28}" type="slidenum">
              <a:rPr lang="ru-RU" smtClean="0"/>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Женщины в нашей культуре пока еще достаточно неприхотливы, хотя самый минимум, братья – это все же наша ответственность. Женщина, как госпожа в своем доме, как хозяйка, очень чувствительна к тому, если ее дом «не на уровне». Мужчины относятся к этому проще, но женатому мужчине лучше бы смотреть на это глазами жены. Это </a:t>
            </a:r>
            <a:r>
              <a:rPr lang="ru-RU" sz="1200" b="1" kern="1200" dirty="0" smtClean="0">
                <a:solidFill>
                  <a:schemeClr val="tx1"/>
                </a:solidFill>
                <a:latin typeface="+mn-lt"/>
                <a:ea typeface="+mn-ea"/>
                <a:cs typeface="+mn-cs"/>
              </a:rPr>
              <a:t>ее</a:t>
            </a:r>
            <a:r>
              <a:rPr lang="ru-RU" sz="1200" kern="1200" dirty="0" smtClean="0">
                <a:solidFill>
                  <a:schemeClr val="tx1"/>
                </a:solidFill>
                <a:latin typeface="+mn-lt"/>
                <a:ea typeface="+mn-ea"/>
                <a:cs typeface="+mn-cs"/>
              </a:rPr>
              <a:t> вотчина, а </a:t>
            </a:r>
            <a:r>
              <a:rPr lang="ru-RU" sz="1200" b="1" kern="1200" dirty="0" smtClean="0">
                <a:solidFill>
                  <a:schemeClr val="tx1"/>
                </a:solidFill>
                <a:latin typeface="+mn-lt"/>
                <a:ea typeface="+mn-ea"/>
                <a:cs typeface="+mn-cs"/>
              </a:rPr>
              <a:t>он</a:t>
            </a:r>
            <a:r>
              <a:rPr lang="ru-RU" sz="1200" kern="1200" dirty="0" smtClean="0">
                <a:solidFill>
                  <a:schemeClr val="tx1"/>
                </a:solidFill>
                <a:latin typeface="+mn-lt"/>
                <a:ea typeface="+mn-ea"/>
                <a:cs typeface="+mn-cs"/>
              </a:rPr>
              <a:t> в ней вассал (если слово «вассал» не понятно, то можете заменить его на «слуга»). </a:t>
            </a:r>
          </a:p>
        </p:txBody>
      </p:sp>
      <p:sp>
        <p:nvSpPr>
          <p:cNvPr id="4" name="Номер слайда 3"/>
          <p:cNvSpPr>
            <a:spLocks noGrp="1"/>
          </p:cNvSpPr>
          <p:nvPr>
            <p:ph type="sldNum" sz="quarter" idx="10"/>
          </p:nvPr>
        </p:nvSpPr>
        <p:spPr/>
        <p:txBody>
          <a:bodyPr/>
          <a:lstStyle/>
          <a:p>
            <a:fld id="{DC08E6FB-43A8-4FA3-9894-E78FCF673A28}" type="slidenum">
              <a:rPr lang="ru-RU" smtClean="0"/>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Снисходите ко всему, что для вас не суть принципиально. </a:t>
            </a:r>
          </a:p>
          <a:p>
            <a:r>
              <a:rPr lang="ru-RU" sz="1200" kern="1200" dirty="0" smtClean="0">
                <a:solidFill>
                  <a:schemeClr val="tx1"/>
                </a:solidFill>
                <a:latin typeface="+mn-lt"/>
                <a:ea typeface="+mn-ea"/>
                <a:cs typeface="+mn-cs"/>
              </a:rPr>
              <a:t>Если ей от этого будет хорошо, то и вам будет хорошо. </a:t>
            </a:r>
          </a:p>
          <a:p>
            <a:r>
              <a:rPr lang="ru-RU" sz="1200" kern="1200" dirty="0" smtClean="0">
                <a:solidFill>
                  <a:schemeClr val="tx1"/>
                </a:solidFill>
                <a:latin typeface="+mn-lt"/>
                <a:ea typeface="+mn-ea"/>
                <a:cs typeface="+mn-cs"/>
              </a:rPr>
              <a:t>Уж чем-чем, а устроением быта позвольте руководить жене. По-хорошему!!! </a:t>
            </a:r>
          </a:p>
          <a:p>
            <a:r>
              <a:rPr lang="ru-RU" sz="1200" kern="1200" dirty="0" smtClean="0">
                <a:solidFill>
                  <a:schemeClr val="tx1"/>
                </a:solidFill>
                <a:latin typeface="+mn-lt"/>
                <a:ea typeface="+mn-ea"/>
                <a:cs typeface="+mn-cs"/>
              </a:rPr>
              <a:t>Вашей же частью будет все это оплатить. «Дорогая, я так тебя люблю, что не могу выразить это словами»!, – иногда говорят мужья. </a:t>
            </a:r>
          </a:p>
          <a:p>
            <a:r>
              <a:rPr lang="ru-RU" sz="1200" kern="1200" dirty="0" smtClean="0">
                <a:solidFill>
                  <a:schemeClr val="tx1"/>
                </a:solidFill>
                <a:latin typeface="+mn-lt"/>
                <a:ea typeface="+mn-ea"/>
                <a:cs typeface="+mn-cs"/>
              </a:rPr>
              <a:t>«Вырази это деньгами, дорогой»! – отвечают им мудрые жены. </a:t>
            </a:r>
          </a:p>
          <a:p>
            <a:r>
              <a:rPr lang="ru-RU" sz="1200" kern="1200" dirty="0" smtClean="0">
                <a:solidFill>
                  <a:schemeClr val="tx1"/>
                </a:solidFill>
                <a:latin typeface="+mn-lt"/>
                <a:ea typeface="+mn-ea"/>
                <a:cs typeface="+mn-cs"/>
              </a:rPr>
              <a:t>И не скупитесь – окупится счастливыми глазами! (Конечно, если счастливые глаза жены для вас что-то значат)!</a:t>
            </a:r>
          </a:p>
        </p:txBody>
      </p:sp>
      <p:sp>
        <p:nvSpPr>
          <p:cNvPr id="4" name="Номер слайда 3"/>
          <p:cNvSpPr>
            <a:spLocks noGrp="1"/>
          </p:cNvSpPr>
          <p:nvPr>
            <p:ph type="sldNum" sz="quarter" idx="10"/>
          </p:nvPr>
        </p:nvSpPr>
        <p:spPr/>
        <p:txBody>
          <a:bodyPr/>
          <a:lstStyle/>
          <a:p>
            <a:fld id="{DC08E6FB-43A8-4FA3-9894-E78FCF673A28}" type="slidenum">
              <a:rPr lang="ru-RU" smtClean="0"/>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 вот еще что. Снисходите к небольшим капризам. Не вашим, разумеется, а ее. </a:t>
            </a:r>
          </a:p>
          <a:p>
            <a:r>
              <a:rPr lang="ru-RU" sz="1200" kern="1200" dirty="0" smtClean="0">
                <a:solidFill>
                  <a:schemeClr val="tx1"/>
                </a:solidFill>
                <a:latin typeface="+mn-lt"/>
                <a:ea typeface="+mn-ea"/>
                <a:cs typeface="+mn-cs"/>
              </a:rPr>
              <a:t>Это также мощный </a:t>
            </a:r>
            <a:r>
              <a:rPr lang="ru-RU" sz="1200" kern="1200" dirty="0" err="1" smtClean="0">
                <a:solidFill>
                  <a:schemeClr val="tx1"/>
                </a:solidFill>
                <a:latin typeface="+mn-lt"/>
                <a:ea typeface="+mn-ea"/>
                <a:cs typeface="+mn-cs"/>
              </a:rPr>
              <a:t>антистрессовый</a:t>
            </a:r>
            <a:r>
              <a:rPr lang="ru-RU" sz="1200" kern="1200" dirty="0" smtClean="0">
                <a:solidFill>
                  <a:schemeClr val="tx1"/>
                </a:solidFill>
                <a:latin typeface="+mn-lt"/>
                <a:ea typeface="+mn-ea"/>
                <a:cs typeface="+mn-cs"/>
              </a:rPr>
              <a:t> фактор. </a:t>
            </a:r>
          </a:p>
          <a:p>
            <a:r>
              <a:rPr lang="ru-RU" sz="1200" kern="1200" dirty="0" smtClean="0">
                <a:solidFill>
                  <a:schemeClr val="tx1"/>
                </a:solidFill>
                <a:latin typeface="+mn-lt"/>
                <a:ea typeface="+mn-ea"/>
                <a:cs typeface="+mn-cs"/>
              </a:rPr>
              <a:t>Красота жизни для женщины заключается не только в устроенном быте. Она также и в красоте отношений, которые в ее глазах заключаются в определенной свободе быть самой собой. Безо всякого подозрения на автономность. </a:t>
            </a:r>
          </a:p>
          <a:p>
            <a:r>
              <a:rPr lang="ru-RU" sz="1200" kern="1200" dirty="0" smtClean="0">
                <a:solidFill>
                  <a:schemeClr val="tx1"/>
                </a:solidFill>
                <a:latin typeface="+mn-lt"/>
                <a:ea typeface="+mn-ea"/>
                <a:cs typeface="+mn-cs"/>
              </a:rPr>
              <a:t>Напротив, женщина должна быть приучена опытом семейной жизни: «Мой мужчина заботится обо мне. Он, конечно, поймет меня. А мне так необходима небольшая разрядка…»!</a:t>
            </a:r>
          </a:p>
        </p:txBody>
      </p:sp>
      <p:sp>
        <p:nvSpPr>
          <p:cNvPr id="4" name="Номер слайда 3"/>
          <p:cNvSpPr>
            <a:spLocks noGrp="1"/>
          </p:cNvSpPr>
          <p:nvPr>
            <p:ph type="sldNum" sz="quarter" idx="10"/>
          </p:nvPr>
        </p:nvSpPr>
        <p:spPr/>
        <p:txBody>
          <a:bodyPr/>
          <a:lstStyle/>
          <a:p>
            <a:fld id="{DC08E6FB-43A8-4FA3-9894-E78FCF673A28}" type="slidenum">
              <a:rPr lang="ru-RU" smtClean="0"/>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Лично я, признаюсь, не очень люблю ходить по рынку. Я там скучаю. Но мне нравится ходить за Тамарой, носить сумки, терпеливо стоять пока она что-то выбирает, наблюдать за ней. Моя хозяюшка! И откуда она все знает, что можно брать, а что не стоит. Как-то искали мы ей туфли. Я тоже невежественно-лениво рассматривал прилавки, и вдруг увидел то, что поразило мое воображение. Это были мощные, на толстой резиновой подошве туфли. Сделаны они были не иначе как из шахтной резинотросовой ленты. Сносу им, я сразу смекнул, просто не будет. Именно это я и сказал моей жене, обращая ее внимание на мою «находку». Я никогда не забуду тех глаз, которые она на меня подняла. Я сразу понял, что сказал что-то не очень умное. «Ты что! На кого они похожи»? – сказала она мне. Я отошел и перестал вмешиваться в процесс. И после этого моя дорогая женушка купила </a:t>
            </a:r>
            <a:r>
              <a:rPr lang="ru-RU" sz="1200" kern="1200" dirty="0" err="1" smtClean="0">
                <a:solidFill>
                  <a:schemeClr val="tx1"/>
                </a:solidFill>
                <a:latin typeface="+mn-lt"/>
                <a:ea typeface="+mn-ea"/>
                <a:cs typeface="+mn-cs"/>
              </a:rPr>
              <a:t>та-ки-е</a:t>
            </a:r>
            <a:r>
              <a:rPr lang="ru-RU" sz="1200" kern="1200" dirty="0" smtClean="0">
                <a:solidFill>
                  <a:schemeClr val="tx1"/>
                </a:solidFill>
                <a:latin typeface="+mn-lt"/>
                <a:ea typeface="+mn-ea"/>
                <a:cs typeface="+mn-cs"/>
              </a:rPr>
              <a:t> (!!!) туфли, которые по моим мужским понятиям действительно не были похожи «ни на кого». Но ей нравилось, и </a:t>
            </a:r>
            <a:r>
              <a:rPr lang="ru-RU" sz="1200" kern="1200" dirty="0" err="1" smtClean="0">
                <a:solidFill>
                  <a:schemeClr val="tx1"/>
                </a:solidFill>
                <a:latin typeface="+mn-lt"/>
                <a:ea typeface="+mn-ea"/>
                <a:cs typeface="+mn-cs"/>
              </a:rPr>
              <a:t>я...похвалил</a:t>
            </a:r>
            <a:r>
              <a:rPr lang="ru-RU" sz="1200" kern="1200" dirty="0" smtClean="0">
                <a:solidFill>
                  <a:schemeClr val="tx1"/>
                </a:solidFill>
                <a:latin typeface="+mn-lt"/>
                <a:ea typeface="+mn-ea"/>
                <a:cs typeface="+mn-cs"/>
              </a:rPr>
              <a:t>! Приятно делать свою жену счастливой! Чудаки, правда, эти женщины! Но если это не очень дорого, то, пожалуйста, любой их каприз за наши деньги.</a:t>
            </a:r>
          </a:p>
        </p:txBody>
      </p:sp>
      <p:sp>
        <p:nvSpPr>
          <p:cNvPr id="4" name="Номер слайда 3"/>
          <p:cNvSpPr>
            <a:spLocks noGrp="1"/>
          </p:cNvSpPr>
          <p:nvPr>
            <p:ph type="sldNum" sz="quarter" idx="10"/>
          </p:nvPr>
        </p:nvSpPr>
        <p:spPr/>
        <p:txBody>
          <a:bodyPr/>
          <a:lstStyle/>
          <a:p>
            <a:fld id="{DC08E6FB-43A8-4FA3-9894-E78FCF673A28}" type="slidenum">
              <a:rPr lang="ru-RU" smtClean="0"/>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Еще раз исполняюсь трепетом, начиная размышления над предпоследней, </a:t>
            </a:r>
            <a:r>
              <a:rPr lang="ru-RU" sz="1200" b="1" kern="1200" dirty="0" smtClean="0">
                <a:solidFill>
                  <a:schemeClr val="tx1"/>
                </a:solidFill>
                <a:latin typeface="+mn-lt"/>
                <a:ea typeface="+mn-ea"/>
                <a:cs typeface="+mn-cs"/>
              </a:rPr>
              <a:t>девятой</a:t>
            </a:r>
            <a:r>
              <a:rPr lang="ru-RU" sz="1200" kern="1200" dirty="0" smtClean="0">
                <a:solidFill>
                  <a:schemeClr val="tx1"/>
                </a:solidFill>
                <a:latin typeface="+mn-lt"/>
                <a:ea typeface="+mn-ea"/>
                <a:cs typeface="+mn-cs"/>
              </a:rPr>
              <a:t> заповедью для жен. Сама заповедь звучит вполне безобидно, но разговор «по поводу...» некоторым представительницам «прекрасного пола» может показаться неприятным. А говорить </a:t>
            </a:r>
            <a:r>
              <a:rPr lang="ru-RU" sz="1200" kern="1200" dirty="0" err="1" smtClean="0">
                <a:solidFill>
                  <a:schemeClr val="tx1"/>
                </a:solidFill>
                <a:latin typeface="+mn-lt"/>
                <a:ea typeface="+mn-ea"/>
                <a:cs typeface="+mn-cs"/>
              </a:rPr>
              <a:t>нада-аа-а</a:t>
            </a:r>
            <a:r>
              <a:rPr lang="ru-RU" sz="1200" kern="1200" dirty="0" smtClean="0">
                <a:solidFill>
                  <a:schemeClr val="tx1"/>
                </a:solidFill>
                <a:latin typeface="+mn-lt"/>
                <a:ea typeface="+mn-ea"/>
                <a:cs typeface="+mn-cs"/>
              </a:rPr>
              <a:t>!!! Но, давайте, все-таки, озвучим саму заповедь: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DC08E6FB-43A8-4FA3-9894-E78FCF673A28}" type="slidenum">
              <a:rPr lang="ru-RU" smtClean="0"/>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 последнее по поводу «красивой жизни». Поддержать ее при посадке в автобус, найти место и устроить ее на нем, подать ей руку на выходе; нести тяжелые вещи; подать ей пальто (я, конечно, хотел сказать норковую шубу); открыть перед ней дверь, помочь ей пройти неудобное место, и так далее – это тот большой перечень знаков внимания, в которых наши жены должны «тонуть» с головой. Не правда ли, это достойное воздаяние за «прислуживай ему за столом»?</a:t>
            </a:r>
          </a:p>
        </p:txBody>
      </p:sp>
      <p:sp>
        <p:nvSpPr>
          <p:cNvPr id="4" name="Номер слайда 3"/>
          <p:cNvSpPr>
            <a:spLocks noGrp="1"/>
          </p:cNvSpPr>
          <p:nvPr>
            <p:ph type="sldNum" sz="quarter" idx="10"/>
          </p:nvPr>
        </p:nvSpPr>
        <p:spPr/>
        <p:txBody>
          <a:bodyPr/>
          <a:lstStyle/>
          <a:p>
            <a:fld id="{34F30AE9-CBE1-4CAB-B224-8C30D83D5275}"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Молитва.</a:t>
            </a: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DC08E6FB-43A8-4FA3-9894-E78FCF673A28}" type="slidenum">
              <a:rPr lang="ru-RU" smtClean="0"/>
              <a:t>31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«Постарайся сделать жизнь мужа проще».</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Согласно Божьего плана мужчина несет ответственность за все происходящее в его браке. А это, я скажу вам, не так уж и просто. Это только с виду кажется, что мужья только то и делают, что купаются в своей власти над бедными женами, и наслаждаются жизнью за счет бессовестной эксплуатации трудового женского народа. Но так может думать только женщина. Добросовестные мужья так не думают (добросовестные, подчеркиваю). Еще раз повторюсь, нести ответственность всегда было трудным занятием, особенно когда тебе еще и мешают это нести. Вот тут-то и появляется у нашего разговора достаточно серьезный повод.</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34F30AE9-CBE1-4CAB-B224-8C30D83D5275}"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тех же самых Божьих планах женщина названа «помощницей», а это значит, что реальная помощь должна исходить от нее для ее мужа. Однако порой вместо помощи, мужья наживают от своих «помощниц» одни проблемы. Огромным бременем для мужской психологии являются некоторые типы женщин, о чем я </a:t>
            </a:r>
            <a:r>
              <a:rPr lang="ru-RU" sz="1200" kern="1200" dirty="0" err="1" smtClean="0">
                <a:solidFill>
                  <a:schemeClr val="tx1"/>
                </a:solidFill>
                <a:latin typeface="+mn-lt"/>
                <a:ea typeface="+mn-ea"/>
                <a:cs typeface="+mn-cs"/>
              </a:rPr>
              <a:t>кратенько</a:t>
            </a:r>
            <a:r>
              <a:rPr lang="ru-RU" sz="1200" kern="1200" dirty="0" smtClean="0">
                <a:solidFill>
                  <a:schemeClr val="tx1"/>
                </a:solidFill>
                <a:latin typeface="+mn-lt"/>
                <a:ea typeface="+mn-ea"/>
                <a:cs typeface="+mn-cs"/>
              </a:rPr>
              <a:t> и хотел бы поговорить сейчас. И это как раз тот неприятный, но крайне важный для всех нас разговор, время которому пришло.</a:t>
            </a:r>
          </a:p>
          <a:p>
            <a:r>
              <a:rPr lang="ru-RU" sz="1200" u="sng" kern="1200" dirty="0" smtClean="0">
                <a:solidFill>
                  <a:schemeClr val="tx1"/>
                </a:solidFill>
                <a:latin typeface="+mn-lt"/>
                <a:ea typeface="+mn-ea"/>
                <a:cs typeface="+mn-cs"/>
              </a:rPr>
              <a:t>Первый</a:t>
            </a:r>
            <a:r>
              <a:rPr lang="ru-RU" sz="1200" kern="1200" dirty="0" smtClean="0">
                <a:solidFill>
                  <a:schemeClr val="tx1"/>
                </a:solidFill>
                <a:latin typeface="+mn-lt"/>
                <a:ea typeface="+mn-ea"/>
                <a:cs typeface="+mn-cs"/>
              </a:rPr>
              <a:t> женский </a:t>
            </a:r>
            <a:r>
              <a:rPr lang="ru-RU" sz="1200" kern="1200" dirty="0" err="1" smtClean="0">
                <a:solidFill>
                  <a:schemeClr val="tx1"/>
                </a:solidFill>
                <a:latin typeface="+mn-lt"/>
                <a:ea typeface="+mn-ea"/>
                <a:cs typeface="+mn-cs"/>
              </a:rPr>
              <a:t>психотип</a:t>
            </a:r>
            <a:r>
              <a:rPr lang="ru-RU" sz="1200" kern="1200" dirty="0" smtClean="0">
                <a:solidFill>
                  <a:schemeClr val="tx1"/>
                </a:solidFill>
                <a:latin typeface="+mn-lt"/>
                <a:ea typeface="+mn-ea"/>
                <a:cs typeface="+mn-cs"/>
              </a:rPr>
              <a:t>, от которого мужчин просто воротит – это </a:t>
            </a:r>
          </a:p>
        </p:txBody>
      </p:sp>
      <p:sp>
        <p:nvSpPr>
          <p:cNvPr id="4" name="Номер слайда 3"/>
          <p:cNvSpPr>
            <a:spLocks noGrp="1"/>
          </p:cNvSpPr>
          <p:nvPr>
            <p:ph type="sldNum" sz="quarter" idx="10"/>
          </p:nvPr>
        </p:nvSpPr>
        <p:spPr/>
        <p:txBody>
          <a:bodyPr/>
          <a:lstStyle/>
          <a:p>
            <a:fld id="{DC08E6FB-43A8-4FA3-9894-E78FCF673A28}" type="slidenum">
              <a:rPr lang="ru-RU" smtClean="0"/>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экзальтированные женщины</a:t>
            </a:r>
            <a:r>
              <a:rPr lang="ru-RU" sz="1200" kern="1200" dirty="0" smtClean="0">
                <a:solidFill>
                  <a:schemeClr val="tx1"/>
                </a:solidFill>
                <a:latin typeface="+mn-lt"/>
                <a:ea typeface="+mn-ea"/>
                <a:cs typeface="+mn-cs"/>
              </a:rPr>
              <a:t>. Чуть что, они сразу начинают визжать, закатывать истерику, а потом подкатывают глаза и падают в обморок (только в чьи-то подставленные руки, естественно). Мужская психика, будучи более просто устроена, часто бывает шокирована подобной импульсивностью. Сотворенные для лидерства, мужчины от неожиданности выпускают инициативу из рук и зачастую передают ее женам. Мужья порой просто не знают, как вести себя в этом случае. Был бы перед ними мужчина – так дал бы ему ... понять, что он не прав. А тут вроде женщина, немощный сосуд. Вот и стоит «лидер семьи» тупо глазея на «пока у нее пройдет». А когда прошло – бодрствуй, муж, и молись, чтоб снова не началось! И так всю жизнь! Все это, разумеется, не от большого ума, так как подобное поведение женщины – это не что иное, как бесстыдная манипуляция и желание контроля откровенно беззаконными методами. Это вечный страх благоверного, что новый «приступ» у его благоверной начнется в самом неожиданном и неподходящем месте, и все узнают, или, вернее, всем будет дано понять, кто подлинный глава в этой семье. А, впрочем, это и так редко бывает тайной для людей. </a:t>
            </a:r>
          </a:p>
        </p:txBody>
      </p:sp>
      <p:sp>
        <p:nvSpPr>
          <p:cNvPr id="4" name="Номер слайда 3"/>
          <p:cNvSpPr>
            <a:spLocks noGrp="1"/>
          </p:cNvSpPr>
          <p:nvPr>
            <p:ph type="sldNum" sz="quarter" idx="10"/>
          </p:nvPr>
        </p:nvSpPr>
        <p:spPr/>
        <p:txBody>
          <a:bodyPr/>
          <a:lstStyle/>
          <a:p>
            <a:fld id="{DC08E6FB-43A8-4FA3-9894-E78FCF673A28}" type="slidenum">
              <a:rPr lang="ru-RU" smtClean="0"/>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a:t>
            </a:r>
            <a:r>
              <a:rPr lang="ru-RU" sz="1200" b="1" kern="1200" dirty="0" smtClean="0">
                <a:solidFill>
                  <a:schemeClr val="tx1"/>
                </a:solidFill>
                <a:latin typeface="+mn-lt"/>
                <a:ea typeface="+mn-ea"/>
                <a:cs typeface="+mn-cs"/>
              </a:rPr>
              <a:t>Притчах 27.15-16 </a:t>
            </a:r>
            <a:r>
              <a:rPr lang="ru-RU" sz="1200" kern="1200" dirty="0" smtClean="0">
                <a:solidFill>
                  <a:schemeClr val="tx1"/>
                </a:solidFill>
                <a:latin typeface="+mn-lt"/>
                <a:ea typeface="+mn-ea"/>
                <a:cs typeface="+mn-cs"/>
              </a:rPr>
              <a:t>сказано:</a:t>
            </a:r>
          </a:p>
          <a:p>
            <a:r>
              <a:rPr lang="ru-RU" sz="1200" kern="1200" dirty="0" smtClean="0">
                <a:solidFill>
                  <a:schemeClr val="tx1"/>
                </a:solidFill>
                <a:latin typeface="+mn-lt"/>
                <a:ea typeface="+mn-ea"/>
                <a:cs typeface="+mn-cs"/>
              </a:rPr>
              <a:t>«Непрестанная капель в дождливый день и </a:t>
            </a:r>
            <a:r>
              <a:rPr lang="ru-RU" sz="1200" b="1" kern="1200" dirty="0" smtClean="0">
                <a:solidFill>
                  <a:schemeClr val="tx1"/>
                </a:solidFill>
                <a:latin typeface="+mn-lt"/>
                <a:ea typeface="+mn-ea"/>
                <a:cs typeface="+mn-cs"/>
              </a:rPr>
              <a:t>сварливая жена</a:t>
            </a:r>
            <a:r>
              <a:rPr lang="ru-RU" sz="1200" kern="1200" dirty="0" smtClean="0">
                <a:solidFill>
                  <a:schemeClr val="tx1"/>
                </a:solidFill>
                <a:latin typeface="+mn-lt"/>
                <a:ea typeface="+mn-ea"/>
                <a:cs typeface="+mn-cs"/>
              </a:rPr>
              <a:t> – равны; Кто хочет скрыть ее, тот хочет скрыть ветер и </a:t>
            </a:r>
            <a:r>
              <a:rPr lang="ru-RU" sz="1200" b="1" kern="1200" dirty="0" smtClean="0">
                <a:solidFill>
                  <a:schemeClr val="tx1"/>
                </a:solidFill>
                <a:latin typeface="+mn-lt"/>
                <a:ea typeface="+mn-ea"/>
                <a:cs typeface="+mn-cs"/>
              </a:rPr>
              <a:t>масть</a:t>
            </a:r>
            <a:r>
              <a:rPr lang="ru-RU" sz="1200" kern="1200" dirty="0" smtClean="0">
                <a:solidFill>
                  <a:schemeClr val="tx1"/>
                </a:solidFill>
                <a:latin typeface="+mn-lt"/>
                <a:ea typeface="+mn-ea"/>
                <a:cs typeface="+mn-cs"/>
              </a:rPr>
              <a:t> (благовонное масло) в правой руке своей, </a:t>
            </a:r>
            <a:r>
              <a:rPr lang="ru-RU" sz="1200" b="1" kern="1200" dirty="0" smtClean="0">
                <a:solidFill>
                  <a:schemeClr val="tx1"/>
                </a:solidFill>
                <a:latin typeface="+mn-lt"/>
                <a:ea typeface="+mn-ea"/>
                <a:cs typeface="+mn-cs"/>
              </a:rPr>
              <a:t>дающую знать о себе</a:t>
            </a:r>
            <a:r>
              <a:rPr lang="ru-RU" sz="1200" kern="1200" dirty="0" smtClean="0">
                <a:solidFill>
                  <a:schemeClr val="tx1"/>
                </a:solidFill>
                <a:latin typeface="+mn-lt"/>
                <a:ea typeface="+mn-ea"/>
                <a:cs typeface="+mn-cs"/>
              </a:rPr>
              <a:t>».</a:t>
            </a:r>
          </a:p>
        </p:txBody>
      </p:sp>
      <p:sp>
        <p:nvSpPr>
          <p:cNvPr id="4" name="Номер слайда 3"/>
          <p:cNvSpPr>
            <a:spLocks noGrp="1"/>
          </p:cNvSpPr>
          <p:nvPr>
            <p:ph type="sldNum" sz="quarter" idx="10"/>
          </p:nvPr>
        </p:nvSpPr>
        <p:spPr/>
        <p:txBody>
          <a:bodyPr/>
          <a:lstStyle/>
          <a:p>
            <a:fld id="{C994335A-DFE8-4592-A40A-489D710E9AA3}"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Вы когда-нибудь пробовали разлить в комнате духи, а после попытаться как-то это скрыть? Вряд ли получится, правда? Вот так и подобный тип жен. Если в женщине это есть, то скрывай, не скрывай, делай вид что все нормально – со временем всем станет ясно, что этот муж в проблеме. А вернее этот брак.</a:t>
            </a:r>
          </a:p>
          <a:p>
            <a:r>
              <a:rPr lang="ru-RU" sz="1200" u="sng" kern="1200" dirty="0" smtClean="0">
                <a:solidFill>
                  <a:schemeClr val="tx1"/>
                </a:solidFill>
                <a:latin typeface="+mn-lt"/>
                <a:ea typeface="+mn-ea"/>
                <a:cs typeface="+mn-cs"/>
              </a:rPr>
              <a:t>Второй</a:t>
            </a:r>
            <a:r>
              <a:rPr lang="ru-RU" sz="1200" kern="1200" dirty="0" smtClean="0">
                <a:solidFill>
                  <a:schemeClr val="tx1"/>
                </a:solidFill>
                <a:latin typeface="+mn-lt"/>
                <a:ea typeface="+mn-ea"/>
                <a:cs typeface="+mn-cs"/>
              </a:rPr>
              <a:t>, не менее проблемный тип женщин, который мужчины, вероятно, ненавидят больше всего – это </a:t>
            </a:r>
            <a:endParaRPr lang="ru-RU" dirty="0"/>
          </a:p>
        </p:txBody>
      </p:sp>
      <p:sp>
        <p:nvSpPr>
          <p:cNvPr id="4" name="Номер слайда 3"/>
          <p:cNvSpPr>
            <a:spLocks noGrp="1"/>
          </p:cNvSpPr>
          <p:nvPr>
            <p:ph type="sldNum" sz="quarter" idx="10"/>
          </p:nvPr>
        </p:nvSpPr>
        <p:spPr/>
        <p:txBody>
          <a:bodyPr/>
          <a:lstStyle/>
          <a:p>
            <a:fld id="{DC08E6FB-43A8-4FA3-9894-E78FCF673A28}" type="slidenum">
              <a:rPr lang="ru-RU" smtClean="0"/>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мятежные и непокорные женщины</a:t>
            </a:r>
            <a:r>
              <a:rPr lang="ru-RU" sz="1200" kern="1200" dirty="0" smtClean="0">
                <a:solidFill>
                  <a:schemeClr val="tx1"/>
                </a:solidFill>
                <a:latin typeface="+mn-lt"/>
                <a:ea typeface="+mn-ea"/>
                <a:cs typeface="+mn-cs"/>
              </a:rPr>
              <a:t>. И речь здесь идет далеко не о тех женах, так называемый «бунт» которых есть ничто иное, как вопль здравого смысла против откровенного произвола мужчины в браке. Извините, если он с крыши прыгает и жену заставляет, то не удивительно, что, как нормальный человек, его жена будет противиться этому безумию. Нет, речь идет о женщинах, </a:t>
            </a:r>
            <a:r>
              <a:rPr lang="ru-RU" sz="1200" kern="1200" dirty="0" err="1" smtClean="0">
                <a:solidFill>
                  <a:schemeClr val="tx1"/>
                </a:solidFill>
                <a:latin typeface="+mn-lt"/>
                <a:ea typeface="+mn-ea"/>
                <a:cs typeface="+mn-cs"/>
              </a:rPr>
              <a:t>психотип</a:t>
            </a:r>
            <a:r>
              <a:rPr lang="ru-RU" sz="1200" kern="1200" dirty="0" smtClean="0">
                <a:solidFill>
                  <a:schemeClr val="tx1"/>
                </a:solidFill>
                <a:latin typeface="+mn-lt"/>
                <a:ea typeface="+mn-ea"/>
                <a:cs typeface="+mn-cs"/>
              </a:rPr>
              <a:t> которых более схож на мужской. Они склонны держаться независимо, в них нет свойственного женщине желания опереться на кого-то более сильного. Даже если природа в свое время и «гонит» их к мужчине – это не меняет их внутри. Там они по-прежнему остаются одинокими, как тот белеющий </a:t>
            </a:r>
            <a:r>
              <a:rPr lang="ru-RU" sz="1200" kern="1200" dirty="0" err="1" smtClean="0">
                <a:solidFill>
                  <a:schemeClr val="tx1"/>
                </a:solidFill>
                <a:latin typeface="+mn-lt"/>
                <a:ea typeface="+mn-ea"/>
                <a:cs typeface="+mn-cs"/>
              </a:rPr>
              <a:t>лермонтовский</a:t>
            </a:r>
            <a:r>
              <a:rPr lang="ru-RU" sz="1200" kern="1200" dirty="0" smtClean="0">
                <a:solidFill>
                  <a:schemeClr val="tx1"/>
                </a:solidFill>
                <a:latin typeface="+mn-lt"/>
                <a:ea typeface="+mn-ea"/>
                <a:cs typeface="+mn-cs"/>
              </a:rPr>
              <a:t> парус. </a:t>
            </a:r>
          </a:p>
        </p:txBody>
      </p:sp>
      <p:sp>
        <p:nvSpPr>
          <p:cNvPr id="4" name="Номер слайда 3"/>
          <p:cNvSpPr>
            <a:spLocks noGrp="1"/>
          </p:cNvSpPr>
          <p:nvPr>
            <p:ph type="sldNum" sz="quarter" idx="10"/>
          </p:nvPr>
        </p:nvSpPr>
        <p:spPr/>
        <p:txBody>
          <a:bodyPr/>
          <a:lstStyle/>
          <a:p>
            <a:fld id="{DC08E6FB-43A8-4FA3-9894-E78FCF673A28}" type="slidenum">
              <a:rPr lang="ru-RU" smtClean="0"/>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7/31/2014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7/31/2014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7/31/2014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7/31/2014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8" name="Picture 4" descr="C:\Users\Луговой Павел\Desktop\Заказ\8342368.png"/>
          <p:cNvPicPr>
            <a:picLocks noChangeAspect="1" noChangeArrowheads="1"/>
          </p:cNvPicPr>
          <p:nvPr/>
        </p:nvPicPr>
        <p:blipFill>
          <a:blip r:embed="rId3"/>
          <a:srcRect/>
          <a:stretch>
            <a:fillRect/>
          </a:stretch>
        </p:blipFill>
        <p:spPr bwMode="auto">
          <a:xfrm>
            <a:off x="-228600" y="1838325"/>
            <a:ext cx="4800600" cy="3571875"/>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369134" y="152400"/>
            <a:ext cx="3708066" cy="40011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r>
              <a:rPr lang="ru-RU" sz="2000" b="1" dirty="0" smtClean="0">
                <a:ln w="18415" cmpd="sng">
                  <a:solidFill>
                    <a:srgbClr val="FFFFFF"/>
                  </a:solidFill>
                  <a:prstDash val="solid"/>
                </a:ln>
                <a:solidFill>
                  <a:srgbClr val="FFFFFF"/>
                </a:solidFill>
                <a:effectLst>
                  <a:glow rad="63500">
                    <a:srgbClr val="FFFFFF"/>
                  </a:glow>
                  <a:outerShdw blurRad="63500" dir="3600000" algn="tl" rotWithShape="0">
                    <a:srgbClr val="000000">
                      <a:alpha val="70000"/>
                    </a:srgbClr>
                  </a:outerShdw>
                </a:effectLst>
                <a:latin typeface="Cricket" pitchFamily="2" charset="0"/>
              </a:rPr>
              <a:t>Отдел Семейного служения</a:t>
            </a:r>
            <a:endParaRPr lang="ru-RU" sz="2000" b="1" cap="none" spc="0" dirty="0">
              <a:ln w="18415" cmpd="sng">
                <a:solidFill>
                  <a:srgbClr val="FFFFFF"/>
                </a:solidFill>
                <a:prstDash val="solid"/>
              </a:ln>
              <a:solidFill>
                <a:srgbClr val="FFFFFF"/>
              </a:solidFill>
              <a:effectLst>
                <a:glow rad="63500">
                  <a:srgbClr val="FFFFFF"/>
                </a:glow>
                <a:outerShdw blurRad="63500" dir="3600000" algn="tl" rotWithShape="0">
                  <a:srgbClr val="000000">
                    <a:alpha val="70000"/>
                  </a:srgbClr>
                </a:outerShdw>
              </a:effectLst>
              <a:latin typeface="Cricket" pitchFamily="2" charset="0"/>
            </a:endParaRPr>
          </a:p>
        </p:txBody>
      </p:sp>
      <p:pic>
        <p:nvPicPr>
          <p:cNvPr id="9" name="Рисунок 8" descr="логотип CMYK.jpg"/>
          <p:cNvPicPr>
            <a:picLocks noChangeAspect="1"/>
          </p:cNvPicPr>
          <p:nvPr/>
        </p:nvPicPr>
        <p:blipFill>
          <a:blip r:embed="rId5">
            <a:clrChange>
              <a:clrFrom>
                <a:srgbClr val="FFFFFE"/>
              </a:clrFrom>
              <a:clrTo>
                <a:srgbClr val="FFFFFE">
                  <a:alpha val="0"/>
                </a:srgbClr>
              </a:clrTo>
            </a:clrChange>
          </a:blip>
          <a:stretch>
            <a:fillRect/>
          </a:stretch>
        </p:blipFill>
        <p:spPr>
          <a:xfrm>
            <a:off x="8001000" y="152400"/>
            <a:ext cx="914400" cy="853551"/>
          </a:xfrm>
          <a:prstGeom prst="rect">
            <a:avLst/>
          </a:prstGeom>
        </p:spPr>
      </p:pic>
      <p:sp>
        <p:nvSpPr>
          <p:cNvPr id="10" name="Прямоугольник 9"/>
          <p:cNvSpPr/>
          <p:nvPr/>
        </p:nvSpPr>
        <p:spPr>
          <a:xfrm>
            <a:off x="1981200" y="2857316"/>
            <a:ext cx="6705600" cy="3695884"/>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14000"/>
              </a:lnSpc>
            </a:pPr>
            <a:r>
              <a:rPr lang="ru-RU" sz="18000" b="1" cap="none" spc="0"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Д</a:t>
            </a:r>
            <a:r>
              <a:rPr lang="ru-RU" sz="12000" b="1" cap="none" spc="0"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обро пожаловать</a:t>
            </a:r>
            <a:endParaRPr lang="ru-RU" sz="12000" b="1" cap="none" spc="0" dirty="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C:\Users\Луговой Павел\Desktop\Заказ\вопрос.png"/>
          <p:cNvPicPr>
            <a:picLocks noChangeAspect="1" noChangeArrowheads="1"/>
          </p:cNvPicPr>
          <p:nvPr/>
        </p:nvPicPr>
        <p:blipFill>
          <a:blip r:embed="rId4"/>
          <a:srcRect/>
          <a:stretch>
            <a:fillRect/>
          </a:stretch>
        </p:blipFill>
        <p:spPr bwMode="auto">
          <a:xfrm>
            <a:off x="3505200" y="231198"/>
            <a:ext cx="6172200" cy="7084002"/>
          </a:xfrm>
          <a:prstGeom prst="rect">
            <a:avLst/>
          </a:prstGeom>
          <a:noFill/>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Луговой Павел\Desktop\Заказ\Снимок-экрана-2011-12-05-в-14.16.21.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94503" y="762000"/>
            <a:ext cx="7544697" cy="6096001"/>
          </a:xfrm>
          <a:prstGeom prst="rect">
            <a:avLst/>
          </a:prstGeom>
          <a:noFill/>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C:\Users\Луговой Павел\Desktop\Заказ\man-woman-upset.png"/>
          <p:cNvPicPr>
            <a:picLocks noChangeAspect="1" noChangeArrowheads="1"/>
          </p:cNvPicPr>
          <p:nvPr/>
        </p:nvPicPr>
        <p:blipFill>
          <a:blip r:embed="rId3"/>
          <a:srcRect r="5869"/>
          <a:stretch>
            <a:fillRect/>
          </a:stretch>
        </p:blipFill>
        <p:spPr bwMode="auto">
          <a:xfrm>
            <a:off x="-76200" y="0"/>
            <a:ext cx="9220200" cy="68580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descr="C:\Users\Луговой Павел\Desktop\Заказ\87364715_3aae705393.png"/>
          <p:cNvPicPr>
            <a:picLocks noChangeAspect="1" noChangeArrowheads="1"/>
          </p:cNvPicPr>
          <p:nvPr/>
        </p:nvPicPr>
        <p:blipFill>
          <a:blip r:embed="rId4"/>
          <a:srcRect/>
          <a:stretch>
            <a:fillRect/>
          </a:stretch>
        </p:blipFill>
        <p:spPr bwMode="auto">
          <a:xfrm>
            <a:off x="4953000" y="1739223"/>
            <a:ext cx="4387850" cy="5247539"/>
          </a:xfrm>
          <a:prstGeom prst="rect">
            <a:avLst/>
          </a:prstGeom>
          <a:noFill/>
        </p:spPr>
      </p:pic>
      <p:sp>
        <p:nvSpPr>
          <p:cNvPr id="7" name="Прямоугольник 6"/>
          <p:cNvSpPr/>
          <p:nvPr/>
        </p:nvSpPr>
        <p:spPr>
          <a:xfrm>
            <a:off x="1905000" y="457200"/>
            <a:ext cx="6705600"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непокорные женщины</a:t>
            </a:r>
          </a:p>
          <a:p>
            <a:pPr marL="457200" indent="-457200">
              <a:buFont typeface="Wingdings" pitchFamily="2" charset="2"/>
              <a:buChar char="ü"/>
            </a:pP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меланхоличные жены</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C:\Users\Луговой Павел\Desktop\Заказ\top-5-turnoffs-for-men1.png"/>
          <p:cNvPicPr>
            <a:picLocks noChangeAspect="1" noChangeArrowheads="1"/>
          </p:cNvPicPr>
          <p:nvPr/>
        </p:nvPicPr>
        <p:blipFill>
          <a:blip r:embed="rId3"/>
          <a:srcRect l="10516" r="5353"/>
          <a:stretch>
            <a:fillRect/>
          </a:stretch>
        </p:blipFill>
        <p:spPr bwMode="auto">
          <a:xfrm>
            <a:off x="0" y="-22385"/>
            <a:ext cx="9144000" cy="6880385"/>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descr="C:\Users\Луговой Павел\Desktop\Заказ\woman485.png"/>
          <p:cNvPicPr>
            <a:picLocks noChangeAspect="1" noChangeArrowheads="1"/>
          </p:cNvPicPr>
          <p:nvPr/>
        </p:nvPicPr>
        <p:blipFill>
          <a:blip r:embed="rId3"/>
          <a:srcRect/>
          <a:stretch>
            <a:fillRect/>
          </a:stretch>
        </p:blipFill>
        <p:spPr bwMode="auto">
          <a:xfrm>
            <a:off x="5257800" y="2768600"/>
            <a:ext cx="3886200" cy="40894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905000" y="457200"/>
            <a:ext cx="6705600" cy="206210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непокорные 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меланхоличные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жены</a:t>
            </a:r>
          </a:p>
          <a:p>
            <a:pPr marL="457200" indent="-457200">
              <a:buFont typeface="Wingdings" pitchFamily="2" charset="2"/>
              <a:buChar char="ü"/>
            </a:pP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«очень правильные» жены</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7" name="Picture 3" descr="C:\Users\Луговой Павел\Desktop\Заказ\lead.png"/>
          <p:cNvPicPr>
            <a:picLocks noChangeAspect="1" noChangeArrowheads="1"/>
          </p:cNvPicPr>
          <p:nvPr/>
        </p:nvPicPr>
        <p:blipFill>
          <a:blip r:embed="rId3"/>
          <a:srcRect/>
          <a:stretch>
            <a:fillRect/>
          </a:stretch>
        </p:blipFill>
        <p:spPr bwMode="auto">
          <a:xfrm>
            <a:off x="50800" y="0"/>
            <a:ext cx="9093200" cy="68199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0" name="Picture 2" descr="C:\Users\Луговой Павел\Desktop\Заказ\341ad9231115.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038601" y="2735026"/>
            <a:ext cx="4876800" cy="4049950"/>
          </a:xfrm>
          <a:prstGeom prst="rect">
            <a:avLst/>
          </a:prstGeom>
          <a:noFill/>
        </p:spPr>
      </p:pic>
      <p:sp>
        <p:nvSpPr>
          <p:cNvPr id="7" name="Прямоугольник 6"/>
          <p:cNvSpPr/>
          <p:nvPr/>
        </p:nvSpPr>
        <p:spPr>
          <a:xfrm>
            <a:off x="1905000" y="457200"/>
            <a:ext cx="6705600" cy="236988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непокорные 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меланхоличные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«очень правильные»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жены</a:t>
            </a:r>
          </a:p>
          <a:p>
            <a:pPr marL="457200" indent="-457200">
              <a:buFont typeface="Wingdings" pitchFamily="2" charset="2"/>
              <a:buChar char="ü"/>
            </a:pP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«шибко </a:t>
            </a:r>
            <a:r>
              <a:rPr lang="ru-RU" sz="3200" b="1" dirty="0" err="1"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вумные</a:t>
            </a: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женщины</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descr="C:\Users\Луговой Павел\Desktop\Заказ\4a67196ba9e0.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70923" y="1219200"/>
            <a:ext cx="7720677" cy="5410200"/>
          </a:xfrm>
          <a:prstGeom prst="rect">
            <a:avLst/>
          </a:prstGeom>
          <a:noFill/>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descr="C:\Users\Луговой Павел\Desktop\Заказ\original312.png"/>
          <p:cNvPicPr>
            <a:picLocks noChangeAspect="1" noChangeArrowheads="1"/>
          </p:cNvPicPr>
          <p:nvPr/>
        </p:nvPicPr>
        <p:blipFill>
          <a:blip r:embed="rId3"/>
          <a:srcRect/>
          <a:stretch>
            <a:fillRect/>
          </a:stretch>
        </p:blipFill>
        <p:spPr bwMode="auto">
          <a:xfrm flipH="1">
            <a:off x="3810000" y="2857500"/>
            <a:ext cx="5334000" cy="40005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905000" y="457200"/>
            <a:ext cx="6705600" cy="267765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непокорные женщины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меланхоличные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«очень правильные»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жены</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«шибко </a:t>
            </a:r>
            <a:r>
              <a:rPr lang="ru-RU" sz="2000" b="1" dirty="0" err="1"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вумные</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32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женщина </a:t>
            </a: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a:t>
            </a:r>
            <a:r>
              <a:rPr lang="ru-RU" sz="3200" b="1" dirty="0" err="1"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селяночка</a:t>
            </a: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descr="C:\Users\Луговой Павел\Desktop\Заказ\imya-boga-i-moisey.png"/>
          <p:cNvPicPr>
            <a:picLocks noChangeAspect="1" noChangeArrowheads="1"/>
          </p:cNvPicPr>
          <p:nvPr/>
        </p:nvPicPr>
        <p:blipFill>
          <a:blip r:embed="rId3"/>
          <a:srcRect/>
          <a:stretch>
            <a:fillRect/>
          </a:stretch>
        </p:blipFill>
        <p:spPr bwMode="auto">
          <a:xfrm>
            <a:off x="-76200" y="569928"/>
            <a:ext cx="8382000" cy="6288072"/>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667000" y="533400"/>
            <a:ext cx="6019800" cy="355481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130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10 </a:t>
            </a:r>
            <a:r>
              <a:rPr lang="ru-RU" sz="96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заповедей хорошего брака</a:t>
            </a: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2" name="Picture 4" descr="C:\Users\Луговой Павел\Desktop\Заказ\i13.png"/>
          <p:cNvPicPr>
            <a:picLocks noChangeAspect="1" noChangeArrowheads="1"/>
          </p:cNvPicPr>
          <p:nvPr/>
        </p:nvPicPr>
        <p:blipFill>
          <a:blip r:embed="rId3"/>
          <a:srcRect/>
          <a:stretch>
            <a:fillRect/>
          </a:stretch>
        </p:blipFill>
        <p:spPr bwMode="auto">
          <a:xfrm>
            <a:off x="5053482" y="3581400"/>
            <a:ext cx="3709518" cy="3276599"/>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133600" y="228600"/>
            <a:ext cx="6705600" cy="123495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 для жены</a:t>
            </a:r>
          </a:p>
        </p:txBody>
      </p:sp>
      <p:sp>
        <p:nvSpPr>
          <p:cNvPr id="10" name="Прямоугольник 9"/>
          <p:cNvSpPr/>
          <p:nvPr/>
        </p:nvSpPr>
        <p:spPr>
          <a:xfrm>
            <a:off x="1524000" y="1752600"/>
            <a:ext cx="7086600" cy="1669047"/>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p3d extrusionH="57150">
              <a:bevelT w="38100" h="38100" prst="angle"/>
            </a:sp3d>
          </a:bodyPr>
          <a:lstStyle/>
          <a:p>
            <a:pPr algn="r">
              <a:lnSpc>
                <a:spcPts val="6100"/>
              </a:lnSpc>
            </a:pP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Постарайся сделать </a:t>
            </a: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жизнь мужа проще</a:t>
            </a:r>
            <a:endPar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endParaRP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2" name="Picture 2" descr="C:\Users\Луговой Павел\Desktop\Заказ\delaem-komplimentu.png"/>
          <p:cNvPicPr>
            <a:picLocks noChangeAspect="1" noChangeArrowheads="1"/>
          </p:cNvPicPr>
          <p:nvPr/>
        </p:nvPicPr>
        <p:blipFill>
          <a:blip r:embed="rId3"/>
          <a:srcRect/>
          <a:stretch>
            <a:fillRect/>
          </a:stretch>
        </p:blipFill>
        <p:spPr bwMode="auto">
          <a:xfrm>
            <a:off x="0" y="234717"/>
            <a:ext cx="9853613" cy="6623283"/>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524000" y="533400"/>
            <a:ext cx="7162800" cy="145809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13000" b="1"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9600" b="1"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a:t>
            </a:r>
            <a:endParaRPr lang="ru-RU" sz="96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endParaRPr>
          </a:p>
        </p:txBody>
      </p:sp>
      <p:pic>
        <p:nvPicPr>
          <p:cNvPr id="7" name="Picture 2" descr="C:\Users\Луговой Павел\Desktop\Заказ\image03.png"/>
          <p:cNvPicPr>
            <a:picLocks noChangeAspect="1" noChangeArrowheads="1"/>
          </p:cNvPicPr>
          <p:nvPr/>
        </p:nvPicPr>
        <p:blipFill>
          <a:blip r:embed="rId4"/>
          <a:srcRect/>
          <a:stretch>
            <a:fillRect/>
          </a:stretch>
        </p:blipFill>
        <p:spPr bwMode="auto">
          <a:xfrm>
            <a:off x="1905000" y="1905000"/>
            <a:ext cx="4762500" cy="4667250"/>
          </a:xfrm>
          <a:prstGeom prst="rect">
            <a:avLst/>
          </a:prstGeom>
          <a:noFill/>
        </p:spPr>
      </p:pic>
      <p:sp>
        <p:nvSpPr>
          <p:cNvPr id="8" name="Скругленный прямоугольник 7"/>
          <p:cNvSpPr/>
          <p:nvPr/>
        </p:nvSpPr>
        <p:spPr>
          <a:xfrm>
            <a:off x="4876800" y="4724400"/>
            <a:ext cx="1447800" cy="685800"/>
          </a:xfrm>
          <a:prstGeom prst="roundRect">
            <a:avLst/>
          </a:prstGeom>
          <a:noFill/>
          <a:ln w="762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133600" y="228600"/>
            <a:ext cx="6705600" cy="123495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 для мужа</a:t>
            </a:r>
          </a:p>
        </p:txBody>
      </p:sp>
      <p:sp>
        <p:nvSpPr>
          <p:cNvPr id="10" name="Прямоугольник 9"/>
          <p:cNvSpPr/>
          <p:nvPr/>
        </p:nvSpPr>
        <p:spPr>
          <a:xfrm>
            <a:off x="2362200" y="3395822"/>
            <a:ext cx="6477000" cy="2439129"/>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p3d extrusionH="57150">
              <a:bevelT w="38100" h="38100" prst="angle"/>
            </a:sp3d>
          </a:bodyPr>
          <a:lstStyle/>
          <a:p>
            <a:pPr algn="r">
              <a:lnSpc>
                <a:spcPts val="6100"/>
              </a:lnSpc>
              <a:spcBef>
                <a:spcPts val="600"/>
              </a:spcBef>
            </a:pP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    </a:t>
            </a: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Постарайся сделать ее жизнь красивой»!</a:t>
            </a:r>
            <a:endPar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endParaRPr>
          </a:p>
        </p:txBody>
      </p:sp>
      <p:pic>
        <p:nvPicPr>
          <p:cNvPr id="24578" name="Picture 2" descr="C:\Users\Луговой Павел\Desktop\Заказ\beautiful-young-woman.png"/>
          <p:cNvPicPr>
            <a:picLocks noChangeAspect="1" noChangeArrowheads="1"/>
          </p:cNvPicPr>
          <p:nvPr/>
        </p:nvPicPr>
        <p:blipFill>
          <a:blip r:embed="rId4"/>
          <a:srcRect/>
          <a:stretch>
            <a:fillRect/>
          </a:stretch>
        </p:blipFill>
        <p:spPr bwMode="auto">
          <a:xfrm>
            <a:off x="2209800" y="1209675"/>
            <a:ext cx="5695950" cy="3791875"/>
          </a:xfrm>
          <a:prstGeom prst="rect">
            <a:avLst/>
          </a:prstGeom>
          <a:noFill/>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387" name="Picture 3" descr="C:\Users\Луговой Павел\Desktop\Заказ\1380098876_semya2.png"/>
          <p:cNvPicPr>
            <a:picLocks noChangeAspect="1" noChangeArrowheads="1"/>
          </p:cNvPicPr>
          <p:nvPr/>
        </p:nvPicPr>
        <p:blipFill>
          <a:blip r:embed="rId3"/>
          <a:srcRect/>
          <a:stretch>
            <a:fillRect/>
          </a:stretch>
        </p:blipFill>
        <p:spPr bwMode="auto">
          <a:xfrm>
            <a:off x="533400" y="0"/>
            <a:ext cx="9144000" cy="68580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0" name="Picture 2" descr="C:\Users\Луговой Павел\Desktop\Заказ\1267903073_x_19b9ba83.png"/>
          <p:cNvPicPr>
            <a:picLocks noChangeAspect="1" noChangeArrowheads="1"/>
          </p:cNvPicPr>
          <p:nvPr/>
        </p:nvPicPr>
        <p:blipFill>
          <a:blip r:embed="rId3"/>
          <a:srcRect l="11123"/>
          <a:stretch>
            <a:fillRect/>
          </a:stretch>
        </p:blipFill>
        <p:spPr bwMode="auto">
          <a:xfrm>
            <a:off x="0" y="0"/>
            <a:ext cx="9133365" cy="68580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434" name="Picture 2" descr="C:\Users\Луговой Павел\Desktop\Заказ\image13.png"/>
          <p:cNvPicPr>
            <a:picLocks noChangeAspect="1" noChangeArrowheads="1"/>
          </p:cNvPicPr>
          <p:nvPr/>
        </p:nvPicPr>
        <p:blipFill>
          <a:blip r:embed="rId3"/>
          <a:srcRect r="24990" b="5759"/>
          <a:stretch>
            <a:fillRect/>
          </a:stretch>
        </p:blipFill>
        <p:spPr bwMode="auto">
          <a:xfrm>
            <a:off x="0" y="1"/>
            <a:ext cx="9144000" cy="6857999"/>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descr="C:\Users\Луговой Павел\Desktop\Заказ\383816634.png"/>
          <p:cNvPicPr>
            <a:picLocks noChangeAspect="1" noChangeArrowheads="1"/>
          </p:cNvPicPr>
          <p:nvPr/>
        </p:nvPicPr>
        <p:blipFill>
          <a:blip r:embed="rId3"/>
          <a:srcRect l="10386" r="11717"/>
          <a:stretch>
            <a:fillRect/>
          </a:stretch>
        </p:blipFill>
        <p:spPr bwMode="auto">
          <a:xfrm>
            <a:off x="0" y="0"/>
            <a:ext cx="9144000" cy="68580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82" name="Picture 2" descr="C:\Users\Луговой Павел\Desktop\Заказ\5f3779dc7315cdcd58cc85fed53201a6135805.png"/>
          <p:cNvPicPr>
            <a:picLocks noChangeAspect="1" noChangeArrowheads="1"/>
          </p:cNvPicPr>
          <p:nvPr/>
        </p:nvPicPr>
        <p:blipFill>
          <a:blip r:embed="rId3"/>
          <a:srcRect r="19951"/>
          <a:stretch>
            <a:fillRect/>
          </a:stretch>
        </p:blipFill>
        <p:spPr bwMode="auto">
          <a:xfrm>
            <a:off x="889058" y="990600"/>
            <a:ext cx="8254942" cy="58674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905000" y="457200"/>
            <a:ext cx="6705600"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Снисходите к небольшим </a:t>
            </a:r>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капризам…</a:t>
            </a:r>
            <a:endParaRPr lang="ru-RU" sz="36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507" name="Picture 3" descr="C:\Users\Луговой Павел\Desktop\Заказ\holiday-shopping.png"/>
          <p:cNvPicPr>
            <a:picLocks noChangeAspect="1" noChangeArrowheads="1"/>
          </p:cNvPicPr>
          <p:nvPr/>
        </p:nvPicPr>
        <p:blipFill>
          <a:blip r:embed="rId4"/>
          <a:srcRect/>
          <a:stretch>
            <a:fillRect/>
          </a:stretch>
        </p:blipFill>
        <p:spPr bwMode="auto">
          <a:xfrm>
            <a:off x="838200" y="114300"/>
            <a:ext cx="8991600" cy="6743700"/>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524000" y="533400"/>
            <a:ext cx="7162800" cy="145809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13000" b="1"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9600" b="1"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a:t>
            </a:r>
            <a:endParaRPr lang="ru-RU" sz="96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endParaRPr>
          </a:p>
        </p:txBody>
      </p:sp>
      <p:pic>
        <p:nvPicPr>
          <p:cNvPr id="7" name="Picture 2" descr="C:\Users\Луговой Павел\Desktop\Заказ\image03.png"/>
          <p:cNvPicPr>
            <a:picLocks noChangeAspect="1" noChangeArrowheads="1"/>
          </p:cNvPicPr>
          <p:nvPr/>
        </p:nvPicPr>
        <p:blipFill>
          <a:blip r:embed="rId4"/>
          <a:srcRect/>
          <a:stretch>
            <a:fillRect/>
          </a:stretch>
        </p:blipFill>
        <p:spPr bwMode="auto">
          <a:xfrm>
            <a:off x="1905000" y="1905000"/>
            <a:ext cx="4762500" cy="4667250"/>
          </a:xfrm>
          <a:prstGeom prst="rect">
            <a:avLst/>
          </a:prstGeom>
          <a:noFill/>
        </p:spPr>
      </p:pic>
      <p:sp>
        <p:nvSpPr>
          <p:cNvPr id="8" name="Скругленный прямоугольник 7"/>
          <p:cNvSpPr/>
          <p:nvPr/>
        </p:nvSpPr>
        <p:spPr>
          <a:xfrm>
            <a:off x="4876800" y="4724400"/>
            <a:ext cx="1447800" cy="685800"/>
          </a:xfrm>
          <a:prstGeom prst="roundRect">
            <a:avLst/>
          </a:prstGeom>
          <a:noFill/>
          <a:ln w="762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133600" y="228600"/>
            <a:ext cx="6705600" cy="123495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 для мужа</a:t>
            </a:r>
          </a:p>
        </p:txBody>
      </p:sp>
      <p:sp>
        <p:nvSpPr>
          <p:cNvPr id="10" name="Прямоугольник 9"/>
          <p:cNvSpPr/>
          <p:nvPr/>
        </p:nvSpPr>
        <p:spPr>
          <a:xfrm>
            <a:off x="2362200" y="3395822"/>
            <a:ext cx="6477000" cy="2439129"/>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p3d extrusionH="57150">
              <a:bevelT w="38100" h="38100" prst="angle"/>
            </a:sp3d>
          </a:bodyPr>
          <a:lstStyle/>
          <a:p>
            <a:pPr algn="r">
              <a:lnSpc>
                <a:spcPts val="6100"/>
              </a:lnSpc>
              <a:spcBef>
                <a:spcPts val="600"/>
              </a:spcBef>
            </a:pP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    </a:t>
            </a: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Постарайся сделать ее жизнь красивой»!</a:t>
            </a:r>
            <a:endPar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endParaRPr>
          </a:p>
        </p:txBody>
      </p:sp>
      <p:pic>
        <p:nvPicPr>
          <p:cNvPr id="24578" name="Picture 2" descr="C:\Users\Луговой Павел\Desktop\Заказ\beautiful-young-woman.png"/>
          <p:cNvPicPr>
            <a:picLocks noChangeAspect="1" noChangeArrowheads="1"/>
          </p:cNvPicPr>
          <p:nvPr/>
        </p:nvPicPr>
        <p:blipFill>
          <a:blip r:embed="rId4"/>
          <a:srcRect/>
          <a:stretch>
            <a:fillRect/>
          </a:stretch>
        </p:blipFill>
        <p:spPr bwMode="auto">
          <a:xfrm>
            <a:off x="2209800" y="1209675"/>
            <a:ext cx="5695950" cy="3791875"/>
          </a:xfrm>
          <a:prstGeom prst="rect">
            <a:avLst/>
          </a:prstGeom>
          <a:noFill/>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descr="C:\Users\Луговой Павел\Desktop\Воспитание детей\Молитвенные-руки.png"/>
          <p:cNvPicPr>
            <a:picLocks noChangeAspect="1" noChangeArrowheads="1"/>
          </p:cNvPicPr>
          <p:nvPr/>
        </p:nvPicPr>
        <p:blipFill>
          <a:blip r:embed="rId4"/>
          <a:srcRect/>
          <a:stretch>
            <a:fillRect/>
          </a:stretch>
        </p:blipFill>
        <p:spPr bwMode="auto">
          <a:xfrm>
            <a:off x="3200400" y="132737"/>
            <a:ext cx="5410200" cy="7030063"/>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2" name="Picture 4" descr="C:\Users\Луговой Павел\Desktop\Заказ\i13.png"/>
          <p:cNvPicPr>
            <a:picLocks noChangeAspect="1" noChangeArrowheads="1"/>
          </p:cNvPicPr>
          <p:nvPr/>
        </p:nvPicPr>
        <p:blipFill>
          <a:blip r:embed="rId3"/>
          <a:srcRect/>
          <a:stretch>
            <a:fillRect/>
          </a:stretch>
        </p:blipFill>
        <p:spPr bwMode="auto">
          <a:xfrm>
            <a:off x="5053482" y="3581400"/>
            <a:ext cx="3709518" cy="3276599"/>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133600" y="228600"/>
            <a:ext cx="6705600" cy="123495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r">
              <a:lnSpc>
                <a:spcPts val="9000"/>
              </a:lnSpc>
            </a:pP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9 </a:t>
            </a:r>
            <a:r>
              <a:rPr lang="ru-RU" sz="72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Mistral" pitchFamily="66" charset="0"/>
              </a:rPr>
              <a:t>заповедь для жены</a:t>
            </a:r>
          </a:p>
        </p:txBody>
      </p:sp>
      <p:sp>
        <p:nvSpPr>
          <p:cNvPr id="10" name="Прямоугольник 9"/>
          <p:cNvSpPr/>
          <p:nvPr/>
        </p:nvSpPr>
        <p:spPr>
          <a:xfrm>
            <a:off x="1524000" y="1752600"/>
            <a:ext cx="7086600" cy="1669047"/>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p3d extrusionH="57150">
              <a:bevelT w="38100" h="38100" prst="angle"/>
            </a:sp3d>
          </a:bodyPr>
          <a:lstStyle/>
          <a:p>
            <a:pPr algn="r">
              <a:lnSpc>
                <a:spcPts val="6100"/>
              </a:lnSpc>
            </a:pP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Постарайся сделать </a:t>
            </a:r>
            <a:r>
              <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rPr>
              <a:t>жизнь мужа проще</a:t>
            </a:r>
            <a:endParaRPr lang="ru-RU" sz="5400" b="1" dirty="0" smtClean="0">
              <a:ln w="18415" cmpd="sng">
                <a:solidFill>
                  <a:sysClr val="windowText" lastClr="000000"/>
                </a:solidFill>
                <a:prstDash val="solid"/>
              </a:ln>
              <a:solidFill>
                <a:sysClr val="windowText" lastClr="000000"/>
              </a:solidFill>
              <a:effectLst>
                <a:outerShdw blurRad="114300" dist="63500" dir="3000000" algn="l" rotWithShape="0">
                  <a:prstClr val="black">
                    <a:alpha val="43000"/>
                  </a:prstClr>
                </a:outerShdw>
              </a:effectLst>
              <a:latin typeface="Adventure" pitchFamily="2" charset="0"/>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Users\Луговой Павел\Desktop\Заказ\women.png"/>
          <p:cNvPicPr>
            <a:picLocks noChangeAspect="1" noChangeArrowheads="1"/>
          </p:cNvPicPr>
          <p:nvPr/>
        </p:nvPicPr>
        <p:blipFill>
          <a:blip r:embed="rId3"/>
          <a:srcRect/>
          <a:stretch>
            <a:fillRect/>
          </a:stretch>
        </p:blipFill>
        <p:spPr bwMode="auto">
          <a:xfrm flipH="1">
            <a:off x="5449036" y="2209800"/>
            <a:ext cx="3237764" cy="4610100"/>
          </a:xfrm>
          <a:prstGeom prst="rect">
            <a:avLst/>
          </a:prstGeom>
          <a:noFill/>
        </p:spPr>
      </p:pic>
      <p:pic>
        <p:nvPicPr>
          <p:cNvPr id="1026" name="Picture 2" descr="E:\Клипарты\Библейские клипарты\Оформление_рамки\Линии 2\40.png"/>
          <p:cNvPicPr>
            <a:picLocks noChangeAspect="1" noChangeArrowheads="1"/>
          </p:cNvPicPr>
          <p:nvPr/>
        </p:nvPicPr>
        <p:blipFill>
          <a:blip r:embed="rId4"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905000" y="457200"/>
            <a:ext cx="6705600" cy="646331"/>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endParaRPr lang="ru-RU" sz="36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1" name="Picture 3" descr="C:\Users\Луговой Павел\Desktop\Заказ\26641296.png"/>
          <p:cNvPicPr>
            <a:picLocks noChangeAspect="1" noChangeArrowheads="1"/>
          </p:cNvPicPr>
          <p:nvPr/>
        </p:nvPicPr>
        <p:blipFill>
          <a:blip r:embed="rId4"/>
          <a:srcRect/>
          <a:stretch>
            <a:fillRect/>
          </a:stretch>
        </p:blipFill>
        <p:spPr bwMode="auto">
          <a:xfrm>
            <a:off x="990600" y="1289320"/>
            <a:ext cx="7467600" cy="5568680"/>
          </a:xfrm>
          <a:prstGeom prst="rect">
            <a:avLst/>
          </a:prstGeom>
          <a:noFill/>
        </p:spPr>
      </p:pic>
      <p:sp>
        <p:nvSpPr>
          <p:cNvPr id="7" name="Прямоугольник 6"/>
          <p:cNvSpPr/>
          <p:nvPr/>
        </p:nvSpPr>
        <p:spPr>
          <a:xfrm>
            <a:off x="1905000" y="457200"/>
            <a:ext cx="6705600" cy="113877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женщины</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905000" y="457200"/>
            <a:ext cx="6705600" cy="495520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Непрестанная капель в дождливый день и </a:t>
            </a:r>
            <a:r>
              <a:rPr lang="ru-RU" sz="3600" b="1" dirty="0" smtClean="0">
                <a:ln w="18415" cmpd="sng">
                  <a:solidFill>
                    <a:srgbClr val="FFFF00"/>
                  </a:solidFill>
                  <a:prstDash val="solid"/>
                </a:ln>
                <a:solidFill>
                  <a:srgbClr val="FFFF00"/>
                </a:solidFill>
                <a:effectLst>
                  <a:glow rad="228600">
                    <a:srgbClr val="1A0F27"/>
                  </a:glow>
                  <a:outerShdw blurRad="63500" dir="3600000" algn="tl" rotWithShape="0">
                    <a:srgbClr val="000000">
                      <a:alpha val="70000"/>
                    </a:srgbClr>
                  </a:outerShdw>
                </a:effectLst>
                <a:latin typeface="Cricket" pitchFamily="2" charset="0"/>
              </a:rPr>
              <a:t>сварливая жена </a:t>
            </a:r>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равны; Кто хочет скрыть ее, тот хочет скрыть ветер и </a:t>
            </a:r>
            <a:r>
              <a:rPr lang="ru-RU" sz="3600" b="1" dirty="0" smtClean="0">
                <a:ln w="18415" cmpd="sng">
                  <a:solidFill>
                    <a:srgbClr val="FFFF00"/>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масть </a:t>
            </a:r>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(благовонное масло) в правой руке своей, </a:t>
            </a:r>
            <a:r>
              <a:rPr lang="ru-RU" sz="3600" b="1" dirty="0" smtClean="0">
                <a:ln w="18415" cmpd="sng">
                  <a:solidFill>
                    <a:srgbClr val="FFFF00"/>
                  </a:solidFill>
                  <a:prstDash val="solid"/>
                </a:ln>
                <a:solidFill>
                  <a:srgbClr val="FFFF00"/>
                </a:solidFill>
                <a:effectLst>
                  <a:glow rad="228600">
                    <a:srgbClr val="1A0F27"/>
                  </a:glow>
                  <a:outerShdw blurRad="63500" dir="3600000" algn="tl" rotWithShape="0">
                    <a:srgbClr val="000000">
                      <a:alpha val="70000"/>
                    </a:srgbClr>
                  </a:outerShdw>
                </a:effectLst>
                <a:latin typeface="Cricket" pitchFamily="2" charset="0"/>
              </a:rPr>
              <a:t>дающую знать о себе</a:t>
            </a:r>
            <a:r>
              <a:rPr lang="ru-RU" sz="36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a:t>
            </a:r>
            <a:r>
              <a:rPr lang="ru-RU" sz="28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a:t>
            </a:r>
            <a:endParaRPr lang="ru-RU" sz="28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a:p>
            <a:r>
              <a:rPr lang="ru-RU" sz="28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                                  Псалтырь 36.8.</a:t>
            </a:r>
            <a:endParaRPr lang="ru-RU" sz="36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pic>
        <p:nvPicPr>
          <p:cNvPr id="7" name="Picture 2" descr="E:\Клипарты\Библейские клипарты\Воспитание детей\bible.png"/>
          <p:cNvPicPr>
            <a:picLocks noChangeAspect="1" noChangeArrowheads="1"/>
          </p:cNvPicPr>
          <p:nvPr/>
        </p:nvPicPr>
        <p:blipFill>
          <a:blip r:embed="rId4"/>
          <a:srcRect/>
          <a:stretch>
            <a:fillRect/>
          </a:stretch>
        </p:blipFill>
        <p:spPr bwMode="auto">
          <a:xfrm>
            <a:off x="4876800" y="5105400"/>
            <a:ext cx="4038600" cy="1562100"/>
          </a:xfrm>
          <a:prstGeom prst="rect">
            <a:avLst/>
          </a:prstGeom>
          <a:noFill/>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6" name="Picture 4" descr="C:\Users\Луговой Павел\Desktop\Заказ\1757723.png"/>
          <p:cNvPicPr>
            <a:picLocks noChangeAspect="1" noChangeArrowheads="1"/>
          </p:cNvPicPr>
          <p:nvPr/>
        </p:nvPicPr>
        <p:blipFill>
          <a:blip r:embed="rId4"/>
          <a:srcRect/>
          <a:stretch>
            <a:fillRect/>
          </a:stretch>
        </p:blipFill>
        <p:spPr bwMode="auto">
          <a:xfrm>
            <a:off x="3733800" y="304800"/>
            <a:ext cx="6172200" cy="6172200"/>
          </a:xfrm>
          <a:prstGeom prst="rect">
            <a:avLst/>
          </a:prstGeom>
          <a:no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E:\Клипарты\Библейские клипарты\Оформление_рамки\Линии 2\40.png"/>
          <p:cNvPicPr>
            <a:picLocks noChangeAspect="1" noChangeArrowheads="1"/>
          </p:cNvPicPr>
          <p:nvPr/>
        </p:nvPicPr>
        <p:blipFill>
          <a:blip r:embed="rId3" cstate="print"/>
          <a:srcRect l="19637" t="12275" b="8643"/>
          <a:stretch>
            <a:fillRect/>
          </a:stretch>
        </p:blipFill>
        <p:spPr bwMode="auto">
          <a:xfrm>
            <a:off x="1" y="0"/>
            <a:ext cx="1981199" cy="6858000"/>
          </a:xfrm>
          <a:prstGeom prst="rect">
            <a:avLst/>
          </a:prstGeom>
          <a:noFill/>
        </p:spPr>
      </p:pic>
      <p:sp>
        <p:nvSpPr>
          <p:cNvPr id="6" name="Прямоугольник 5"/>
          <p:cNvSpPr/>
          <p:nvPr/>
        </p:nvSpPr>
        <p:spPr>
          <a:xfrm>
            <a:off x="0" y="0"/>
            <a:ext cx="9144000" cy="6858000"/>
          </a:xfrm>
          <a:prstGeom prst="rect">
            <a:avLst/>
          </a:prstGeom>
          <a:noFill/>
          <a:ln w="85725" cap="sq" cmpd="tri">
            <a:solidFill>
              <a:srgbClr val="462300"/>
            </a:solidFill>
            <a:beve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C:\Users\Луговой Павел\Desktop\Заказ\88329835_4511063_RIA139065Preview_1_.png"/>
          <p:cNvPicPr>
            <a:picLocks noChangeAspect="1" noChangeArrowheads="1"/>
          </p:cNvPicPr>
          <p:nvPr/>
        </p:nvPicPr>
        <p:blipFill>
          <a:blip r:embed="rId4"/>
          <a:srcRect/>
          <a:stretch>
            <a:fillRect/>
          </a:stretch>
        </p:blipFill>
        <p:spPr bwMode="auto">
          <a:xfrm>
            <a:off x="2362200" y="1723464"/>
            <a:ext cx="6324600" cy="5134536"/>
          </a:xfrm>
          <a:prstGeom prst="rect">
            <a:avLst/>
          </a:prstGeom>
          <a:noFill/>
        </p:spPr>
      </p:pic>
      <p:sp>
        <p:nvSpPr>
          <p:cNvPr id="7" name="Прямоугольник 6"/>
          <p:cNvSpPr/>
          <p:nvPr/>
        </p:nvSpPr>
        <p:spPr>
          <a:xfrm>
            <a:off x="1905000" y="457200"/>
            <a:ext cx="6705600" cy="144655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ru-RU" sz="3600" b="1" cap="none" spc="0"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Типы женщин:</a:t>
            </a:r>
          </a:p>
          <a:p>
            <a:pPr marL="457200" indent="-457200">
              <a:buFont typeface="Wingdings" pitchFamily="2" charset="2"/>
              <a:buChar char="ü"/>
            </a:pP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экзальтированные </a:t>
            </a:r>
            <a:r>
              <a:rPr lang="ru-RU" sz="20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p>
          <a:p>
            <a:pPr marL="457200" indent="-457200">
              <a:buFont typeface="Wingdings" pitchFamily="2" charset="2"/>
              <a:buChar char="ü"/>
            </a:pP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непокорные </a:t>
            </a:r>
            <a:r>
              <a:rPr lang="ru-RU" sz="3200" b="1" dirty="0" smtClean="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rPr>
              <a:t>женщины</a:t>
            </a:r>
            <a:endParaRPr lang="ru-RU" sz="3200" b="1" cap="none" spc="0" dirty="0">
              <a:ln w="18415" cmpd="sng">
                <a:solidFill>
                  <a:srgbClr val="FFFFFF"/>
                </a:solidFill>
                <a:prstDash val="solid"/>
              </a:ln>
              <a:solidFill>
                <a:srgbClr val="FFFFFF"/>
              </a:solidFill>
              <a:effectLst>
                <a:glow rad="228600">
                  <a:srgbClr val="1A0F27"/>
                </a:glow>
                <a:outerShdw blurRad="63500" dir="3600000" algn="tl" rotWithShape="0">
                  <a:srgbClr val="000000">
                    <a:alpha val="70000"/>
                  </a:srgbClr>
                </a:outerShdw>
              </a:effectLst>
              <a:latin typeface="Cricket" pitchFamily="2" charset="0"/>
            </a:endParaRP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3321</Words>
  <PresentationFormat>Экран (4:3)</PresentationFormat>
  <Paragraphs>130</Paragraphs>
  <Slides>31</Slides>
  <Notes>31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31</vt:i4>
      </vt:variant>
    </vt:vector>
  </HeadingPairs>
  <TitlesOfParts>
    <vt:vector size="38" baseType="lpstr">
      <vt:lpstr>Arial</vt:lpstr>
      <vt:lpstr>Calibri</vt:lpstr>
      <vt:lpstr>Cricket</vt:lpstr>
      <vt:lpstr>Mistral</vt:lpstr>
      <vt:lpstr>Adventure</vt:lpstr>
      <vt:lpstr>Wingdings</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Луговой Павел</dc:creator>
  <cp:lastModifiedBy>Луговой Павел</cp:lastModifiedBy>
  <cp:revision>163</cp:revision>
  <dcterms:created xsi:type="dcterms:W3CDTF">2014-06-27T04:34:33Z</dcterms:created>
  <dcterms:modified xsi:type="dcterms:W3CDTF">2014-07-31T18:57:48Z</dcterms:modified>
</cp:coreProperties>
</file>