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8" r:id="rId2"/>
    <p:sldId id="256" r:id="rId3"/>
    <p:sldId id="260" r:id="rId4"/>
    <p:sldId id="261" r:id="rId5"/>
    <p:sldId id="267" r:id="rId6"/>
    <p:sldId id="268" r:id="rId7"/>
    <p:sldId id="269" r:id="rId8"/>
    <p:sldId id="257" r:id="rId9"/>
    <p:sldId id="264" r:id="rId10"/>
    <p:sldId id="265" r:id="rId11"/>
    <p:sldId id="266" r:id="rId12"/>
    <p:sldId id="271" r:id="rId13"/>
    <p:sldId id="272" r:id="rId14"/>
    <p:sldId id="262" r:id="rId15"/>
    <p:sldId id="263"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59" r:id="rId36"/>
  </p:sldIdLst>
  <p:sldSz cx="9144000" cy="6858000" type="screen4x3"/>
  <p:notesSz cx="6858000" cy="9144000"/>
  <p:embeddedFontLst>
    <p:embeddedFont>
      <p:font typeface="Calibri" pitchFamily="34" charset="0"/>
      <p:regular r:id="rId38"/>
      <p:bold r:id="rId39"/>
      <p:italic r:id="rId40"/>
      <p:boldItalic r:id="rId41"/>
    </p:embeddedFont>
    <p:embeddedFont>
      <p:font typeface="Cricket"/>
      <p:regular r:id="rId42"/>
      <p:bold r:id="rId43"/>
    </p:embeddedFont>
    <p:embeddedFont>
      <p:font typeface="Mistral" pitchFamily="66" charset="0"/>
      <p:regular r:id="rId44"/>
    </p:embeddedFont>
    <p:embeddedFont>
      <p:font typeface="Adventure" charset="0"/>
      <p:regular r:id="rId45"/>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0F27"/>
    <a:srgbClr val="000000"/>
    <a:srgbClr val="462300"/>
    <a:srgbClr val="DDDDDD"/>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197" autoAdjust="0"/>
  </p:normalViewPr>
  <p:slideViewPr>
    <p:cSldViewPr>
      <p:cViewPr>
        <p:scale>
          <a:sx n="45" d="100"/>
          <a:sy n="45" d="100"/>
        </p:scale>
        <p:origin x="-21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7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E1006C-161E-4019-8B80-4C1F02505603}" type="datetimeFigureOut">
              <a:rPr lang="ru-RU" smtClean="0"/>
              <a:pPr/>
              <a:t>16.09.2014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30AE9-CBE1-4CAB-B224-8C30D83D527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Мы приветствуем вас на этой встрече</a:t>
            </a:r>
          </a:p>
        </p:txBody>
      </p:sp>
      <p:sp>
        <p:nvSpPr>
          <p:cNvPr id="4" name="Номер слайда 3"/>
          <p:cNvSpPr>
            <a:spLocks noGrp="1"/>
          </p:cNvSpPr>
          <p:nvPr>
            <p:ph type="sldNum" sz="quarter" idx="10"/>
          </p:nvPr>
        </p:nvSpPr>
        <p:spPr/>
        <p:txBody>
          <a:bodyPr/>
          <a:lstStyle/>
          <a:p>
            <a:fld id="{34F30AE9-CBE1-4CAB-B224-8C30D83D5275}"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Жены! Послушайте меня. Ваша </a:t>
            </a:r>
            <a:r>
              <a:rPr lang="ru-RU" sz="1200" b="1" kern="1200" dirty="0" smtClean="0">
                <a:solidFill>
                  <a:schemeClr val="tx1"/>
                </a:solidFill>
                <a:latin typeface="+mn-lt"/>
                <a:ea typeface="+mn-ea"/>
                <a:cs typeface="+mn-cs"/>
              </a:rPr>
              <a:t>правильная реакция</a:t>
            </a:r>
            <a:r>
              <a:rPr lang="ru-RU" sz="1200" kern="1200" dirty="0" smtClean="0">
                <a:solidFill>
                  <a:schemeClr val="tx1"/>
                </a:solidFill>
                <a:latin typeface="+mn-lt"/>
                <a:ea typeface="+mn-ea"/>
                <a:cs typeface="+mn-cs"/>
              </a:rPr>
              <a:t> на желание мужа – это </a:t>
            </a:r>
            <a:r>
              <a:rPr lang="ru-RU" sz="1200" b="1" kern="1200" dirty="0" smtClean="0">
                <a:solidFill>
                  <a:schemeClr val="tx1"/>
                </a:solidFill>
                <a:latin typeface="+mn-lt"/>
                <a:ea typeface="+mn-ea"/>
                <a:cs typeface="+mn-cs"/>
              </a:rPr>
              <a:t>стопроцентный отклик</a:t>
            </a:r>
            <a:r>
              <a:rPr lang="ru-RU" sz="1200" kern="1200" dirty="0" smtClean="0">
                <a:solidFill>
                  <a:schemeClr val="tx1"/>
                </a:solidFill>
                <a:latin typeface="+mn-lt"/>
                <a:ea typeface="+mn-ea"/>
                <a:cs typeface="+mn-cs"/>
              </a:rPr>
              <a:t> с готовностью и желанием в глазах! У этой небольшой жертвы с вашей стороны есть так много воздаяния, что по истине надо быть женщиной, чтобы этого не понимать. Позвольте, я поделюсь мужским взглядом на эти вещи. Итак, отзывчивость жены на желание мужа, </a:t>
            </a:r>
            <a:r>
              <a:rPr lang="ru-RU" sz="1200" b="1" kern="1200" dirty="0" smtClean="0">
                <a:solidFill>
                  <a:schemeClr val="tx1"/>
                </a:solidFill>
                <a:latin typeface="+mn-lt"/>
                <a:ea typeface="+mn-ea"/>
                <a:cs typeface="+mn-cs"/>
              </a:rPr>
              <a:t>это: </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так привязывает мужчину к женщине (если тропа проторена и никогда никаких преград, то желание мужчины будет привычно обращено именно к этой женщине);</a:t>
            </a:r>
          </a:p>
          <a:p>
            <a:pPr lvl="0"/>
            <a:r>
              <a:rPr lang="ru-RU" sz="1200" kern="1200" dirty="0" smtClean="0">
                <a:solidFill>
                  <a:schemeClr val="tx1"/>
                </a:solidFill>
                <a:latin typeface="+mn-lt"/>
                <a:ea typeface="+mn-ea"/>
                <a:cs typeface="+mn-cs"/>
              </a:rPr>
              <a:t>вызывает в мужчине чувство благодарности за такое к нему отношение со стороны жены;</a:t>
            </a:r>
          </a:p>
          <a:p>
            <a:pPr lvl="0"/>
            <a:r>
              <a:rPr lang="ru-RU" sz="1200" kern="1200" dirty="0" smtClean="0">
                <a:solidFill>
                  <a:schemeClr val="tx1"/>
                </a:solidFill>
                <a:latin typeface="+mn-lt"/>
                <a:ea typeface="+mn-ea"/>
                <a:cs typeface="+mn-cs"/>
              </a:rPr>
              <a:t>утверждает мужчину в правильности его выбора;</a:t>
            </a:r>
          </a:p>
          <a:p>
            <a:pPr lvl="0"/>
            <a:r>
              <a:rPr lang="ru-RU" sz="1200" kern="1200" dirty="0" smtClean="0">
                <a:solidFill>
                  <a:schemeClr val="tx1"/>
                </a:solidFill>
                <a:latin typeface="+mn-lt"/>
                <a:ea typeface="+mn-ea"/>
                <a:cs typeface="+mn-cs"/>
              </a:rPr>
              <a:t>является мощным </a:t>
            </a:r>
            <a:r>
              <a:rPr lang="ru-RU" sz="1200" kern="1200" dirty="0" err="1" smtClean="0">
                <a:solidFill>
                  <a:schemeClr val="tx1"/>
                </a:solidFill>
                <a:latin typeface="+mn-lt"/>
                <a:ea typeface="+mn-ea"/>
                <a:cs typeface="+mn-cs"/>
              </a:rPr>
              <a:t>антистрессовым</a:t>
            </a:r>
            <a:r>
              <a:rPr lang="ru-RU" sz="1200" kern="1200" dirty="0" smtClean="0">
                <a:solidFill>
                  <a:schemeClr val="tx1"/>
                </a:solidFill>
                <a:latin typeface="+mn-lt"/>
                <a:ea typeface="+mn-ea"/>
                <a:cs typeface="+mn-cs"/>
              </a:rPr>
              <a:t> фактором (у женщин, чаще всего, это слезы);</a:t>
            </a:r>
          </a:p>
          <a:p>
            <a:pPr lvl="0"/>
            <a:r>
              <a:rPr lang="ru-RU" sz="1200" kern="1200" dirty="0" smtClean="0">
                <a:solidFill>
                  <a:schemeClr val="tx1"/>
                </a:solidFill>
                <a:latin typeface="+mn-lt"/>
                <a:ea typeface="+mn-ea"/>
                <a:cs typeface="+mn-cs"/>
              </a:rPr>
              <a:t>так же сильное профилактическое средство от потенциальных измен: «Я не голодный», – это будет сутью его ответа в отказе «покушать» утаенного хлеба и «выпить» сладких краденых вод. Но «поморите его голодом» месяц и потом не удивляйтесь, что он «перекусывает» в Интернете;</a:t>
            </a:r>
          </a:p>
          <a:p>
            <a:r>
              <a:rPr lang="ru-RU" sz="1200" kern="1200" dirty="0" smtClean="0">
                <a:solidFill>
                  <a:schemeClr val="tx1"/>
                </a:solidFill>
                <a:latin typeface="+mn-lt"/>
                <a:ea typeface="+mn-ea"/>
                <a:cs typeface="+mn-cs"/>
              </a:rPr>
              <a:t>- профилактическое средство от «мужских болезней» (когда вам будет сорок пять, и вы будете «ягодка опять», тогда не обижайтесь, если вы всю жизнь вели его к простатиту или импотенции своим отношением; «кусать локти» после будете именно вы);</a:t>
            </a:r>
          </a:p>
        </p:txBody>
      </p:sp>
      <p:sp>
        <p:nvSpPr>
          <p:cNvPr id="4" name="Номер слайда 3"/>
          <p:cNvSpPr>
            <a:spLocks noGrp="1"/>
          </p:cNvSpPr>
          <p:nvPr>
            <p:ph type="sldNum" sz="quarter" idx="10"/>
          </p:nvPr>
        </p:nvSpPr>
        <p:spPr/>
        <p:txBody>
          <a:bodyPr/>
          <a:lstStyle/>
          <a:p>
            <a:fld id="{34F30AE9-CBE1-4CAB-B224-8C30D83D5275}"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Маленькая подсказка</a:t>
            </a:r>
            <a:r>
              <a:rPr lang="ru-RU" sz="1200" kern="1200" dirty="0" smtClean="0">
                <a:solidFill>
                  <a:schemeClr val="tx1"/>
                </a:solidFill>
                <a:latin typeface="+mn-lt"/>
                <a:ea typeface="+mn-ea"/>
                <a:cs typeface="+mn-cs"/>
              </a:rPr>
              <a:t>: научитесь извлекать из этого приятное. Многие женщины страдают от полного отсутствия у их мужей какого-либо желания в их сторону. А у вас все хорошо! Прославьте Бога! Если ничего нельзя изменить, то, как говорится, расслабьтесь и получите удовольствие. Постарайтесь быстренько окружить его желание романтичностью и бросьтесь в его объятия! Только одна маленькая просьба: не надо в «процессе» говорить своему мужу что-то типа такого: «…</a:t>
            </a:r>
            <a:r>
              <a:rPr lang="ru-RU" sz="1200" kern="1200" dirty="0" err="1" smtClean="0">
                <a:solidFill>
                  <a:schemeClr val="tx1"/>
                </a:solidFill>
                <a:latin typeface="+mn-lt"/>
                <a:ea typeface="+mn-ea"/>
                <a:cs typeface="+mn-cs"/>
              </a:rPr>
              <a:t>Да-а</a:t>
            </a:r>
            <a:r>
              <a:rPr lang="ru-RU" sz="1200" kern="1200" dirty="0" smtClean="0">
                <a:solidFill>
                  <a:schemeClr val="tx1"/>
                </a:solidFill>
                <a:latin typeface="+mn-lt"/>
                <a:ea typeface="+mn-ea"/>
                <a:cs typeface="+mn-cs"/>
              </a:rPr>
              <a:t>…, сыну пальтишко надо купить на зиму …»</a:t>
            </a:r>
          </a:p>
          <a:p>
            <a:r>
              <a:rPr lang="ru-RU" sz="1200" kern="1200" dirty="0" smtClean="0">
                <a:solidFill>
                  <a:schemeClr val="tx1"/>
                </a:solidFill>
                <a:latin typeface="+mn-lt"/>
                <a:ea typeface="+mn-ea"/>
                <a:cs typeface="+mn-cs"/>
              </a:rPr>
              <a:t>Предвосхищаю вопросы: «А если он пьяный (надеюсь, это относится только к неверующим мужьям)? А если он грязный? А если он грубый»? Вопросы законные, но это тема, вероятно, уже другой книги. Одно могу сказать (как ободрение): где-то глубоко внутри мужчина сознает, когда он достоин отказа, и даже где-то готов философски его перенести, так как он понимает, что приблизился к жене неправильным путем. (А иногда, к сожалению, и не понимает). Поэтому я не зря дописал такие слова: «...за исключением действительно важных причин».</a:t>
            </a:r>
          </a:p>
        </p:txBody>
      </p:sp>
      <p:sp>
        <p:nvSpPr>
          <p:cNvPr id="4" name="Номер слайда 3"/>
          <p:cNvSpPr>
            <a:spLocks noGrp="1"/>
          </p:cNvSpPr>
          <p:nvPr>
            <p:ph type="sldNum" sz="quarter" idx="10"/>
          </p:nvPr>
        </p:nvSpPr>
        <p:spPr/>
        <p:txBody>
          <a:bodyPr/>
          <a:lstStyle/>
          <a:p>
            <a:fld id="{34F30AE9-CBE1-4CAB-B224-8C30D83D5275}"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Мы говорим сейчас об общих принципах поведения жены в браке. И неизменно правильным отношением к желанию вашего мужа будет эта первая, (я поставил ее первой по причине ее </a:t>
            </a:r>
            <a:r>
              <a:rPr lang="ru-RU" sz="1200" kern="1200" dirty="0" err="1" smtClean="0">
                <a:solidFill>
                  <a:schemeClr val="tx1"/>
                </a:solidFill>
                <a:latin typeface="+mn-lt"/>
                <a:ea typeface="+mn-ea"/>
                <a:cs typeface="+mn-cs"/>
              </a:rPr>
              <a:t>сверхважности</a:t>
            </a:r>
            <a:r>
              <a:rPr lang="ru-RU" sz="1200" kern="1200" dirty="0" smtClean="0">
                <a:solidFill>
                  <a:schemeClr val="tx1"/>
                </a:solidFill>
                <a:latin typeface="+mn-lt"/>
                <a:ea typeface="+mn-ea"/>
                <a:cs typeface="+mn-cs"/>
              </a:rPr>
              <a:t> для мужчин), «заповедь»: </a:t>
            </a:r>
            <a:r>
              <a:rPr lang="ru-RU" sz="1200" b="1" kern="1200" dirty="0" smtClean="0">
                <a:solidFill>
                  <a:schemeClr val="tx1"/>
                </a:solidFill>
                <a:latin typeface="+mn-lt"/>
                <a:ea typeface="+mn-ea"/>
                <a:cs typeface="+mn-cs"/>
              </a:rPr>
              <a:t>«Никогда не отказывай мужу в близости»!</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А вот и наша первая заповедь для мужей:</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«Заботься об интимном комфорте жены во время близости. Жалей жену в постели, если видишь, что она действительно больна, устала или не хочет».</a:t>
            </a:r>
            <a:endParaRPr lang="ru-RU" sz="1200" i="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Хорошо! Возможно, я не поставил бы эту «заповедь» первой, проводи я семинар для мужчин (скорее всего </a:t>
            </a:r>
            <a:r>
              <a:rPr lang="ru-RU" sz="1200" b="1" kern="1200" dirty="0" smtClean="0">
                <a:solidFill>
                  <a:schemeClr val="tx1"/>
                </a:solidFill>
                <a:latin typeface="+mn-lt"/>
                <a:ea typeface="+mn-ea"/>
                <a:cs typeface="+mn-cs"/>
              </a:rPr>
              <a:t>первой</a:t>
            </a:r>
            <a:r>
              <a:rPr lang="ru-RU" sz="1200" kern="1200" dirty="0" smtClean="0">
                <a:solidFill>
                  <a:schemeClr val="tx1"/>
                </a:solidFill>
                <a:latin typeface="+mn-lt"/>
                <a:ea typeface="+mn-ea"/>
                <a:cs typeface="+mn-cs"/>
              </a:rPr>
              <a:t> я поставил бы </a:t>
            </a:r>
            <a:r>
              <a:rPr lang="ru-RU" sz="1200" b="1" kern="1200" dirty="0" smtClean="0">
                <a:solidFill>
                  <a:schemeClr val="tx1"/>
                </a:solidFill>
                <a:latin typeface="+mn-lt"/>
                <a:ea typeface="+mn-ea"/>
                <a:cs typeface="+mn-cs"/>
              </a:rPr>
              <a:t>вторую</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Но так как мужчины идут сегодня у нас «допиской», то давайте продолжим и уже завершим эту деликатную тему. Итак, об интимном комфорте наших жен...</a:t>
            </a:r>
          </a:p>
        </p:txBody>
      </p:sp>
      <p:sp>
        <p:nvSpPr>
          <p:cNvPr id="4" name="Номер слайда 3"/>
          <p:cNvSpPr>
            <a:spLocks noGrp="1"/>
          </p:cNvSpPr>
          <p:nvPr>
            <p:ph type="sldNum" sz="quarter" idx="10"/>
          </p:nvPr>
        </p:nvSpPr>
        <p:spPr/>
        <p:txBody>
          <a:bodyPr/>
          <a:lstStyle/>
          <a:p>
            <a:fld id="{34F30AE9-CBE1-4CAB-B224-8C30D83D5275}"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 сожалению, друзья, в нашей славянской культуре, кажется, нет равнозначного понятия западному слову «джентльмен». Возможно «уважающий себя мужчина» будет чем-то похожим по смыслу. И если взять на вооружение хотя бы это определение, то применительно к интимной жизни, у уважающего себя мужчины, наряду с желанием близости, должны появляться еще несколько мыслей (что отличает нас от животных-самцов). Иначе это будет или чистая «механика», или, как выразился один муж (простите за неблагозвучие) – «онанизм на жене».</a:t>
            </a:r>
          </a:p>
        </p:txBody>
      </p:sp>
      <p:sp>
        <p:nvSpPr>
          <p:cNvPr id="4" name="Номер слайда 3"/>
          <p:cNvSpPr>
            <a:spLocks noGrp="1"/>
          </p:cNvSpPr>
          <p:nvPr>
            <p:ph type="sldNum" sz="quarter" idx="10"/>
          </p:nvPr>
        </p:nvSpPr>
        <p:spPr/>
        <p:txBody>
          <a:bodyPr/>
          <a:lstStyle/>
          <a:p>
            <a:fld id="{34F30AE9-CBE1-4CAB-B224-8C30D83D5275}"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Первое</a:t>
            </a:r>
            <a:r>
              <a:rPr lang="ru-RU" sz="1200" kern="1200" dirty="0" smtClean="0">
                <a:solidFill>
                  <a:schemeClr val="tx1"/>
                </a:solidFill>
                <a:latin typeface="+mn-lt"/>
                <a:ea typeface="+mn-ea"/>
                <a:cs typeface="+mn-cs"/>
              </a:rPr>
              <a:t>, что должен сделать мужчина – это максимально деликатно, уважительно и романтично сообщить жене о своем желании. Опыт семейной жизни пар непременно включает в себя набор «подручных средств», с помощью которых жене дается знать, что «она попала». </a:t>
            </a:r>
          </a:p>
        </p:txBody>
      </p:sp>
      <p:sp>
        <p:nvSpPr>
          <p:cNvPr id="4" name="Номер слайда 3"/>
          <p:cNvSpPr>
            <a:spLocks noGrp="1"/>
          </p:cNvSpPr>
          <p:nvPr>
            <p:ph type="sldNum" sz="quarter" idx="10"/>
          </p:nvPr>
        </p:nvSpPr>
        <p:spPr/>
        <p:txBody>
          <a:bodyPr/>
          <a:lstStyle/>
          <a:p>
            <a:fld id="{34F30AE9-CBE1-4CAB-B224-8C30D83D5275}"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После, и это </a:t>
            </a:r>
            <a:r>
              <a:rPr lang="ru-RU" sz="1200" b="1" kern="1200" dirty="0" smtClean="0">
                <a:solidFill>
                  <a:schemeClr val="tx1"/>
                </a:solidFill>
                <a:latin typeface="+mn-lt"/>
                <a:ea typeface="+mn-ea"/>
                <a:cs typeface="+mn-cs"/>
              </a:rPr>
              <a:t>второе</a:t>
            </a:r>
            <a:r>
              <a:rPr lang="ru-RU" sz="1200" kern="1200" dirty="0" smtClean="0">
                <a:solidFill>
                  <a:schemeClr val="tx1"/>
                </a:solidFill>
                <a:latin typeface="+mn-lt"/>
                <a:ea typeface="+mn-ea"/>
                <a:cs typeface="+mn-cs"/>
              </a:rPr>
              <a:t>, что является обязанностью мужа – это мягко ввести ее в близость и позаботиться, чтобы она так же извлекла из «всего этого» максимум удовольствия. </a:t>
            </a:r>
          </a:p>
        </p:txBody>
      </p:sp>
      <p:sp>
        <p:nvSpPr>
          <p:cNvPr id="4" name="Номер слайда 3"/>
          <p:cNvSpPr>
            <a:spLocks noGrp="1"/>
          </p:cNvSpPr>
          <p:nvPr>
            <p:ph type="sldNum" sz="quarter" idx="10"/>
          </p:nvPr>
        </p:nvSpPr>
        <p:spPr/>
        <p:txBody>
          <a:bodyPr/>
          <a:lstStyle/>
          <a:p>
            <a:fld id="{34F30AE9-CBE1-4CAB-B224-8C30D83D5275}"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Потом</a:t>
            </a:r>
            <a:r>
              <a:rPr lang="ru-RU" sz="1200" kern="1200" dirty="0" smtClean="0">
                <a:solidFill>
                  <a:schemeClr val="tx1"/>
                </a:solidFill>
                <a:latin typeface="+mn-lt"/>
                <a:ea typeface="+mn-ea"/>
                <a:cs typeface="+mn-cs"/>
              </a:rPr>
              <a:t> так же нежно «расплатиться» с ней за ее отзывчивость некоторым временем, проведенным с нею и повышенным вниманием в течение оставшегося дня.</a:t>
            </a:r>
          </a:p>
        </p:txBody>
      </p:sp>
      <p:sp>
        <p:nvSpPr>
          <p:cNvPr id="4" name="Номер слайда 3"/>
          <p:cNvSpPr>
            <a:spLocks noGrp="1"/>
          </p:cNvSpPr>
          <p:nvPr>
            <p:ph type="sldNum" sz="quarter" idx="10"/>
          </p:nvPr>
        </p:nvSpPr>
        <p:spPr/>
        <p:txBody>
          <a:bodyPr/>
          <a:lstStyle/>
          <a:p>
            <a:fld id="{34F30AE9-CBE1-4CAB-B224-8C30D83D5275}"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А теперь несколько слов о том, о чем еще должен подумать мужчина, обнаруживший в себе желание к своей жене. </a:t>
            </a:r>
            <a:r>
              <a:rPr lang="ru-RU" sz="1200" b="1" kern="1200" dirty="0" smtClean="0">
                <a:solidFill>
                  <a:schemeClr val="tx1"/>
                </a:solidFill>
                <a:latin typeface="+mn-lt"/>
                <a:ea typeface="+mn-ea"/>
                <a:cs typeface="+mn-cs"/>
              </a:rPr>
              <a:t>В интимной практике семейной пары не должно быть ничего, что женщина считает для себя оскорбительным или неприемлемым.</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И речь сейчас, отнюдь, не о каких-то извращениях, о которых, возможно, кто-нибудь сейчас подумал. Самые безобидные, с точки зрения Библии, вещи в восприятии некоторых жен могут поставить их мужей в очень неловкое положение. </a:t>
            </a:r>
          </a:p>
          <a:p>
            <a:r>
              <a:rPr lang="ru-RU" sz="1200" kern="1200" dirty="0" smtClean="0">
                <a:solidFill>
                  <a:schemeClr val="tx1"/>
                </a:solidFill>
                <a:latin typeface="+mn-lt"/>
                <a:ea typeface="+mn-ea"/>
                <a:cs typeface="+mn-cs"/>
              </a:rPr>
              <a:t>Приведу пример (говорят, было на самом деле). После свадебной ночи новоиспеченная теща приходит к пастору церкви и заявляет: «Отлучите моего зятя от церкви! Он блудник!» Пастор: «Господи, что случилось?» Теща: «Он мою дочку рукой за грудь взял!» А рядом стоит оскорбленная (?) дочка...</a:t>
            </a:r>
          </a:p>
          <a:p>
            <a:r>
              <a:rPr lang="ru-RU" sz="1200" kern="1200" dirty="0" smtClean="0">
                <a:solidFill>
                  <a:schemeClr val="tx1"/>
                </a:solidFill>
                <a:latin typeface="+mn-lt"/>
                <a:ea typeface="+mn-ea"/>
                <a:cs typeface="+mn-cs"/>
              </a:rPr>
              <a:t>Смешно? Кто его знает... Женщина так верит, это ее понимание святости, это ее наставление. </a:t>
            </a:r>
            <a:r>
              <a:rPr lang="ru-RU" sz="1200" b="1" kern="1200" dirty="0" smtClean="0">
                <a:solidFill>
                  <a:schemeClr val="tx1"/>
                </a:solidFill>
                <a:latin typeface="+mn-lt"/>
                <a:ea typeface="+mn-ea"/>
                <a:cs typeface="+mn-cs"/>
              </a:rPr>
              <a:t>«Вера от </a:t>
            </a:r>
            <a:r>
              <a:rPr lang="ru-RU" sz="1200" b="1" kern="1200" dirty="0" err="1" smtClean="0">
                <a:solidFill>
                  <a:schemeClr val="tx1"/>
                </a:solidFill>
                <a:latin typeface="+mn-lt"/>
                <a:ea typeface="+mn-ea"/>
                <a:cs typeface="+mn-cs"/>
              </a:rPr>
              <a:t>слышания</a:t>
            </a:r>
            <a:r>
              <a:rPr lang="ru-RU" sz="1200" b="1" kern="1200" dirty="0" smtClean="0">
                <a:solidFill>
                  <a:schemeClr val="tx1"/>
                </a:solidFill>
                <a:latin typeface="+mn-lt"/>
                <a:ea typeface="+mn-ea"/>
                <a:cs typeface="+mn-cs"/>
              </a:rPr>
              <a:t>, а слышание...»,</a:t>
            </a:r>
            <a:r>
              <a:rPr lang="ru-RU" sz="1200" kern="1200" dirty="0" smtClean="0">
                <a:solidFill>
                  <a:schemeClr val="tx1"/>
                </a:solidFill>
                <a:latin typeface="+mn-lt"/>
                <a:ea typeface="+mn-ea"/>
                <a:cs typeface="+mn-cs"/>
              </a:rPr>
              <a:t> – к сожалению, не всегда бывает </a:t>
            </a:r>
            <a:r>
              <a:rPr lang="ru-RU" sz="1200" b="1" kern="1200" dirty="0" smtClean="0">
                <a:solidFill>
                  <a:schemeClr val="tx1"/>
                </a:solidFill>
                <a:latin typeface="+mn-lt"/>
                <a:ea typeface="+mn-ea"/>
                <a:cs typeface="+mn-cs"/>
              </a:rPr>
              <a:t>«от слова</a:t>
            </a:r>
            <a:r>
              <a:rPr lang="ru-RU" sz="1200" i="1"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Божия»</a:t>
            </a:r>
            <a:r>
              <a:rPr lang="ru-RU" sz="1200" kern="1200" dirty="0" smtClean="0">
                <a:solidFill>
                  <a:schemeClr val="tx1"/>
                </a:solidFill>
                <a:latin typeface="+mn-lt"/>
                <a:ea typeface="+mn-ea"/>
                <a:cs typeface="+mn-cs"/>
              </a:rPr>
              <a:t>. Как наставляют, так женщина и будет верить, хотя мы видим и знаем, что не всегда наставления даются верные. Но не считаться с этим мужчина, взявший свою женщину с «таким» наследием, конечно же, не может и не должен.</a:t>
            </a:r>
          </a:p>
        </p:txBody>
      </p:sp>
      <p:sp>
        <p:nvSpPr>
          <p:cNvPr id="4" name="Номер слайда 3"/>
          <p:cNvSpPr>
            <a:spLocks noGrp="1"/>
          </p:cNvSpPr>
          <p:nvPr>
            <p:ph type="sldNum" sz="quarter" idx="10"/>
          </p:nvPr>
        </p:nvSpPr>
        <p:spPr/>
        <p:txBody>
          <a:bodyPr/>
          <a:lstStyle/>
          <a:p>
            <a:fld id="{34F30AE9-CBE1-4CAB-B224-8C30D83D5275}"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Это будет семинар «</a:t>
            </a:r>
            <a:r>
              <a:rPr lang="ru-RU" sz="1200" b="1" kern="1200" dirty="0" smtClean="0">
                <a:solidFill>
                  <a:schemeClr val="tx1"/>
                </a:solidFill>
                <a:latin typeface="+mn-lt"/>
                <a:ea typeface="+mn-ea"/>
                <a:cs typeface="+mn-cs"/>
              </a:rPr>
              <a:t>Десять заповедей хорошего брака»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Добро пожаловать в </a:t>
            </a:r>
            <a:r>
              <a:rPr lang="ru-RU" sz="1200" b="1" kern="1200" dirty="0" smtClean="0">
                <a:solidFill>
                  <a:schemeClr val="tx1"/>
                </a:solidFill>
                <a:latin typeface="+mn-lt"/>
                <a:ea typeface="+mn-ea"/>
                <a:cs typeface="+mn-cs"/>
              </a:rPr>
              <a:t>заповедный</a:t>
            </a:r>
            <a:r>
              <a:rPr lang="ru-RU" sz="1200" kern="1200" dirty="0" smtClean="0">
                <a:solidFill>
                  <a:schemeClr val="tx1"/>
                </a:solidFill>
                <a:latin typeface="+mn-lt"/>
                <a:ea typeface="+mn-ea"/>
                <a:cs typeface="+mn-cs"/>
              </a:rPr>
              <a:t> мир </a:t>
            </a:r>
            <a:r>
              <a:rPr lang="ru-RU" sz="1200" b="1" kern="1200" dirty="0" smtClean="0">
                <a:solidFill>
                  <a:schemeClr val="tx1"/>
                </a:solidFill>
                <a:latin typeface="+mn-lt"/>
                <a:ea typeface="+mn-ea"/>
                <a:cs typeface="+mn-cs"/>
              </a:rPr>
              <a:t>«…хорошего брака»</a:t>
            </a:r>
            <a:r>
              <a:rPr lang="ru-RU" sz="1200" kern="1200" dirty="0" smtClean="0">
                <a:solidFill>
                  <a:schemeClr val="tx1"/>
                </a:solidFill>
                <a:latin typeface="+mn-lt"/>
                <a:ea typeface="+mn-ea"/>
                <a:cs typeface="+mn-cs"/>
              </a:rPr>
              <a:t>!</a:t>
            </a:r>
          </a:p>
        </p:txBody>
      </p:sp>
      <p:sp>
        <p:nvSpPr>
          <p:cNvPr id="4" name="Номер слайда 3"/>
          <p:cNvSpPr>
            <a:spLocks noGrp="1"/>
          </p:cNvSpPr>
          <p:nvPr>
            <p:ph type="sldNum" sz="quarter" idx="10"/>
          </p:nvPr>
        </p:nvSpPr>
        <p:spPr/>
        <p:txBody>
          <a:bodyPr/>
          <a:lstStyle/>
          <a:p>
            <a:fld id="{34F30AE9-CBE1-4CAB-B224-8C30D83D5275}"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Что же делать? А вот что! Нужно учить свою жену интимной технике, в этом женщины всегда полагаются на мужчин, что мужчины знают «как», или что они «что-то придумают». К некоторым вещам, (которые, кстати, никаким грехом не являются), свою женщину нужно уметь подвести во времени. Женщина должна «созреть» для чего-то большего, что является наследием ее воспитания или интимного опыта. </a:t>
            </a:r>
          </a:p>
          <a:p>
            <a:r>
              <a:rPr lang="ru-RU" sz="1200" kern="1200" dirty="0" smtClean="0">
                <a:solidFill>
                  <a:schemeClr val="tx1"/>
                </a:solidFill>
                <a:latin typeface="+mn-lt"/>
                <a:ea typeface="+mn-ea"/>
                <a:cs typeface="+mn-cs"/>
              </a:rPr>
              <a:t>Чтобы как-то закончить ту смешную, а может и не совсем смешную историю о руке, которая взялась за ... ну, вы помните за что взялась, давайте прочтем место из </a:t>
            </a:r>
          </a:p>
        </p:txBody>
      </p:sp>
      <p:sp>
        <p:nvSpPr>
          <p:cNvPr id="4" name="Номер слайда 3"/>
          <p:cNvSpPr>
            <a:spLocks noGrp="1"/>
          </p:cNvSpPr>
          <p:nvPr>
            <p:ph type="sldNum" sz="quarter" idx="10"/>
          </p:nvPr>
        </p:nvSpPr>
        <p:spPr/>
        <p:txBody>
          <a:bodyPr/>
          <a:lstStyle/>
          <a:p>
            <a:fld id="{34F30AE9-CBE1-4CAB-B224-8C30D83D5275}"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Пр. 5:18-19</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«...и утешайся женою юности твоей, любезною </a:t>
            </a:r>
            <a:r>
              <a:rPr lang="ru-RU" sz="1200" kern="1200" dirty="0" err="1" smtClean="0">
                <a:solidFill>
                  <a:schemeClr val="tx1"/>
                </a:solidFill>
                <a:latin typeface="+mn-lt"/>
                <a:ea typeface="+mn-ea"/>
                <a:cs typeface="+mn-cs"/>
              </a:rPr>
              <a:t>ланию</a:t>
            </a:r>
            <a:r>
              <a:rPr lang="ru-RU" sz="1200" kern="1200" dirty="0" smtClean="0">
                <a:solidFill>
                  <a:schemeClr val="tx1"/>
                </a:solidFill>
                <a:latin typeface="+mn-lt"/>
                <a:ea typeface="+mn-ea"/>
                <a:cs typeface="+mn-cs"/>
              </a:rPr>
              <a:t> и прекрасною серною; </a:t>
            </a:r>
            <a:r>
              <a:rPr lang="ru-RU" sz="1200" b="1" kern="1200" dirty="0" smtClean="0">
                <a:solidFill>
                  <a:schemeClr val="tx1"/>
                </a:solidFill>
                <a:latin typeface="+mn-lt"/>
                <a:ea typeface="+mn-ea"/>
                <a:cs typeface="+mn-cs"/>
              </a:rPr>
              <a:t>груди ее</a:t>
            </a:r>
            <a:r>
              <a:rPr lang="ru-RU" sz="1200" kern="1200" dirty="0" smtClean="0">
                <a:solidFill>
                  <a:schemeClr val="tx1"/>
                </a:solidFill>
                <a:latin typeface="+mn-lt"/>
                <a:ea typeface="+mn-ea"/>
                <a:cs typeface="+mn-cs"/>
              </a:rPr>
              <a:t> да </a:t>
            </a:r>
            <a:r>
              <a:rPr lang="ru-RU" sz="1200" b="1" kern="1200" dirty="0" err="1" smtClean="0">
                <a:solidFill>
                  <a:schemeClr val="tx1"/>
                </a:solidFill>
                <a:latin typeface="+mn-lt"/>
                <a:ea typeface="+mn-ea"/>
                <a:cs typeface="+mn-cs"/>
              </a:rPr>
              <a:t>упояют</a:t>
            </a:r>
            <a:r>
              <a:rPr lang="ru-RU" sz="1200" kern="1200" dirty="0" smtClean="0">
                <a:solidFill>
                  <a:schemeClr val="tx1"/>
                </a:solidFill>
                <a:latin typeface="+mn-lt"/>
                <a:ea typeface="+mn-ea"/>
                <a:cs typeface="+mn-cs"/>
              </a:rPr>
              <a:t> тебя во всякое время; </a:t>
            </a:r>
            <a:r>
              <a:rPr lang="ru-RU" sz="1200" kern="1200" dirty="0" err="1" smtClean="0">
                <a:solidFill>
                  <a:schemeClr val="tx1"/>
                </a:solidFill>
                <a:latin typeface="+mn-lt"/>
                <a:ea typeface="+mn-ea"/>
                <a:cs typeface="+mn-cs"/>
              </a:rPr>
              <a:t>любовию</a:t>
            </a:r>
            <a:r>
              <a:rPr lang="ru-RU" sz="1200" kern="1200" dirty="0" smtClean="0">
                <a:solidFill>
                  <a:schemeClr val="tx1"/>
                </a:solidFill>
                <a:latin typeface="+mn-lt"/>
                <a:ea typeface="+mn-ea"/>
                <a:cs typeface="+mn-cs"/>
              </a:rPr>
              <a:t> ее услаждайся постоянно».</a:t>
            </a:r>
          </a:p>
          <a:p>
            <a:r>
              <a:rPr lang="ru-RU" sz="1200" kern="1200" dirty="0" smtClean="0">
                <a:solidFill>
                  <a:schemeClr val="tx1"/>
                </a:solidFill>
                <a:latin typeface="+mn-lt"/>
                <a:ea typeface="+mn-ea"/>
                <a:cs typeface="+mn-cs"/>
              </a:rPr>
              <a:t>Друзья, слово «</a:t>
            </a:r>
            <a:r>
              <a:rPr lang="ru-RU" sz="1200" kern="1200" dirty="0" err="1" smtClean="0">
                <a:solidFill>
                  <a:schemeClr val="tx1"/>
                </a:solidFill>
                <a:latin typeface="+mn-lt"/>
                <a:ea typeface="+mn-ea"/>
                <a:cs typeface="+mn-cs"/>
              </a:rPr>
              <a:t>упояют</a:t>
            </a:r>
            <a:r>
              <a:rPr lang="ru-RU" sz="1200" kern="1200" dirty="0" smtClean="0">
                <a:solidFill>
                  <a:schemeClr val="tx1"/>
                </a:solidFill>
                <a:latin typeface="+mn-lt"/>
                <a:ea typeface="+mn-ea"/>
                <a:cs typeface="+mn-cs"/>
              </a:rPr>
              <a:t>», или по-другому «</a:t>
            </a:r>
            <a:r>
              <a:rPr lang="ru-RU" sz="1200" kern="1200" dirty="0" err="1" smtClean="0">
                <a:solidFill>
                  <a:schemeClr val="tx1"/>
                </a:solidFill>
                <a:latin typeface="+mn-lt"/>
                <a:ea typeface="+mn-ea"/>
                <a:cs typeface="+mn-cs"/>
              </a:rPr>
              <a:t>напояют</a:t>
            </a:r>
            <a:r>
              <a:rPr lang="ru-RU" sz="1200" kern="1200" dirty="0" smtClean="0">
                <a:solidFill>
                  <a:schemeClr val="tx1"/>
                </a:solidFill>
                <a:latin typeface="+mn-lt"/>
                <a:ea typeface="+mn-ea"/>
                <a:cs typeface="+mn-cs"/>
              </a:rPr>
              <a:t>», как вы думаете, какой процесс описывает? Пития, правильно? А чем мы обычно пьем? Губами, ртом, да? Это что же получается, священный писатель не только не вменяет в грех ласки между мужчиной и женщиной, но и напоминает мужчине, чтобы он не забывал делать «это» со своей женой. Только со своей, о чем напоминают последующие стихи (к ним мы еще вернемся).</a:t>
            </a:r>
          </a:p>
        </p:txBody>
      </p:sp>
      <p:sp>
        <p:nvSpPr>
          <p:cNvPr id="4" name="Номер слайда 3"/>
          <p:cNvSpPr>
            <a:spLocks noGrp="1"/>
          </p:cNvSpPr>
          <p:nvPr>
            <p:ph type="sldNum" sz="quarter" idx="10"/>
          </p:nvPr>
        </p:nvSpPr>
        <p:spPr/>
        <p:txBody>
          <a:bodyPr/>
          <a:lstStyle/>
          <a:p>
            <a:fld id="{34F30AE9-CBE1-4CAB-B224-8C30D83D5275}"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Иногда меня, как пастора, просят объяснить подробно «что можно и что нельзя в постели». Было время, когда я брал на себя подобную ответственность и пытался объяснять «что такое хорошо и что такое плохо». Но однажды я поймал себя на мысли, что у меня нет достаточного библейского основания для подобных наставлений. В Библии, которую я всегда считал единственным источником ведения, к моему удивлению, я не нашел ясных мест, которые бы </a:t>
            </a:r>
            <a:r>
              <a:rPr lang="ru-RU" sz="1200" b="1" kern="1200" dirty="0" smtClean="0">
                <a:solidFill>
                  <a:schemeClr val="tx1"/>
                </a:solidFill>
                <a:latin typeface="+mn-lt"/>
                <a:ea typeface="+mn-ea"/>
                <a:cs typeface="+mn-cs"/>
              </a:rPr>
              <a:t>недвусмысленно</a:t>
            </a:r>
            <a:r>
              <a:rPr lang="ru-RU" sz="1200" kern="1200" dirty="0" smtClean="0">
                <a:solidFill>
                  <a:schemeClr val="tx1"/>
                </a:solidFill>
                <a:latin typeface="+mn-lt"/>
                <a:ea typeface="+mn-ea"/>
                <a:cs typeface="+mn-cs"/>
              </a:rPr>
              <a:t> запрещали то, что для некоторых христиан до сих пор является «смертным грехом», касается ли это положений тел или разновидностей любовных игр. У меня создалось впечатление, что эти вещи Бог намеренно покрыл мраком, деликатно задернув занавес спальни, </a:t>
            </a:r>
            <a:r>
              <a:rPr lang="ru-RU" sz="1200" b="1" kern="1200" dirty="0" smtClean="0">
                <a:solidFill>
                  <a:schemeClr val="tx1"/>
                </a:solidFill>
                <a:latin typeface="+mn-lt"/>
                <a:ea typeface="+mn-ea"/>
                <a:cs typeface="+mn-cs"/>
              </a:rPr>
              <a:t>сделав «правильным» для неких двоих то, что правильно только для этих двоих.</a:t>
            </a:r>
            <a:r>
              <a:rPr lang="ru-RU" sz="1200" kern="1200" dirty="0" smtClean="0">
                <a:solidFill>
                  <a:schemeClr val="tx1"/>
                </a:solidFill>
                <a:latin typeface="+mn-lt"/>
                <a:ea typeface="+mn-ea"/>
                <a:cs typeface="+mn-cs"/>
              </a:rPr>
              <a:t> Желая быть правильно понятым, хочу еще раз и максимально внятно высказать свою мысль: «В отношении многих сфер интимной практики семейных пар в Библии </a:t>
            </a:r>
            <a:r>
              <a:rPr lang="ru-RU" sz="1200" b="1" kern="1200" dirty="0" smtClean="0">
                <a:solidFill>
                  <a:schemeClr val="tx1"/>
                </a:solidFill>
                <a:latin typeface="+mn-lt"/>
                <a:ea typeface="+mn-ea"/>
                <a:cs typeface="+mn-cs"/>
              </a:rPr>
              <a:t>просто ничего не сказано</a:t>
            </a:r>
            <a:r>
              <a:rPr lang="ru-RU" sz="1200" kern="1200" dirty="0" smtClean="0">
                <a:solidFill>
                  <a:schemeClr val="tx1"/>
                </a:solidFill>
                <a:latin typeface="+mn-lt"/>
                <a:ea typeface="+mn-ea"/>
                <a:cs typeface="+mn-cs"/>
              </a:rPr>
              <a:t>!»</a:t>
            </a:r>
          </a:p>
        </p:txBody>
      </p:sp>
      <p:sp>
        <p:nvSpPr>
          <p:cNvPr id="4" name="Номер слайда 3"/>
          <p:cNvSpPr>
            <a:spLocks noGrp="1"/>
          </p:cNvSpPr>
          <p:nvPr>
            <p:ph type="sldNum" sz="quarter" idx="10"/>
          </p:nvPr>
        </p:nvSpPr>
        <p:spPr/>
        <p:txBody>
          <a:bodyPr/>
          <a:lstStyle/>
          <a:p>
            <a:fld id="{34F30AE9-CBE1-4CAB-B224-8C30D83D5275}"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«Непорочность ложа», о котором говорит Писание (при всем моем уважении к этому понятию), всегда наполнялось смыслом в соответствии с расой, культурой, временем и, конечно же, </a:t>
            </a:r>
            <a:r>
              <a:rPr lang="ru-RU" sz="1200" kern="1200" dirty="0" err="1" smtClean="0">
                <a:solidFill>
                  <a:schemeClr val="tx1"/>
                </a:solidFill>
                <a:latin typeface="+mn-lt"/>
                <a:ea typeface="+mn-ea"/>
                <a:cs typeface="+mn-cs"/>
              </a:rPr>
              <a:t>деноминационным</a:t>
            </a:r>
            <a:r>
              <a:rPr lang="ru-RU" sz="1200" kern="1200" dirty="0" smtClean="0">
                <a:solidFill>
                  <a:schemeClr val="tx1"/>
                </a:solidFill>
                <a:latin typeface="+mn-lt"/>
                <a:ea typeface="+mn-ea"/>
                <a:cs typeface="+mn-cs"/>
              </a:rPr>
              <a:t> толкованием. А раз у меня, как у пастора, нет конкретных стихов, на основании которых я могу запрещать какие-то вещи, то я принял для себя, что Бог и не вменяет мне это делать. У меня достаточно ответственности в тех сферах, о которых Господь высказался куда более ясно. </a:t>
            </a:r>
            <a:r>
              <a:rPr lang="ru-RU" sz="1200" b="1" kern="1200" dirty="0" smtClean="0">
                <a:solidFill>
                  <a:schemeClr val="tx1"/>
                </a:solidFill>
                <a:latin typeface="+mn-lt"/>
                <a:ea typeface="+mn-ea"/>
                <a:cs typeface="+mn-cs"/>
              </a:rPr>
              <a:t>С тех пор я отправляю семейную пару на прием к Самому Господу Богу для консультации на тему интимных отношений.</a:t>
            </a:r>
            <a:r>
              <a:rPr lang="ru-RU" sz="1200" kern="1200" dirty="0" smtClean="0">
                <a:solidFill>
                  <a:schemeClr val="tx1"/>
                </a:solidFill>
                <a:latin typeface="+mn-lt"/>
                <a:ea typeface="+mn-ea"/>
                <a:cs typeface="+mn-cs"/>
              </a:rPr>
              <a:t> Единственное, против чего все во мне восстает (хотя об этом, на удивление, тоже ни слова в Библии в отношении мужчины и женщины) - это анальный секс. А больше, друзья, не спрашивайте меня ни о чем.</a:t>
            </a:r>
          </a:p>
          <a:p>
            <a:r>
              <a:rPr lang="ru-RU" sz="1200" kern="1200" dirty="0" smtClean="0">
                <a:solidFill>
                  <a:schemeClr val="tx1"/>
                </a:solidFill>
                <a:latin typeface="+mn-lt"/>
                <a:ea typeface="+mn-ea"/>
                <a:cs typeface="+mn-cs"/>
              </a:rPr>
              <a:t>Впрочем, вот еще может быть что. Когда в Писании нет ясности в отношении каких-то деталей, всегда полезно поискать истину в каких-нибудь общих библейских принципах. В отношении интимной практики мужчины и женщины таким общим принципом вполне может стать само строение человеческого тела, в котором если мужчину и женщину поставить (положить) рядом, то голова окажется напротив головы, а другие, так сказать, «соответствующие органы» напротив других «соответствующих органов». Таков порядок творения и, как мне кажется, идеал, который мы никогда не должны упускать из виду. Только я тут вот насчет «груди ее да </a:t>
            </a:r>
            <a:r>
              <a:rPr lang="ru-RU" sz="1200" kern="1200" dirty="0" err="1" smtClean="0">
                <a:solidFill>
                  <a:schemeClr val="tx1"/>
                </a:solidFill>
                <a:latin typeface="+mn-lt"/>
                <a:ea typeface="+mn-ea"/>
                <a:cs typeface="+mn-cs"/>
              </a:rPr>
              <a:t>упояют</a:t>
            </a:r>
            <a:r>
              <a:rPr lang="ru-RU" sz="1200" kern="1200" dirty="0" smtClean="0">
                <a:solidFill>
                  <a:schemeClr val="tx1"/>
                </a:solidFill>
                <a:latin typeface="+mn-lt"/>
                <a:ea typeface="+mn-ea"/>
                <a:cs typeface="+mn-cs"/>
              </a:rPr>
              <a:t>». Как бы и </a:t>
            </a:r>
            <a:r>
              <a:rPr lang="ru-RU" sz="1200" kern="1200" dirty="0" err="1" smtClean="0">
                <a:solidFill>
                  <a:schemeClr val="tx1"/>
                </a:solidFill>
                <a:latin typeface="+mn-lt"/>
                <a:ea typeface="+mn-ea"/>
                <a:cs typeface="+mn-cs"/>
              </a:rPr>
              <a:t>наруша-а-ется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идеальчик</a:t>
            </a:r>
            <a:r>
              <a:rPr lang="ru-RU" sz="1200" kern="1200" dirty="0" smtClean="0">
                <a:solidFill>
                  <a:schemeClr val="tx1"/>
                </a:solidFill>
                <a:latin typeface="+mn-lt"/>
                <a:ea typeface="+mn-ea"/>
                <a:cs typeface="+mn-cs"/>
              </a:rPr>
              <a:t> … Так, все, больше не спрашивайте меня ни о чем! Со всеми вопросами к Господу Богу!</a:t>
            </a:r>
          </a:p>
        </p:txBody>
      </p:sp>
      <p:sp>
        <p:nvSpPr>
          <p:cNvPr id="4" name="Номер слайда 3"/>
          <p:cNvSpPr>
            <a:spLocks noGrp="1"/>
          </p:cNvSpPr>
          <p:nvPr>
            <p:ph type="sldNum" sz="quarter" idx="10"/>
          </p:nvPr>
        </p:nvSpPr>
        <p:spPr/>
        <p:txBody>
          <a:bodyPr/>
          <a:lstStyle/>
          <a:p>
            <a:fld id="{34F30AE9-CBE1-4CAB-B224-8C30D83D5275}"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Нет, еще одну тему, таки, стоит затронуть. Без этого, как мне кажется, вопрос комфорта жен в постели, не может быть закончен. Речь, как вы, наверно, уже догадались – </a:t>
            </a:r>
            <a:r>
              <a:rPr lang="ru-RU" sz="1200" b="1" kern="1200" dirty="0" smtClean="0">
                <a:solidFill>
                  <a:schemeClr val="tx1"/>
                </a:solidFill>
                <a:latin typeface="+mn-lt"/>
                <a:ea typeface="+mn-ea"/>
                <a:cs typeface="+mn-cs"/>
              </a:rPr>
              <a:t>о предохранении</a:t>
            </a:r>
            <a:r>
              <a:rPr lang="ru-RU" sz="1200" kern="1200" dirty="0" smtClean="0">
                <a:solidFill>
                  <a:schemeClr val="tx1"/>
                </a:solidFill>
                <a:latin typeface="+mn-lt"/>
                <a:ea typeface="+mn-ea"/>
                <a:cs typeface="+mn-cs"/>
              </a:rPr>
              <a:t>. При всем уважении к любому мнению по «данной нужде», хочу высказать свое, и, конечно же, беру полную ответственность за подобное наставление в рамках нашей поместной церкви. (А я и пишу вообще-то для </a:t>
            </a:r>
            <a:r>
              <a:rPr lang="ru-RU" sz="1200" b="1" kern="1200" dirty="0" smtClean="0">
                <a:solidFill>
                  <a:schemeClr val="tx1"/>
                </a:solidFill>
                <a:latin typeface="+mn-lt"/>
                <a:ea typeface="+mn-ea"/>
                <a:cs typeface="+mn-cs"/>
              </a:rPr>
              <a:t>нашей</a:t>
            </a:r>
            <a:r>
              <a:rPr lang="ru-RU" sz="1200" kern="1200" dirty="0" smtClean="0">
                <a:solidFill>
                  <a:schemeClr val="tx1"/>
                </a:solidFill>
                <a:latin typeface="+mn-lt"/>
                <a:ea typeface="+mn-ea"/>
                <a:cs typeface="+mn-cs"/>
              </a:rPr>
              <a:t> поместной церкви. Вы все еще помните это?).</a:t>
            </a:r>
          </a:p>
          <a:p>
            <a:r>
              <a:rPr lang="ru-RU" sz="1200" kern="1200" dirty="0" smtClean="0">
                <a:solidFill>
                  <a:schemeClr val="tx1"/>
                </a:solidFill>
                <a:latin typeface="+mn-lt"/>
                <a:ea typeface="+mn-ea"/>
                <a:cs typeface="+mn-cs"/>
              </a:rPr>
              <a:t>Так вот, о предохранении. Как-то раз прочел в одном журнале или газете, не помню, статейку под названием: «Из чего же, из чего же, из чего же»? Помните, была такая песенка в семидесятые годы: «… сделаны наши мальчишки»? Ну, и девчонки соответственно. Так вот это издание представило свое, конечно же юмористическое, понимание, из чего же таки «состоит» мозг мужчины и мозг женщины. И в ряде прочих «деталей», которые имеются в голове у мужчин, они обнаружили «датчик», который постоянно пульсирует: </a:t>
            </a:r>
            <a:r>
              <a:rPr lang="ru-RU" sz="1200" b="1" kern="1200" dirty="0" smtClean="0">
                <a:solidFill>
                  <a:schemeClr val="tx1"/>
                </a:solidFill>
                <a:latin typeface="+mn-lt"/>
                <a:ea typeface="+mn-ea"/>
                <a:cs typeface="+mn-cs"/>
              </a:rPr>
              <a:t>«Хочу есть! Всегда!»</a:t>
            </a:r>
            <a:r>
              <a:rPr lang="ru-RU" sz="1200" kern="1200" dirty="0" smtClean="0">
                <a:solidFill>
                  <a:schemeClr val="tx1"/>
                </a:solidFill>
                <a:latin typeface="+mn-lt"/>
                <a:ea typeface="+mn-ea"/>
                <a:cs typeface="+mn-cs"/>
              </a:rPr>
              <a:t> Подобный же «датчик» в голове у женщин пульсирует: </a:t>
            </a:r>
            <a:r>
              <a:rPr lang="ru-RU" sz="1200" b="1" kern="1200" dirty="0" smtClean="0">
                <a:solidFill>
                  <a:schemeClr val="tx1"/>
                </a:solidFill>
                <a:latin typeface="+mn-lt"/>
                <a:ea typeface="+mn-ea"/>
                <a:cs typeface="+mn-cs"/>
              </a:rPr>
              <a:t>«Только не залет»!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Подозреваю, что какая-то часть моих читателей-мужчин даже не поняла сейчас о чем речь. Но женская, уверен, поняла «аж бегом». Каждая женщина, в той или иной степени, сталкивалась с подобным напряжением, без нейтрализации которого ни о каком комфорте и речи быть не может. Какой там комфорт, если, как однажды выразилась одна из наших сестер (не скажу какая): «На меня муж только посмотрит – я уже беременная»! </a:t>
            </a:r>
          </a:p>
        </p:txBody>
      </p:sp>
      <p:sp>
        <p:nvSpPr>
          <p:cNvPr id="4" name="Номер слайда 3"/>
          <p:cNvSpPr>
            <a:spLocks noGrp="1"/>
          </p:cNvSpPr>
          <p:nvPr>
            <p:ph type="sldNum" sz="quarter" idx="10"/>
          </p:nvPr>
        </p:nvSpPr>
        <p:spPr/>
        <p:txBody>
          <a:bodyPr/>
          <a:lstStyle/>
          <a:p>
            <a:fld id="{34F30AE9-CBE1-4CAB-B224-8C30D83D5275}"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Итак, что же делать? Можно или нет применять эту злополучную «контру…», которая «…</a:t>
            </a:r>
            <a:r>
              <a:rPr lang="ru-RU" sz="1200" kern="1200" dirty="0" err="1" smtClean="0">
                <a:solidFill>
                  <a:schemeClr val="tx1"/>
                </a:solidFill>
                <a:latin typeface="+mn-lt"/>
                <a:ea typeface="+mn-ea"/>
                <a:cs typeface="+mn-cs"/>
              </a:rPr>
              <a:t>цепция</a:t>
            </a:r>
            <a:r>
              <a:rPr lang="ru-RU" sz="1200" kern="1200" dirty="0" smtClean="0">
                <a:solidFill>
                  <a:schemeClr val="tx1"/>
                </a:solidFill>
                <a:latin typeface="+mn-lt"/>
                <a:ea typeface="+mn-ea"/>
                <a:cs typeface="+mn-cs"/>
              </a:rPr>
              <a:t>»? Вот мой ответ: «Да! Конечно»! И вот мои аргументы. Для начала давайте оттолкнемся хотя бы от уже озвученного нами из Притч: «Любовью ее услаждайся </a:t>
            </a:r>
            <a:r>
              <a:rPr lang="ru-RU" sz="1200" b="1" kern="1200" dirty="0" smtClean="0">
                <a:solidFill>
                  <a:schemeClr val="tx1"/>
                </a:solidFill>
                <a:latin typeface="+mn-lt"/>
                <a:ea typeface="+mn-ea"/>
                <a:cs typeface="+mn-cs"/>
              </a:rPr>
              <a:t>постоянно</a:t>
            </a:r>
            <a:r>
              <a:rPr lang="ru-RU" sz="1200" kern="1200" dirty="0" smtClean="0">
                <a:solidFill>
                  <a:schemeClr val="tx1"/>
                </a:solidFill>
                <a:latin typeface="+mn-lt"/>
                <a:ea typeface="+mn-ea"/>
                <a:cs typeface="+mn-cs"/>
              </a:rPr>
              <a:t>». Скажите мне, пожалуйста, как я могу это исполнить в системе </a:t>
            </a:r>
            <a:r>
              <a:rPr lang="ru-RU" sz="1200" b="1" kern="1200" dirty="0" smtClean="0">
                <a:solidFill>
                  <a:schemeClr val="tx1"/>
                </a:solidFill>
                <a:latin typeface="+mn-lt"/>
                <a:ea typeface="+mn-ea"/>
                <a:cs typeface="+mn-cs"/>
              </a:rPr>
              <a:t>только «</a:t>
            </a:r>
            <a:r>
              <a:rPr lang="ru-RU" sz="1200" b="1" i="1" kern="1200" dirty="0" smtClean="0">
                <a:solidFill>
                  <a:schemeClr val="tx1"/>
                </a:solidFill>
                <a:latin typeface="+mn-lt"/>
                <a:ea typeface="+mn-ea"/>
                <a:cs typeface="+mn-cs"/>
              </a:rPr>
              <a:t>туда</a:t>
            </a:r>
            <a:r>
              <a:rPr lang="ru-RU" sz="1200" b="1" kern="1200" dirty="0" smtClean="0">
                <a:solidFill>
                  <a:schemeClr val="tx1"/>
                </a:solidFill>
                <a:latin typeface="+mn-lt"/>
                <a:ea typeface="+mn-ea"/>
                <a:cs typeface="+mn-cs"/>
              </a:rPr>
              <a:t>» и только рожать?</a:t>
            </a:r>
            <a:r>
              <a:rPr lang="ru-RU" sz="1200" kern="1200" dirty="0" smtClean="0">
                <a:solidFill>
                  <a:schemeClr val="tx1"/>
                </a:solidFill>
                <a:latin typeface="+mn-lt"/>
                <a:ea typeface="+mn-ea"/>
                <a:cs typeface="+mn-cs"/>
              </a:rPr>
              <a:t> Тогда «постоянно» нужно было бы заменить на «пять-шесть месяцев в году». Ну, а если «</a:t>
            </a:r>
            <a:r>
              <a:rPr lang="ru-RU" sz="1200" b="1" kern="1200" dirty="0" smtClean="0">
                <a:solidFill>
                  <a:schemeClr val="tx1"/>
                </a:solidFill>
                <a:latin typeface="+mn-lt"/>
                <a:ea typeface="+mn-ea"/>
                <a:cs typeface="+mn-cs"/>
              </a:rPr>
              <a:t>постоянно</a:t>
            </a:r>
            <a:r>
              <a:rPr lang="ru-RU" sz="1200" kern="1200" dirty="0" smtClean="0">
                <a:solidFill>
                  <a:schemeClr val="tx1"/>
                </a:solidFill>
                <a:latin typeface="+mn-lt"/>
                <a:ea typeface="+mn-ea"/>
                <a:cs typeface="+mn-cs"/>
              </a:rPr>
              <a:t>» все же продолжает быть божьим одобрением для двоих в браке, то какая-то божественная простота, вероятно, усмотрена для обеспечения этого постоянства. Конечно! Позвольте мне пару мест Писания, и все станет на свои места. </a:t>
            </a:r>
          </a:p>
        </p:txBody>
      </p:sp>
      <p:sp>
        <p:nvSpPr>
          <p:cNvPr id="4" name="Номер слайда 3"/>
          <p:cNvSpPr>
            <a:spLocks noGrp="1"/>
          </p:cNvSpPr>
          <p:nvPr>
            <p:ph type="sldNum" sz="quarter" idx="10"/>
          </p:nvPr>
        </p:nvSpPr>
        <p:spPr/>
        <p:txBody>
          <a:bodyPr/>
          <a:lstStyle/>
          <a:p>
            <a:fld id="{34F30AE9-CBE1-4CAB-B224-8C30D83D5275}"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Первое:</a:t>
            </a:r>
            <a:r>
              <a:rPr lang="ru-RU" sz="1200" b="1" i="1" kern="1200" dirty="0" smtClean="0">
                <a:solidFill>
                  <a:schemeClr val="tx1"/>
                </a:solidFill>
                <a:latin typeface="+mn-lt"/>
                <a:ea typeface="+mn-ea"/>
                <a:cs typeface="+mn-cs"/>
              </a:rPr>
              <a:t> Ин.1:13</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«Которые не от крови, ни от хотения плоти, ни от </a:t>
            </a:r>
            <a:r>
              <a:rPr lang="ru-RU" sz="1200" b="1" kern="1200" dirty="0" smtClean="0">
                <a:solidFill>
                  <a:schemeClr val="tx1"/>
                </a:solidFill>
                <a:latin typeface="+mn-lt"/>
                <a:ea typeface="+mn-ea"/>
                <a:cs typeface="+mn-cs"/>
              </a:rPr>
              <a:t>хотения мужа</a:t>
            </a:r>
            <a:r>
              <a:rPr lang="ru-RU" sz="1200" kern="1200" dirty="0" smtClean="0">
                <a:solidFill>
                  <a:schemeClr val="tx1"/>
                </a:solidFill>
                <a:latin typeface="+mn-lt"/>
                <a:ea typeface="+mn-ea"/>
                <a:cs typeface="+mn-cs"/>
              </a:rPr>
              <a:t>, но от Бога родились».</a:t>
            </a:r>
          </a:p>
          <a:p>
            <a:r>
              <a:rPr lang="ru-RU" sz="1200" kern="1200" dirty="0" smtClean="0">
                <a:solidFill>
                  <a:schemeClr val="tx1"/>
                </a:solidFill>
                <a:latin typeface="+mn-lt"/>
                <a:ea typeface="+mn-ea"/>
                <a:cs typeface="+mn-cs"/>
              </a:rPr>
              <a:t>В одном стихе вся «история» зачатия. Это, прежде всего, люди, то есть «…</a:t>
            </a:r>
            <a:r>
              <a:rPr lang="ru-RU" sz="1200" b="1" kern="1200" dirty="0" smtClean="0">
                <a:solidFill>
                  <a:schemeClr val="tx1"/>
                </a:solidFill>
                <a:latin typeface="+mn-lt"/>
                <a:ea typeface="+mn-ea"/>
                <a:cs typeface="+mn-cs"/>
              </a:rPr>
              <a:t>кровь</a:t>
            </a:r>
            <a:r>
              <a:rPr lang="ru-RU" sz="1200" kern="1200" dirty="0" smtClean="0">
                <a:solidFill>
                  <a:schemeClr val="tx1"/>
                </a:solidFill>
                <a:latin typeface="+mn-lt"/>
                <a:ea typeface="+mn-ea"/>
                <a:cs typeface="+mn-cs"/>
              </a:rPr>
              <a:t>», у них есть нормальные, врожденные потребности, то есть «…</a:t>
            </a:r>
            <a:r>
              <a:rPr lang="ru-RU" sz="1200" b="1" kern="1200" dirty="0" smtClean="0">
                <a:solidFill>
                  <a:schemeClr val="tx1"/>
                </a:solidFill>
                <a:latin typeface="+mn-lt"/>
                <a:ea typeface="+mn-ea"/>
                <a:cs typeface="+mn-cs"/>
              </a:rPr>
              <a:t>хотения плоти</a:t>
            </a:r>
            <a:r>
              <a:rPr lang="ru-RU" sz="1200" kern="1200" dirty="0" smtClean="0">
                <a:solidFill>
                  <a:schemeClr val="tx1"/>
                </a:solidFill>
                <a:latin typeface="+mn-lt"/>
                <a:ea typeface="+mn-ea"/>
                <a:cs typeface="+mn-cs"/>
              </a:rPr>
              <a:t>», а также способность восполнять это друг в друге. И есть последнее, что и является решающим фактором того, закончится ли это соитие просто «услаждением», или плодом этому будет «…зачат человек»! И какой же это фактор? «…</a:t>
            </a:r>
            <a:r>
              <a:rPr lang="ru-RU" sz="1200" b="1" kern="1200" dirty="0" smtClean="0">
                <a:solidFill>
                  <a:schemeClr val="tx1"/>
                </a:solidFill>
                <a:latin typeface="+mn-lt"/>
                <a:ea typeface="+mn-ea"/>
                <a:cs typeface="+mn-cs"/>
              </a:rPr>
              <a:t>Хотение мужа</a:t>
            </a:r>
            <a:r>
              <a:rPr lang="ru-RU" sz="1200" kern="1200" dirty="0" smtClean="0">
                <a:solidFill>
                  <a:schemeClr val="tx1"/>
                </a:solidFill>
                <a:latin typeface="+mn-lt"/>
                <a:ea typeface="+mn-ea"/>
                <a:cs typeface="+mn-cs"/>
              </a:rPr>
              <a:t>»! Другого нам в Писании просто не дано. Именно муж, согласно всего контекста Библии, принимает решение когда «входит к своей жене». К слову, жены! Если через все ваше «не хочу» и все аргументы, приведенные вами в объяснение своего нежелания, муж таки настаивает на очередном ребенке – вам необходимо принять это в кротости и смирении. Верным будет и обратное: если вы хотите, а муж пока против – также примите это в кротости и смирении. К сожалению, (хоть я и за вас), но тут дело ваше подзаконное. </a:t>
            </a:r>
          </a:p>
          <a:p>
            <a:r>
              <a:rPr lang="ru-RU" sz="1200" kern="1200" dirty="0" smtClean="0">
                <a:solidFill>
                  <a:schemeClr val="tx1"/>
                </a:solidFill>
                <a:latin typeface="+mn-lt"/>
                <a:ea typeface="+mn-ea"/>
                <a:cs typeface="+mn-cs"/>
              </a:rPr>
              <a:t>Ну, а теперь о хорошем! Если ваши желания встретились, и целью является простое «услаждение» друг другом, то, как быть, если при этом мы постоянно сталкиваемся с одной и той же, мягко сказать, «проблемой»? А вот как. Позвольте привести вам небольшую часть одной истории, и после я вкратце объясню. </a:t>
            </a:r>
          </a:p>
          <a:p>
            <a:r>
              <a:rPr lang="ru-RU" sz="1200" kern="1200" dirty="0" smtClean="0">
                <a:solidFill>
                  <a:schemeClr val="tx1"/>
                </a:solidFill>
                <a:latin typeface="+mn-lt"/>
                <a:ea typeface="+mn-ea"/>
                <a:cs typeface="+mn-cs"/>
              </a:rPr>
              <a:t>Это будет у нас второе: </a:t>
            </a:r>
          </a:p>
        </p:txBody>
      </p:sp>
      <p:sp>
        <p:nvSpPr>
          <p:cNvPr id="4" name="Номер слайда 3"/>
          <p:cNvSpPr>
            <a:spLocks noGrp="1"/>
          </p:cNvSpPr>
          <p:nvPr>
            <p:ph type="sldNum" sz="quarter" idx="10"/>
          </p:nvPr>
        </p:nvSpPr>
        <p:spPr/>
        <p:txBody>
          <a:bodyPr/>
          <a:lstStyle/>
          <a:p>
            <a:fld id="{34F30AE9-CBE1-4CAB-B224-8C30D83D5275}"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Быт.38:7-10</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 сказал Иуда </a:t>
            </a:r>
            <a:r>
              <a:rPr lang="ru-RU" sz="1200" kern="1200" dirty="0" err="1" smtClean="0">
                <a:solidFill>
                  <a:schemeClr val="tx1"/>
                </a:solidFill>
                <a:latin typeface="+mn-lt"/>
                <a:ea typeface="+mn-ea"/>
                <a:cs typeface="+mn-cs"/>
              </a:rPr>
              <a:t>Онану</a:t>
            </a:r>
            <a:r>
              <a:rPr lang="ru-RU" sz="1200" kern="1200" dirty="0" smtClean="0">
                <a:solidFill>
                  <a:schemeClr val="tx1"/>
                </a:solidFill>
                <a:latin typeface="+mn-lt"/>
                <a:ea typeface="+mn-ea"/>
                <a:cs typeface="+mn-cs"/>
              </a:rPr>
              <a:t> (т.е. отец сыну): </a:t>
            </a:r>
            <a:r>
              <a:rPr lang="ru-RU" sz="1200" b="1" kern="1200" dirty="0" smtClean="0">
                <a:solidFill>
                  <a:schemeClr val="tx1"/>
                </a:solidFill>
                <a:latin typeface="+mn-lt"/>
                <a:ea typeface="+mn-ea"/>
                <a:cs typeface="+mn-cs"/>
              </a:rPr>
              <a:t>войди к жене</a:t>
            </a:r>
            <a:r>
              <a:rPr lang="ru-RU" sz="1200" kern="1200" dirty="0" smtClean="0">
                <a:solidFill>
                  <a:schemeClr val="tx1"/>
                </a:solidFill>
                <a:latin typeface="+mn-lt"/>
                <a:ea typeface="+mn-ea"/>
                <a:cs typeface="+mn-cs"/>
              </a:rPr>
              <a:t> брата твоего, женись на ней, как деверь, и восстанови семя (умершему) брату твоему. </a:t>
            </a:r>
            <a:r>
              <a:rPr lang="ru-RU" sz="1200" u="sng" kern="1200" dirty="0" err="1" smtClean="0">
                <a:solidFill>
                  <a:schemeClr val="tx1"/>
                </a:solidFill>
                <a:latin typeface="+mn-lt"/>
                <a:ea typeface="+mn-ea"/>
                <a:cs typeface="+mn-cs"/>
              </a:rPr>
              <a:t>Онан</a:t>
            </a:r>
            <a:r>
              <a:rPr lang="ru-RU" sz="1200" u="sng" kern="1200" dirty="0" smtClean="0">
                <a:solidFill>
                  <a:schemeClr val="tx1"/>
                </a:solidFill>
                <a:latin typeface="+mn-lt"/>
                <a:ea typeface="+mn-ea"/>
                <a:cs typeface="+mn-cs"/>
              </a:rPr>
              <a:t> знал, что семя будет не ему</a:t>
            </a:r>
            <a:r>
              <a:rPr lang="ru-RU" sz="1200" kern="1200" dirty="0" smtClean="0">
                <a:solidFill>
                  <a:schemeClr val="tx1"/>
                </a:solidFill>
                <a:latin typeface="+mn-lt"/>
                <a:ea typeface="+mn-ea"/>
                <a:cs typeface="+mn-cs"/>
              </a:rPr>
              <a:t>; и потому, когда входил к жене брата своего, </a:t>
            </a:r>
            <a:r>
              <a:rPr lang="ru-RU" sz="1200" b="1" kern="1200" dirty="0" smtClean="0">
                <a:solidFill>
                  <a:schemeClr val="tx1"/>
                </a:solidFill>
                <a:latin typeface="+mn-lt"/>
                <a:ea typeface="+mn-ea"/>
                <a:cs typeface="+mn-cs"/>
              </a:rPr>
              <a:t>изливал на землю</a:t>
            </a:r>
            <a:r>
              <a:rPr lang="ru-RU" sz="1200" kern="1200" dirty="0" smtClean="0">
                <a:solidFill>
                  <a:schemeClr val="tx1"/>
                </a:solidFill>
                <a:latin typeface="+mn-lt"/>
                <a:ea typeface="+mn-ea"/>
                <a:cs typeface="+mn-cs"/>
              </a:rPr>
              <a:t>, </a:t>
            </a:r>
            <a:r>
              <a:rPr lang="ru-RU" sz="1200" u="sng" kern="1200" dirty="0" smtClean="0">
                <a:solidFill>
                  <a:schemeClr val="tx1"/>
                </a:solidFill>
                <a:latin typeface="+mn-lt"/>
                <a:ea typeface="+mn-ea"/>
                <a:cs typeface="+mn-cs"/>
              </a:rPr>
              <a:t>чтобы не дать семени брату своему</a:t>
            </a:r>
            <a:r>
              <a:rPr lang="ru-RU" sz="1200" kern="1200" dirty="0" smtClean="0">
                <a:solidFill>
                  <a:schemeClr val="tx1"/>
                </a:solidFill>
                <a:latin typeface="+mn-lt"/>
                <a:ea typeface="+mn-ea"/>
                <a:cs typeface="+mn-cs"/>
              </a:rPr>
              <a:t>. Зло было пред очами Господа то, что он делал; И он </a:t>
            </a:r>
            <a:r>
              <a:rPr lang="ru-RU" sz="1200" kern="1200" dirty="0" err="1" smtClean="0">
                <a:solidFill>
                  <a:schemeClr val="tx1"/>
                </a:solidFill>
                <a:latin typeface="+mn-lt"/>
                <a:ea typeface="+mn-ea"/>
                <a:cs typeface="+mn-cs"/>
              </a:rPr>
              <a:t>умертвил...его</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Подозреваю, что последняя фраза минимум настораживает, если откровенно не пугает многих из нас. За что же умер </a:t>
            </a:r>
            <a:r>
              <a:rPr lang="ru-RU" sz="1200" kern="1200" dirty="0" err="1" smtClean="0">
                <a:solidFill>
                  <a:schemeClr val="tx1"/>
                </a:solidFill>
                <a:latin typeface="+mn-lt"/>
                <a:ea typeface="+mn-ea"/>
                <a:cs typeface="+mn-cs"/>
              </a:rPr>
              <a:t>Онан</a:t>
            </a:r>
            <a:r>
              <a:rPr lang="ru-RU" sz="1200" kern="1200" dirty="0" smtClean="0">
                <a:solidFill>
                  <a:schemeClr val="tx1"/>
                </a:solidFill>
                <a:latin typeface="+mn-lt"/>
                <a:ea typeface="+mn-ea"/>
                <a:cs typeface="+mn-cs"/>
              </a:rPr>
              <a:t>? Ответ заключен в самом тексте – за то, что «… </a:t>
            </a:r>
            <a:r>
              <a:rPr lang="ru-RU" sz="1200" u="sng" kern="1200" dirty="0" smtClean="0">
                <a:solidFill>
                  <a:schemeClr val="tx1"/>
                </a:solidFill>
                <a:latin typeface="+mn-lt"/>
                <a:ea typeface="+mn-ea"/>
                <a:cs typeface="+mn-cs"/>
              </a:rPr>
              <a:t>не дал семени брату своему</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А почему</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не дал? Ответ опять в самом тексте – потому что «</a:t>
            </a:r>
            <a:r>
              <a:rPr lang="ru-RU" sz="1200" u="sng" kern="1200" dirty="0" err="1" smtClean="0">
                <a:solidFill>
                  <a:schemeClr val="tx1"/>
                </a:solidFill>
                <a:latin typeface="+mn-lt"/>
                <a:ea typeface="+mn-ea"/>
                <a:cs typeface="+mn-cs"/>
              </a:rPr>
              <a:t>Онан</a:t>
            </a:r>
            <a:r>
              <a:rPr lang="ru-RU" sz="1200" u="sng" kern="1200" dirty="0" smtClean="0">
                <a:solidFill>
                  <a:schemeClr val="tx1"/>
                </a:solidFill>
                <a:latin typeface="+mn-lt"/>
                <a:ea typeface="+mn-ea"/>
                <a:cs typeface="+mn-cs"/>
              </a:rPr>
              <a:t> знал, что семя будет не ему</a:t>
            </a:r>
            <a:r>
              <a:rPr lang="ru-RU" sz="1200" kern="1200" dirty="0" smtClean="0">
                <a:solidFill>
                  <a:schemeClr val="tx1"/>
                </a:solidFill>
                <a:latin typeface="+mn-lt"/>
                <a:ea typeface="+mn-ea"/>
                <a:cs typeface="+mn-cs"/>
              </a:rPr>
              <a:t>», то есть, </a:t>
            </a:r>
            <a:r>
              <a:rPr lang="ru-RU" sz="1200" kern="1200" dirty="0" err="1" smtClean="0">
                <a:solidFill>
                  <a:schemeClr val="tx1"/>
                </a:solidFill>
                <a:latin typeface="+mn-lt"/>
                <a:ea typeface="+mn-ea"/>
                <a:cs typeface="+mn-cs"/>
              </a:rPr>
              <a:t>братова</a:t>
            </a:r>
            <a:r>
              <a:rPr lang="ru-RU" sz="1200" kern="1200" dirty="0" smtClean="0">
                <a:solidFill>
                  <a:schemeClr val="tx1"/>
                </a:solidFill>
                <a:latin typeface="+mn-lt"/>
                <a:ea typeface="+mn-ea"/>
                <a:cs typeface="+mn-cs"/>
              </a:rPr>
              <a:t> часть наследства достанется не ему, а этому ребенку. </a:t>
            </a:r>
            <a:r>
              <a:rPr lang="ru-RU" sz="1200" b="1" kern="1200" dirty="0" smtClean="0">
                <a:solidFill>
                  <a:schemeClr val="tx1"/>
                </a:solidFill>
                <a:latin typeface="+mn-lt"/>
                <a:ea typeface="+mn-ea"/>
                <a:cs typeface="+mn-cs"/>
              </a:rPr>
              <a:t>Поэтому</a:t>
            </a:r>
            <a:r>
              <a:rPr lang="ru-RU" sz="1200" kern="1200" dirty="0" smtClean="0">
                <a:solidFill>
                  <a:schemeClr val="tx1"/>
                </a:solidFill>
                <a:latin typeface="+mn-lt"/>
                <a:ea typeface="+mn-ea"/>
                <a:cs typeface="+mn-cs"/>
              </a:rPr>
              <a:t>, то есть за нарушение конкретного, так называемого «закона левирата» (</a:t>
            </a:r>
            <a:r>
              <a:rPr lang="ru-RU" sz="1200" kern="1200" dirty="0" err="1" smtClean="0">
                <a:solidFill>
                  <a:schemeClr val="tx1"/>
                </a:solidFill>
                <a:latin typeface="+mn-lt"/>
                <a:ea typeface="+mn-ea"/>
                <a:cs typeface="+mn-cs"/>
              </a:rPr>
              <a:t>левир</a:t>
            </a:r>
            <a:r>
              <a:rPr lang="ru-RU" sz="1200" kern="1200" dirty="0" smtClean="0">
                <a:solidFill>
                  <a:schemeClr val="tx1"/>
                </a:solidFill>
                <a:latin typeface="+mn-lt"/>
                <a:ea typeface="+mn-ea"/>
                <a:cs typeface="+mn-cs"/>
              </a:rPr>
              <a:t> – брат мужа), Бог и умертвил </a:t>
            </a:r>
            <a:r>
              <a:rPr lang="ru-RU" sz="1200" kern="1200" dirty="0" err="1" smtClean="0">
                <a:solidFill>
                  <a:schemeClr val="tx1"/>
                </a:solidFill>
                <a:latin typeface="+mn-lt"/>
                <a:ea typeface="+mn-ea"/>
                <a:cs typeface="+mn-cs"/>
              </a:rPr>
              <a:t>Онана</a:t>
            </a:r>
            <a:r>
              <a:rPr lang="ru-RU" sz="1200" kern="1200" dirty="0" smtClean="0">
                <a:solidFill>
                  <a:schemeClr val="tx1"/>
                </a:solidFill>
                <a:latin typeface="+mn-lt"/>
                <a:ea typeface="+mn-ea"/>
                <a:cs typeface="+mn-cs"/>
              </a:rPr>
              <a:t>. А вот как, </a:t>
            </a:r>
            <a:r>
              <a:rPr lang="ru-RU" sz="1200" b="1" kern="1200" dirty="0" smtClean="0">
                <a:solidFill>
                  <a:schemeClr val="tx1"/>
                </a:solidFill>
                <a:latin typeface="+mn-lt"/>
                <a:ea typeface="+mn-ea"/>
                <a:cs typeface="+mn-cs"/>
              </a:rPr>
              <a:t>каким образом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Онан</a:t>
            </a:r>
            <a:r>
              <a:rPr lang="ru-RU" sz="1200" kern="1200" dirty="0" smtClean="0">
                <a:solidFill>
                  <a:schemeClr val="tx1"/>
                </a:solidFill>
                <a:latin typeface="+mn-lt"/>
                <a:ea typeface="+mn-ea"/>
                <a:cs typeface="+mn-cs"/>
              </a:rPr>
              <a:t> воплотил свой замысел, и составляет сегодня предмет нашего интереса.</a:t>
            </a:r>
          </a:p>
          <a:p>
            <a:r>
              <a:rPr lang="ru-RU" sz="1200" kern="1200" dirty="0" smtClean="0">
                <a:solidFill>
                  <a:schemeClr val="tx1"/>
                </a:solidFill>
                <a:latin typeface="+mn-lt"/>
                <a:ea typeface="+mn-ea"/>
                <a:cs typeface="+mn-cs"/>
              </a:rPr>
              <a:t>Мне кажется, дорогой читатель, что приведенное сейчас мною место – это одно из самых деликатных откровений Бога для нас из интимной сферы. Как будто на мгновение Господь приоткрыл нам завесу ветхозаветной спальни, чтобы показать нам сам принцип, сам, если так можно выразиться, «механизм», что надо сделать, чтобы женщина не забеременела при близости. И ответ такой: «</a:t>
            </a:r>
            <a:r>
              <a:rPr lang="ru-RU" sz="1200" b="1" kern="1200" dirty="0" smtClean="0">
                <a:solidFill>
                  <a:schemeClr val="tx1"/>
                </a:solidFill>
                <a:latin typeface="+mn-lt"/>
                <a:ea typeface="+mn-ea"/>
                <a:cs typeface="+mn-cs"/>
              </a:rPr>
              <a:t>Не оставить своего семени внутри у нее</a:t>
            </a:r>
            <a:r>
              <a:rPr lang="ru-RU" sz="1200" kern="1200" dirty="0" smtClean="0">
                <a:solidFill>
                  <a:schemeClr val="tx1"/>
                </a:solidFill>
                <a:latin typeface="+mn-lt"/>
                <a:ea typeface="+mn-ea"/>
                <a:cs typeface="+mn-cs"/>
              </a:rPr>
              <a:t>». Кстати, это дословная цитата из нового перевода Библии «Благая Весть». Но дело не в новом переводе. Наш Синодальный перевод нарисовал нам необходимую картину куда более ясней. </a:t>
            </a:r>
          </a:p>
        </p:txBody>
      </p:sp>
      <p:sp>
        <p:nvSpPr>
          <p:cNvPr id="4" name="Номер слайда 3"/>
          <p:cNvSpPr>
            <a:spLocks noGrp="1"/>
          </p:cNvSpPr>
          <p:nvPr>
            <p:ph type="sldNum" sz="quarter" idx="10"/>
          </p:nvPr>
        </p:nvSpPr>
        <p:spPr/>
        <p:txBody>
          <a:bodyPr/>
          <a:lstStyle/>
          <a:p>
            <a:fld id="{34F30AE9-CBE1-4CAB-B224-8C30D83D5275}"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Итак, подведем итог: что же необходимо сделать, чтобы женщина не забеременела? </a:t>
            </a:r>
          </a:p>
          <a:p>
            <a:r>
              <a:rPr lang="ru-RU" sz="1200" kern="1200" dirty="0" smtClean="0">
                <a:solidFill>
                  <a:schemeClr val="tx1"/>
                </a:solidFill>
                <a:latin typeface="+mn-lt"/>
                <a:ea typeface="+mn-ea"/>
                <a:cs typeface="+mn-cs"/>
              </a:rPr>
              <a:t>Просто – не дать мужскому семени попасть внутрь женщины. И если в «ветхие времена» это делали </a:t>
            </a:r>
            <a:r>
              <a:rPr lang="ru-RU" sz="1200" kern="1200" dirty="0" err="1" smtClean="0">
                <a:solidFill>
                  <a:schemeClr val="tx1"/>
                </a:solidFill>
                <a:latin typeface="+mn-lt"/>
                <a:ea typeface="+mn-ea"/>
                <a:cs typeface="+mn-cs"/>
              </a:rPr>
              <a:t>по-природному</a:t>
            </a:r>
            <a:r>
              <a:rPr lang="ru-RU" sz="1200" kern="1200" dirty="0" smtClean="0">
                <a:solidFill>
                  <a:schemeClr val="tx1"/>
                </a:solidFill>
                <a:latin typeface="+mn-lt"/>
                <a:ea typeface="+mn-ea"/>
                <a:cs typeface="+mn-cs"/>
              </a:rPr>
              <a:t> примитивно, то нынешний век дает нам возможность сделать это, так сказать, более цивилизовано. Отрицая вмешательство в лоно женщины в виду так называемых «спиралей», работающих на мини-аборт, механический способ контрацепции представляется мне самым простым, (хотя и не всегда надежным) средством. Поэтому, чтобы закончить эту историю, как пастор, я хочу выразиться самым недвусмысленным образом: </a:t>
            </a:r>
            <a:r>
              <a:rPr lang="ru-RU" sz="1200" b="1" kern="1200" dirty="0" smtClean="0">
                <a:solidFill>
                  <a:schemeClr val="tx1"/>
                </a:solidFill>
                <a:latin typeface="+mn-lt"/>
                <a:ea typeface="+mn-ea"/>
                <a:cs typeface="+mn-cs"/>
              </a:rPr>
              <a:t>«Мужья, презервативами пользоваться не грех»!</a:t>
            </a:r>
            <a:r>
              <a:rPr lang="ru-RU" sz="1200" kern="1200" dirty="0" smtClean="0">
                <a:solidFill>
                  <a:schemeClr val="tx1"/>
                </a:solidFill>
                <a:latin typeface="+mn-lt"/>
                <a:ea typeface="+mn-ea"/>
                <a:cs typeface="+mn-cs"/>
              </a:rPr>
              <a:t> Ввиду потрясающей важности понимания вами этого для ваших жен, умоляю, не шутите с ними в постели на эту тему, на пример: «Сегодня я «так»…без «этого»…». Этих шуток, я вас уверяю, они не поймут!</a:t>
            </a:r>
          </a:p>
        </p:txBody>
      </p:sp>
      <p:sp>
        <p:nvSpPr>
          <p:cNvPr id="4" name="Номер слайда 3"/>
          <p:cNvSpPr>
            <a:spLocks noGrp="1"/>
          </p:cNvSpPr>
          <p:nvPr>
            <p:ph type="sldNum" sz="quarter" idx="10"/>
          </p:nvPr>
        </p:nvSpPr>
        <p:spPr/>
        <p:txBody>
          <a:bodyPr/>
          <a:lstStyle/>
          <a:p>
            <a:fld id="{34F30AE9-CBE1-4CAB-B224-8C30D83D5275}"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 еще, может быть парочку мыслей. Я уже упоминал, что есть пары, в которых жена активней в интимной сфере, чем муж. С одной стороны мужчинам это нравится, так как это косвенно свидетельствует об их мужской состоятельности. Но ... все это до определенной степени. Потом эта активность начинает пугать, так как на передний план выходит не столько физиологический предел (который, кстати, есть у каждого мужчины), сколько психологический барьер. Дело в том, что для исследуемого нами «процесса» женщине достаточно просто расслабиться, а для мужчины наоборот «напрячься». Но так как искомое «напряжение» связано с психологией мужчины, (то есть, что он прямо сейчас думает по этому поводу), то здесь и поджидают нас, мужчин, досадные неожиданности. </a:t>
            </a:r>
            <a:endParaRPr lang="ru-RU" dirty="0"/>
          </a:p>
        </p:txBody>
      </p:sp>
      <p:sp>
        <p:nvSpPr>
          <p:cNvPr id="4" name="Номер слайда 3"/>
          <p:cNvSpPr>
            <a:spLocks noGrp="1"/>
          </p:cNvSpPr>
          <p:nvPr>
            <p:ph type="sldNum" sz="quarter" idx="10"/>
          </p:nvPr>
        </p:nvSpPr>
        <p:spPr/>
        <p:txBody>
          <a:bodyPr/>
          <a:lstStyle/>
          <a:p>
            <a:fld id="{34F30AE9-CBE1-4CAB-B224-8C30D83D5275}"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 сегодня мы поговорим о </a:t>
            </a:r>
            <a:r>
              <a:rPr lang="ru-RU" sz="1200" b="1" kern="1200" dirty="0" smtClean="0">
                <a:solidFill>
                  <a:schemeClr val="tx1"/>
                </a:solidFill>
                <a:latin typeface="+mn-lt"/>
                <a:ea typeface="+mn-ea"/>
                <a:cs typeface="+mn-cs"/>
              </a:rPr>
              <a:t>первой заповеди.</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Еще раз хочу обратить ваше внимание на некоторые особенности мужской сексуальности. </a:t>
            </a:r>
          </a:p>
          <a:p>
            <a:r>
              <a:rPr lang="ru-RU" sz="1200" kern="1200" dirty="0" smtClean="0">
                <a:solidFill>
                  <a:schemeClr val="tx1"/>
                </a:solidFill>
                <a:latin typeface="+mn-lt"/>
                <a:ea typeface="+mn-ea"/>
                <a:cs typeface="+mn-cs"/>
              </a:rPr>
              <a:t>Общеизвестно, что эрекция (давайте решимся произнести это слово) у мужчин не в нижней части тела, а в голове. Если у мужчины в конкретный момент времени нет настроенности на секс, то есть, нет каких-то возбуждающих факторов, то эрекция и не наступает. И это, повторюсь, более психологическая проблема. Итак, что же делать мужу, жена которого выказывает желание и потребность «продолжить», а у него уже нет никакого интереса? (Вы все еще помните, что </a:t>
            </a:r>
            <a:r>
              <a:rPr lang="ru-RU" sz="1200" b="1" kern="1200" dirty="0" smtClean="0">
                <a:solidFill>
                  <a:schemeClr val="tx1"/>
                </a:solidFill>
                <a:latin typeface="+mn-lt"/>
                <a:ea typeface="+mn-ea"/>
                <a:cs typeface="+mn-cs"/>
              </a:rPr>
              <a:t>мы говорим о комфорте жен</a:t>
            </a:r>
            <a:r>
              <a:rPr lang="ru-RU" sz="1200" kern="1200" dirty="0" smtClean="0">
                <a:solidFill>
                  <a:schemeClr val="tx1"/>
                </a:solidFill>
                <a:latin typeface="+mn-lt"/>
                <a:ea typeface="+mn-ea"/>
                <a:cs typeface="+mn-cs"/>
              </a:rPr>
              <a:t>? Мои мысли напрямую с этим связаны).</a:t>
            </a:r>
          </a:p>
          <a:p>
            <a:r>
              <a:rPr lang="ru-RU" sz="1200" kern="1200" dirty="0" smtClean="0">
                <a:solidFill>
                  <a:schemeClr val="tx1"/>
                </a:solidFill>
                <a:latin typeface="+mn-lt"/>
                <a:ea typeface="+mn-ea"/>
                <a:cs typeface="+mn-cs"/>
              </a:rPr>
              <a:t>Итак, что же делать? А вот что: как-то возбуждаться, естественно. Но так как тело жены на какое-то время </a:t>
            </a:r>
            <a:r>
              <a:rPr lang="ru-RU" sz="1200" b="1" kern="1200" dirty="0" smtClean="0">
                <a:solidFill>
                  <a:schemeClr val="tx1"/>
                </a:solidFill>
                <a:latin typeface="+mn-lt"/>
                <a:ea typeface="+mn-ea"/>
                <a:cs typeface="+mn-cs"/>
              </a:rPr>
              <a:t>условно</a:t>
            </a:r>
            <a:r>
              <a:rPr lang="ru-RU" sz="1200" kern="1200" dirty="0" smtClean="0">
                <a:solidFill>
                  <a:schemeClr val="tx1"/>
                </a:solidFill>
                <a:latin typeface="+mn-lt"/>
                <a:ea typeface="+mn-ea"/>
                <a:cs typeface="+mn-cs"/>
              </a:rPr>
              <a:t> перестает быть упомянутым возбуждающим фактором, то единственным выходом для большинства мужчин в этой ситуации является представить в своем воображении другую женщину и через это снова привести себя в состояние «готовности». Однако в данном случае благочестивый мужчина ловит себя на мысли, что это грех перед Богом, и мгновенно пугается этих фантазий (от чего вероятность наступления эрекции еще более снижается). Но так как жена ждет, а другого способа возбудиться не приходит на ум, то мужья иногда сдаются и соглашаются на то что есть. Как раз по этому поводу у меня и есть сегодня пара мыслей.</a:t>
            </a:r>
          </a:p>
        </p:txBody>
      </p:sp>
      <p:sp>
        <p:nvSpPr>
          <p:cNvPr id="4" name="Номер слайда 3"/>
          <p:cNvSpPr>
            <a:spLocks noGrp="1"/>
          </p:cNvSpPr>
          <p:nvPr>
            <p:ph type="sldNum" sz="quarter" idx="10"/>
          </p:nvPr>
        </p:nvSpPr>
        <p:spPr/>
        <p:txBody>
          <a:bodyPr/>
          <a:lstStyle/>
          <a:p>
            <a:fld id="{34F30AE9-CBE1-4CAB-B224-8C30D83D5275}"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Дорогой муж! Уважая твое желание и стремление к непорочности ложа, я хочу сказать тебе вот что. Ты смотришь сейчас на свою жену, а вынуждаешь себя думать о другой женщине. Как будто твоя жена больше не женщина, а просто жена. Посмотри на нее еще раз. Перед тобой, дрожа от желания, лежит </a:t>
            </a:r>
            <a:r>
              <a:rPr lang="ru-RU" sz="1200" b="1" kern="1200" dirty="0" smtClean="0">
                <a:solidFill>
                  <a:schemeClr val="tx1"/>
                </a:solidFill>
                <a:latin typeface="+mn-lt"/>
                <a:ea typeface="+mn-ea"/>
                <a:cs typeface="+mn-cs"/>
              </a:rPr>
              <a:t>самая настоящая женщина!</a:t>
            </a:r>
            <a:r>
              <a:rPr lang="ru-RU" sz="1200" kern="1200" dirty="0" smtClean="0">
                <a:solidFill>
                  <a:schemeClr val="tx1"/>
                </a:solidFill>
                <a:latin typeface="+mn-lt"/>
                <a:ea typeface="+mn-ea"/>
                <a:cs typeface="+mn-cs"/>
              </a:rPr>
              <a:t> (Ух, ты!!!) И у нее есть </a:t>
            </a:r>
            <a:r>
              <a:rPr lang="ru-RU" sz="1200" b="1" kern="1200" dirty="0" smtClean="0">
                <a:solidFill>
                  <a:schemeClr val="tx1"/>
                </a:solidFill>
                <a:latin typeface="+mn-lt"/>
                <a:ea typeface="+mn-ea"/>
                <a:cs typeface="+mn-cs"/>
              </a:rPr>
              <a:t>абсолютно все</a:t>
            </a:r>
            <a:r>
              <a:rPr lang="ru-RU" sz="1200" kern="1200" dirty="0" smtClean="0">
                <a:solidFill>
                  <a:schemeClr val="tx1"/>
                </a:solidFill>
                <a:latin typeface="+mn-lt"/>
                <a:ea typeface="+mn-ea"/>
                <a:cs typeface="+mn-cs"/>
              </a:rPr>
              <a:t>, что есть у любой другой женщины! Ведь тебе надо женщина, чтобы возбудиться? Так вот, она перед тобой! Посмотри на все ее атрибуты женственности и переосмысли свою жену как самую настоящую женщину!</a:t>
            </a:r>
          </a:p>
          <a:p>
            <a:r>
              <a:rPr lang="ru-RU" sz="1200" kern="1200" dirty="0" smtClean="0">
                <a:solidFill>
                  <a:schemeClr val="tx1"/>
                </a:solidFill>
                <a:latin typeface="+mn-lt"/>
                <a:ea typeface="+mn-ea"/>
                <a:cs typeface="+mn-cs"/>
              </a:rPr>
              <a:t>Иногда это действует шокирующее! А действительно, перед тобой женщина, которая недоступна для других мужчин, но тебе эта женщина с готовностью отдает себя и прямо сейчас! Не об этом ли ты мечтал, когда стремился к браку, осознавая свою нужду в противоположном поле?</a:t>
            </a:r>
          </a:p>
        </p:txBody>
      </p:sp>
      <p:sp>
        <p:nvSpPr>
          <p:cNvPr id="4" name="Номер слайда 3"/>
          <p:cNvSpPr>
            <a:spLocks noGrp="1"/>
          </p:cNvSpPr>
          <p:nvPr>
            <p:ph type="sldNum" sz="quarter" idx="10"/>
          </p:nvPr>
        </p:nvSpPr>
        <p:spPr/>
        <p:txBody>
          <a:bodyPr/>
          <a:lstStyle/>
          <a:p>
            <a:fld id="{34F30AE9-CBE1-4CAB-B224-8C30D83D5275}"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 вот еще что. Я прекрасно понимаю, что эротическим чувствам свойственно со временем «угасать». Однако!!! У Бога припасено что-то, что должно, или призвано, как хотите, стать фактором, который снова и снова будет «возвращать» двоих друг другу. Мужчине, по настоящей нужде, я бы сказал следующее: «Люби в своей жене ту женщину, которую ты полюбил когда-то. Ты только представь – </a:t>
            </a:r>
            <a:r>
              <a:rPr lang="ru-RU" sz="1200" b="1" kern="1200" dirty="0" smtClean="0">
                <a:solidFill>
                  <a:schemeClr val="tx1"/>
                </a:solidFill>
                <a:latin typeface="+mn-lt"/>
                <a:ea typeface="+mn-ea"/>
                <a:cs typeface="+mn-cs"/>
              </a:rPr>
              <a:t>это та же самая женщина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Перелистни</a:t>
            </a:r>
            <a:r>
              <a:rPr lang="ru-RU" sz="1200" kern="1200" dirty="0" smtClean="0">
                <a:solidFill>
                  <a:schemeClr val="tx1"/>
                </a:solidFill>
                <a:latin typeface="+mn-lt"/>
                <a:ea typeface="+mn-ea"/>
                <a:cs typeface="+mn-cs"/>
              </a:rPr>
              <a:t> пару страниц своей памяти, там обязательно найдется что-то, что </a:t>
            </a:r>
            <a:r>
              <a:rPr lang="ru-RU" sz="1200" kern="1200" dirty="0" err="1" smtClean="0">
                <a:solidFill>
                  <a:schemeClr val="tx1"/>
                </a:solidFill>
                <a:latin typeface="+mn-lt"/>
                <a:ea typeface="+mn-ea"/>
                <a:cs typeface="+mn-cs"/>
              </a:rPr>
              <a:t>подпитает</a:t>
            </a:r>
            <a:r>
              <a:rPr lang="ru-RU" sz="1200" kern="1200" dirty="0" smtClean="0">
                <a:solidFill>
                  <a:schemeClr val="tx1"/>
                </a:solidFill>
                <a:latin typeface="+mn-lt"/>
                <a:ea typeface="+mn-ea"/>
                <a:cs typeface="+mn-cs"/>
              </a:rPr>
              <a:t> твое воображение. А теперь за дело! Желание женщины на ложе любви – для мужчины святое!</a:t>
            </a:r>
          </a:p>
        </p:txBody>
      </p:sp>
      <p:sp>
        <p:nvSpPr>
          <p:cNvPr id="4" name="Номер слайда 3"/>
          <p:cNvSpPr>
            <a:spLocks noGrp="1"/>
          </p:cNvSpPr>
          <p:nvPr>
            <p:ph type="sldNum" sz="quarter" idx="10"/>
          </p:nvPr>
        </p:nvSpPr>
        <p:spPr/>
        <p:txBody>
          <a:bodyPr/>
          <a:lstStyle/>
          <a:p>
            <a:fld id="{34F30AE9-CBE1-4CAB-B224-8C30D83D5275}"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Жены! Я решился поговорить об этом в открытую не для того, чтобы вы потом сказали своим мужьям: «</a:t>
            </a:r>
            <a:r>
              <a:rPr lang="ru-RU" sz="1200" kern="1200" dirty="0" err="1" smtClean="0">
                <a:solidFill>
                  <a:schemeClr val="tx1"/>
                </a:solidFill>
                <a:latin typeface="+mn-lt"/>
                <a:ea typeface="+mn-ea"/>
                <a:cs typeface="+mn-cs"/>
              </a:rPr>
              <a:t>Аа-а</a:t>
            </a:r>
            <a:r>
              <a:rPr lang="ru-RU" sz="1200" kern="1200" dirty="0" smtClean="0">
                <a:solidFill>
                  <a:schemeClr val="tx1"/>
                </a:solidFill>
                <a:latin typeface="+mn-lt"/>
                <a:ea typeface="+mn-ea"/>
                <a:cs typeface="+mn-cs"/>
              </a:rPr>
              <a:t>! Так вот какие мысли у тебя в голове, когда мне раз в сто лет захотелось»! Если вы так восприняли мои слова, то вы </a:t>
            </a:r>
            <a:r>
              <a:rPr lang="ru-RU" sz="1200" kern="1200" dirty="0" err="1" smtClean="0">
                <a:solidFill>
                  <a:schemeClr val="tx1"/>
                </a:solidFill>
                <a:latin typeface="+mn-lt"/>
                <a:ea typeface="+mn-ea"/>
                <a:cs typeface="+mn-cs"/>
              </a:rPr>
              <a:t>аб-со-лютно</a:t>
            </a:r>
            <a:r>
              <a:rPr lang="ru-RU" sz="1200" kern="1200" dirty="0" smtClean="0">
                <a:solidFill>
                  <a:schemeClr val="tx1"/>
                </a:solidFill>
                <a:latin typeface="+mn-lt"/>
                <a:ea typeface="+mn-ea"/>
                <a:cs typeface="+mn-cs"/>
              </a:rPr>
              <a:t> не поняли того, зачем я это говорил. А говорил я это с одной целью, чтобы все у вас в постели было по-честному. И чтобы, когда вам действительно захочется продлить ночь, вы не представляли собой в тот момент </a:t>
            </a:r>
            <a:r>
              <a:rPr lang="ru-RU" sz="1200" kern="1200" dirty="0" err="1" smtClean="0">
                <a:solidFill>
                  <a:schemeClr val="tx1"/>
                </a:solidFill>
                <a:latin typeface="+mn-lt"/>
                <a:ea typeface="+mn-ea"/>
                <a:cs typeface="+mn-cs"/>
              </a:rPr>
              <a:t>Анджелину</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Джоли</a:t>
            </a:r>
            <a:r>
              <a:rPr lang="ru-RU" sz="1200" kern="1200" dirty="0" smtClean="0">
                <a:solidFill>
                  <a:schemeClr val="tx1"/>
                </a:solidFill>
                <a:latin typeface="+mn-lt"/>
                <a:ea typeface="+mn-ea"/>
                <a:cs typeface="+mn-cs"/>
              </a:rPr>
              <a:t> (признана самой красивой женщиной на планете), а были сами собой, в уверенности, что его страсть направлена сейчас только на вас. Вы так будете чувствовать себя комфортней, не так ли?</a:t>
            </a:r>
          </a:p>
          <a:p>
            <a:r>
              <a:rPr lang="ru-RU" sz="1200" kern="1200" dirty="0" err="1" smtClean="0">
                <a:solidFill>
                  <a:schemeClr val="tx1"/>
                </a:solidFill>
                <a:latin typeface="+mn-lt"/>
                <a:ea typeface="+mn-ea"/>
                <a:cs typeface="+mn-cs"/>
              </a:rPr>
              <a:t>Фух</a:t>
            </a:r>
            <a:r>
              <a:rPr lang="ru-RU" sz="1200" kern="1200" dirty="0" smtClean="0">
                <a:solidFill>
                  <a:schemeClr val="tx1"/>
                </a:solidFill>
                <a:latin typeface="+mn-lt"/>
                <a:ea typeface="+mn-ea"/>
                <a:cs typeface="+mn-cs"/>
              </a:rPr>
              <a:t>! Кажется, мы говорили об ответственности мужчин. </a:t>
            </a:r>
          </a:p>
        </p:txBody>
      </p:sp>
      <p:sp>
        <p:nvSpPr>
          <p:cNvPr id="4" name="Номер слайда 3"/>
          <p:cNvSpPr>
            <a:spLocks noGrp="1"/>
          </p:cNvSpPr>
          <p:nvPr>
            <p:ph type="sldNum" sz="quarter" idx="10"/>
          </p:nvPr>
        </p:nvSpPr>
        <p:spPr/>
        <p:txBody>
          <a:bodyPr/>
          <a:lstStyle/>
          <a:p>
            <a:fld id="{34F30AE9-CBE1-4CAB-B224-8C30D83D5275}"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Последнее, что я хотел бы затронуть: мужчина просто должен принять отказ, если причина действительно важная. А важной она может быть (исключая дни очищения) ввиду самой элементарной, но колоссальной усталости или, ну уж откровенной </a:t>
            </a:r>
            <a:r>
              <a:rPr lang="ru-RU" sz="1200" kern="1200" dirty="0" err="1" smtClean="0">
                <a:solidFill>
                  <a:schemeClr val="tx1"/>
                </a:solidFill>
                <a:latin typeface="+mn-lt"/>
                <a:ea typeface="+mn-ea"/>
                <a:cs typeface="+mn-cs"/>
              </a:rPr>
              <a:t>ненастроенности</a:t>
            </a:r>
            <a:r>
              <a:rPr lang="ru-RU" sz="1200" kern="1200" dirty="0" smtClean="0">
                <a:solidFill>
                  <a:schemeClr val="tx1"/>
                </a:solidFill>
                <a:latin typeface="+mn-lt"/>
                <a:ea typeface="+mn-ea"/>
                <a:cs typeface="+mn-cs"/>
              </a:rPr>
              <a:t> в данный момент. </a:t>
            </a:r>
          </a:p>
          <a:p>
            <a:r>
              <a:rPr lang="ru-RU" sz="1200" kern="1200" dirty="0" smtClean="0">
                <a:solidFill>
                  <a:schemeClr val="tx1"/>
                </a:solidFill>
                <a:latin typeface="+mn-lt"/>
                <a:ea typeface="+mn-ea"/>
                <a:cs typeface="+mn-cs"/>
              </a:rPr>
              <a:t>Жена не должна ходить под страхом реакции мужа на отказ. Напротив, она должна быть приучена опытом супружеской жизни, что «мой мужчина любит меня и он, конечно же, поймет меня». </a:t>
            </a:r>
          </a:p>
          <a:p>
            <a:r>
              <a:rPr lang="ru-RU" sz="1200" kern="1200" dirty="0" smtClean="0">
                <a:solidFill>
                  <a:schemeClr val="tx1"/>
                </a:solidFill>
                <a:latin typeface="+mn-lt"/>
                <a:ea typeface="+mn-ea"/>
                <a:cs typeface="+mn-cs"/>
              </a:rPr>
              <a:t>Гарантирую мужское понимание женского </a:t>
            </a:r>
            <a:r>
              <a:rPr lang="ru-RU" sz="1200" b="1" kern="1200" dirty="0" smtClean="0">
                <a:solidFill>
                  <a:schemeClr val="tx1"/>
                </a:solidFill>
                <a:latin typeface="+mn-lt"/>
                <a:ea typeface="+mn-ea"/>
                <a:cs typeface="+mn-cs"/>
              </a:rPr>
              <a:t>нет/да</a:t>
            </a:r>
            <a:r>
              <a:rPr lang="ru-RU" sz="1200" kern="1200" dirty="0" smtClean="0">
                <a:solidFill>
                  <a:schemeClr val="tx1"/>
                </a:solidFill>
                <a:latin typeface="+mn-lt"/>
                <a:ea typeface="+mn-ea"/>
                <a:cs typeface="+mn-cs"/>
              </a:rPr>
              <a:t> в пропорции </a:t>
            </a:r>
            <a:r>
              <a:rPr lang="ru-RU" sz="1200" b="1" kern="1200" dirty="0" smtClean="0">
                <a:solidFill>
                  <a:schemeClr val="tx1"/>
                </a:solidFill>
                <a:latin typeface="+mn-lt"/>
                <a:ea typeface="+mn-ea"/>
                <a:cs typeface="+mn-cs"/>
              </a:rPr>
              <a:t>1 к 10</a:t>
            </a:r>
            <a:r>
              <a:rPr lang="ru-RU" sz="1200" kern="1200" dirty="0" smtClean="0">
                <a:solidFill>
                  <a:schemeClr val="tx1"/>
                </a:solidFill>
                <a:latin typeface="+mn-lt"/>
                <a:ea typeface="+mn-ea"/>
                <a:cs typeface="+mn-cs"/>
              </a:rPr>
              <a:t>, и не гарантирую безопасности в пропорции </a:t>
            </a:r>
            <a:r>
              <a:rPr lang="ru-RU" sz="1200" b="1" kern="1200" dirty="0" smtClean="0">
                <a:solidFill>
                  <a:schemeClr val="tx1"/>
                </a:solidFill>
                <a:latin typeface="+mn-lt"/>
                <a:ea typeface="+mn-ea"/>
                <a:cs typeface="+mn-cs"/>
              </a:rPr>
              <a:t>10 к 1</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Впрочем, сама причина, уважаемые жены, должна быть по-честному весомой, а отказ максимально деликатным. </a:t>
            </a:r>
          </a:p>
        </p:txBody>
      </p:sp>
      <p:sp>
        <p:nvSpPr>
          <p:cNvPr id="4" name="Номер слайда 3"/>
          <p:cNvSpPr>
            <a:spLocks noGrp="1"/>
          </p:cNvSpPr>
          <p:nvPr>
            <p:ph type="sldNum" sz="quarter" idx="10"/>
          </p:nvPr>
        </p:nvSpPr>
        <p:spPr/>
        <p:txBody>
          <a:bodyPr/>
          <a:lstStyle/>
          <a:p>
            <a:fld id="{34F30AE9-CBE1-4CAB-B224-8C30D83D5275}" type="slidenum">
              <a:rPr lang="ru-RU" smtClean="0"/>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Молитва.</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35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Первая заповедь для жены:</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«Никогда не отказывай мужу в близости, за исключением действительно важных причин»!</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Позвольте мне привести несколько аргументов в пользу этого утверждения.</a:t>
            </a:r>
          </a:p>
        </p:txBody>
      </p:sp>
      <p:sp>
        <p:nvSpPr>
          <p:cNvPr id="4" name="Номер слайда 3"/>
          <p:cNvSpPr>
            <a:spLocks noGrp="1"/>
          </p:cNvSpPr>
          <p:nvPr>
            <p:ph type="sldNum" sz="quarter" idx="10"/>
          </p:nvPr>
        </p:nvSpPr>
        <p:spPr/>
        <p:txBody>
          <a:bodyPr/>
          <a:lstStyle/>
          <a:p>
            <a:fld id="{34F30AE9-CBE1-4CAB-B224-8C30D83D5275}"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b="1" kern="1200" dirty="0" smtClean="0">
                <a:solidFill>
                  <a:schemeClr val="tx1"/>
                </a:solidFill>
                <a:latin typeface="+mn-lt"/>
                <a:ea typeface="+mn-ea"/>
                <a:cs typeface="+mn-cs"/>
              </a:rPr>
              <a:t>Во-первых:</a:t>
            </a:r>
            <a:r>
              <a:rPr lang="ru-RU" sz="1200" kern="1200" dirty="0" smtClean="0">
                <a:solidFill>
                  <a:schemeClr val="tx1"/>
                </a:solidFill>
                <a:latin typeface="+mn-lt"/>
                <a:ea typeface="+mn-ea"/>
                <a:cs typeface="+mn-cs"/>
              </a:rPr>
              <a:t> женщинам нелишне знать, что </a:t>
            </a:r>
            <a:r>
              <a:rPr lang="ru-RU" sz="1200" b="1" kern="1200" dirty="0" smtClean="0">
                <a:solidFill>
                  <a:schemeClr val="tx1"/>
                </a:solidFill>
                <a:latin typeface="+mn-lt"/>
                <a:ea typeface="+mn-ea"/>
                <a:cs typeface="+mn-cs"/>
              </a:rPr>
              <a:t>мужская сексуальность для самих мужчин является загадкой</a:t>
            </a:r>
            <a:r>
              <a:rPr lang="ru-RU" sz="1200" kern="1200" dirty="0" smtClean="0">
                <a:solidFill>
                  <a:schemeClr val="tx1"/>
                </a:solidFill>
                <a:latin typeface="+mn-lt"/>
                <a:ea typeface="+mn-ea"/>
                <a:cs typeface="+mn-cs"/>
              </a:rPr>
              <a:t>. Если женщину, говорят, надо «разогреть», как кастрюльку на огне любви, то мужчина может за одну минуту (а теперь послушайте внимательно) ни с того,</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ни с сего «закипеть», и это, в каком-то смысле, не совсем контролируемые процессы. К тому же это может произойти в самом неожиданном месте</a:t>
            </a:r>
            <a:r>
              <a:rPr lang="ru-RU" sz="1200" i="1" kern="1200" dirty="0" smtClean="0">
                <a:solidFill>
                  <a:schemeClr val="tx1"/>
                </a:solidFill>
                <a:latin typeface="+mn-lt"/>
                <a:ea typeface="+mn-ea"/>
                <a:cs typeface="+mn-cs"/>
              </a:rPr>
              <a:t>.</a:t>
            </a:r>
            <a:r>
              <a:rPr lang="ru-RU" sz="1200" b="1"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Из того, что я помню на своем веку, где «это» внезапно накатывало на мужей, (собрано по косвенным уликам, </a:t>
            </a:r>
            <a:r>
              <a:rPr lang="uk-UA" sz="1200" kern="1200" dirty="0" smtClean="0">
                <a:solidFill>
                  <a:schemeClr val="tx1"/>
                </a:solidFill>
                <a:latin typeface="+mn-lt"/>
                <a:ea typeface="+mn-ea"/>
                <a:cs typeface="+mn-cs"/>
              </a:rPr>
              <a:t>и как-то </a:t>
            </a:r>
            <a:r>
              <a:rPr lang="ru-RU" sz="1200" kern="1200" dirty="0" smtClean="0">
                <a:solidFill>
                  <a:schemeClr val="tx1"/>
                </a:solidFill>
                <a:latin typeface="+mn-lt"/>
                <a:ea typeface="+mn-ea"/>
                <a:cs typeface="+mn-cs"/>
              </a:rPr>
              <a:t>подозрительно резко оборванным рассказам), то получится следующий, далеко неполный список: дача на ночном дежурстве в садовом обществе; при совместном приеме ванны, будучи в гостях у родственников; в купе, когда внезапно остались одни до конца пути; на ставке, окруженном лесополосой при коллективном отдыхе с друзьями; в спальне, когда за дверью бегают дети и периодически стучат в дверь; при прогулке в лесу на курорте; при совместном купании в море, когда вокруг полно людей, ну и так далее. Одна сестра, назвав мне одну из подобных «странностей» своего мужа, искренне спросила меня: «И что, это нормально»?! Я рассмеялся и так же искренне ответил: «С точки зрения мужской психологии </a:t>
            </a:r>
            <a:r>
              <a:rPr lang="ru-RU" sz="1200" kern="1200" dirty="0" err="1" smtClean="0">
                <a:solidFill>
                  <a:schemeClr val="tx1"/>
                </a:solidFill>
                <a:latin typeface="+mn-lt"/>
                <a:ea typeface="+mn-ea"/>
                <a:cs typeface="+mn-cs"/>
              </a:rPr>
              <a:t>аб-со-лют-но</a:t>
            </a:r>
            <a:r>
              <a:rPr lang="ru-RU" sz="1200" kern="1200" dirty="0" smtClean="0">
                <a:solidFill>
                  <a:schemeClr val="tx1"/>
                </a:solidFill>
                <a:latin typeface="+mn-lt"/>
                <a:ea typeface="+mn-ea"/>
                <a:cs typeface="+mn-cs"/>
              </a:rPr>
              <a:t> нормально»!!! </a:t>
            </a:r>
          </a:p>
          <a:p>
            <a:r>
              <a:rPr lang="ru-RU" sz="1200" kern="1200" dirty="0" smtClean="0">
                <a:solidFill>
                  <a:schemeClr val="tx1"/>
                </a:solidFill>
                <a:latin typeface="+mn-lt"/>
                <a:ea typeface="+mn-ea"/>
                <a:cs typeface="+mn-cs"/>
              </a:rPr>
              <a:t>Предвижу нахмуренные брови </a:t>
            </a:r>
            <a:r>
              <a:rPr lang="ru-RU" sz="1200" kern="1200" dirty="0" smtClean="0">
                <a:solidFill>
                  <a:schemeClr val="tx1"/>
                </a:solidFill>
                <a:latin typeface="+mn-lt"/>
                <a:ea typeface="+mn-ea"/>
                <a:cs typeface="+mn-cs"/>
              </a:rPr>
              <a:t> и </a:t>
            </a:r>
            <a:r>
              <a:rPr lang="ru-RU" sz="1200" kern="1200" dirty="0" smtClean="0">
                <a:solidFill>
                  <a:schemeClr val="tx1"/>
                </a:solidFill>
                <a:latin typeface="+mn-lt"/>
                <a:ea typeface="+mn-ea"/>
                <a:cs typeface="+mn-cs"/>
              </a:rPr>
              <a:t>неодобрительный тон: «Фу, пошлость какая! Возмутительно! «Такое», и пишут в христианской книге»! Дорогие мои сестрички! Если эти слова только что прозвучали в вашем сердце, то позвольте вас поздравить – вы одни из тех немногих счастливых женщин, которые нашли идеального мужа (конечно, извините, если вы вообще замужем)!!! В таком случае, это не имеет к вам никакого отношения. Образно говоря, вы живете на «райской Венере», в то время как подавляющее большинство менее удачливых женщин продолжает жить на «грешной Земле» с очень даже земными мужьями. Поэтому, ввиду назревшей необходимости отыскать корни затянувшихся проблем современного брака, я и захотел поговорить об этом или с ужасающей откровенностью, или не говорить вообще. Некоторые вещи я упоминаю не в силу того, что я их одобряю, но лишь в силу того, что с этим приходится сталкиваться в браке. Поэтому, при всем уважении, постарайтесь набраться мужества погрузиться в </a:t>
            </a:r>
            <a:r>
              <a:rPr lang="ru-RU" sz="1200" b="1" kern="1200" dirty="0" smtClean="0">
                <a:solidFill>
                  <a:schemeClr val="tx1"/>
                </a:solidFill>
                <a:latin typeface="+mn-lt"/>
                <a:ea typeface="+mn-ea"/>
                <a:cs typeface="+mn-cs"/>
              </a:rPr>
              <a:t>не всегда красивый </a:t>
            </a:r>
            <a:r>
              <a:rPr lang="ru-RU" sz="1200" kern="1200" dirty="0" smtClean="0">
                <a:solidFill>
                  <a:schemeClr val="tx1"/>
                </a:solidFill>
                <a:latin typeface="+mn-lt"/>
                <a:ea typeface="+mn-ea"/>
                <a:cs typeface="+mn-cs"/>
              </a:rPr>
              <a:t>мир реального брака. Как говорится: «Мужчины, женитесь! Женщины, мужайтесь»!</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b="1" kern="1200" dirty="0" smtClean="0">
                <a:solidFill>
                  <a:schemeClr val="tx1"/>
                </a:solidFill>
                <a:latin typeface="+mn-lt"/>
                <a:ea typeface="+mn-ea"/>
                <a:cs typeface="+mn-cs"/>
              </a:rPr>
              <a:t>Второе:</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мы, мужчины, женимся не для того, чтобы наши жены отказывали нам</a:t>
            </a:r>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Я хочу деликатно напомнить всем печальную реальность, что женщин на земле больше чем мужчин, и что мужчины живут, будучи постоянно окружены женским вниманием. По сути, идет отчаянная борьба за мужчину! Сестры могут меня поправить, если что, но так говорят, что страх остаться одной – это один из самых сильных женских страхов. Все это врожденное в женщине сегодня, к сожалению, основательно подмочено </a:t>
            </a:r>
            <a:r>
              <a:rPr lang="ru-RU" sz="1200" kern="1200" dirty="0" err="1" smtClean="0">
                <a:solidFill>
                  <a:schemeClr val="tx1"/>
                </a:solidFill>
                <a:latin typeface="+mn-lt"/>
                <a:ea typeface="+mn-ea"/>
                <a:cs typeface="+mn-cs"/>
              </a:rPr>
              <a:t>эмансипэ-движениями</a:t>
            </a:r>
            <a:r>
              <a:rPr lang="ru-RU" sz="1200" kern="1200" dirty="0" smtClean="0">
                <a:solidFill>
                  <a:schemeClr val="tx1"/>
                </a:solidFill>
                <a:latin typeface="+mn-lt"/>
                <a:ea typeface="+mn-ea"/>
                <a:cs typeface="+mn-cs"/>
              </a:rPr>
              <a:t>, но это, скорей, от безысходности. Когда не за кого, тогда говорят: «Я и сама не хочу». Но я абсолютно уверен, что глубоко внутри женщина не изменилась. И только выйдя замуж, или говоря иначе, начав принадлежать какому-то мужчине, женщина успокаивается, как будто исполнив какое-то вечное предназначение и … </a:t>
            </a:r>
            <a:r>
              <a:rPr lang="ru-RU" sz="1200" kern="1200" dirty="0" err="1" smtClean="0">
                <a:solidFill>
                  <a:schemeClr val="tx1"/>
                </a:solidFill>
                <a:latin typeface="+mn-lt"/>
                <a:ea typeface="+mn-ea"/>
                <a:cs typeface="+mn-cs"/>
              </a:rPr>
              <a:t>и</a:t>
            </a:r>
            <a:r>
              <a:rPr lang="ru-RU" sz="1200" kern="1200" dirty="0" smtClean="0">
                <a:solidFill>
                  <a:schemeClr val="tx1"/>
                </a:solidFill>
                <a:latin typeface="+mn-lt"/>
                <a:ea typeface="+mn-ea"/>
                <a:cs typeface="+mn-cs"/>
              </a:rPr>
              <a:t> …вот тут-то она и склонна расслабиться. Хотя все только-только начинается. </a:t>
            </a:r>
          </a:p>
          <a:p>
            <a:r>
              <a:rPr lang="ru-RU" sz="1200" kern="1200" dirty="0" smtClean="0">
                <a:solidFill>
                  <a:schemeClr val="tx1"/>
                </a:solidFill>
                <a:latin typeface="+mn-lt"/>
                <a:ea typeface="+mn-ea"/>
                <a:cs typeface="+mn-cs"/>
              </a:rPr>
              <a:t>К чести вашего супруга, в свое время, из всего предложенного, он выбрал именно вас, сознательно оградив себя от других женщин рамками брака. И когда в своем </a:t>
            </a:r>
            <a:r>
              <a:rPr lang="ru-RU" sz="1200" b="1" kern="1200" dirty="0" smtClean="0">
                <a:solidFill>
                  <a:schemeClr val="tx1"/>
                </a:solidFill>
                <a:latin typeface="+mn-lt"/>
                <a:ea typeface="+mn-ea"/>
                <a:cs typeface="+mn-cs"/>
              </a:rPr>
              <a:t>законном</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желании </a:t>
            </a:r>
            <a:r>
              <a:rPr lang="ru-RU" sz="1200" b="1" kern="1200" dirty="0" smtClean="0">
                <a:solidFill>
                  <a:schemeClr val="tx1"/>
                </a:solidFill>
                <a:latin typeface="+mn-lt"/>
                <a:ea typeface="+mn-ea"/>
                <a:cs typeface="+mn-cs"/>
              </a:rPr>
              <a:t>законный</a:t>
            </a:r>
            <a:r>
              <a:rPr lang="ru-RU" sz="1200" kern="1200" dirty="0" smtClean="0">
                <a:solidFill>
                  <a:schemeClr val="tx1"/>
                </a:solidFill>
                <a:latin typeface="+mn-lt"/>
                <a:ea typeface="+mn-ea"/>
                <a:cs typeface="+mn-cs"/>
              </a:rPr>
              <a:t> муж идет к своей </a:t>
            </a:r>
            <a:r>
              <a:rPr lang="ru-RU" sz="1200" b="1" kern="1200" dirty="0" smtClean="0">
                <a:solidFill>
                  <a:schemeClr val="tx1"/>
                </a:solidFill>
                <a:latin typeface="+mn-lt"/>
                <a:ea typeface="+mn-ea"/>
                <a:cs typeface="+mn-cs"/>
              </a:rPr>
              <a:t>законной</a:t>
            </a:r>
            <a:r>
              <a:rPr lang="ru-RU" sz="1200" kern="1200" dirty="0" smtClean="0">
                <a:solidFill>
                  <a:schemeClr val="tx1"/>
                </a:solidFill>
                <a:latin typeface="+mn-lt"/>
                <a:ea typeface="+mn-ea"/>
                <a:cs typeface="+mn-cs"/>
              </a:rPr>
              <a:t> жене и хочет взять у нее то, что принадлежит ему по </a:t>
            </a:r>
            <a:r>
              <a:rPr lang="ru-RU" sz="1200" b="1" kern="1200" dirty="0" smtClean="0">
                <a:solidFill>
                  <a:schemeClr val="tx1"/>
                </a:solidFill>
                <a:latin typeface="+mn-lt"/>
                <a:ea typeface="+mn-ea"/>
                <a:cs typeface="+mn-cs"/>
              </a:rPr>
              <a:t>законному</a:t>
            </a:r>
            <a:r>
              <a:rPr lang="ru-RU" sz="1200" kern="1200" dirty="0" smtClean="0">
                <a:solidFill>
                  <a:schemeClr val="tx1"/>
                </a:solidFill>
                <a:latin typeface="+mn-lt"/>
                <a:ea typeface="+mn-ea"/>
                <a:cs typeface="+mn-cs"/>
              </a:rPr>
              <a:t> праву ... и … неожиданно получает отказ – это равносильно тому, как на всем ходу машина врезается в бетонный столб. В голове у мужчины все путается (подводит логическое мышление): «Не понял!… </a:t>
            </a:r>
            <a:r>
              <a:rPr lang="ru-RU" sz="1200" kern="1200" dirty="0" err="1" smtClean="0">
                <a:solidFill>
                  <a:schemeClr val="tx1"/>
                </a:solidFill>
                <a:latin typeface="+mn-lt"/>
                <a:ea typeface="+mn-ea"/>
                <a:cs typeface="+mn-cs"/>
              </a:rPr>
              <a:t>Бр-рр-р</a:t>
            </a:r>
            <a:r>
              <a:rPr lang="ru-RU" sz="1200" kern="1200" dirty="0" smtClean="0">
                <a:solidFill>
                  <a:schemeClr val="tx1"/>
                </a:solidFill>
                <a:latin typeface="+mn-lt"/>
                <a:ea typeface="+mn-ea"/>
                <a:cs typeface="+mn-cs"/>
              </a:rPr>
              <a:t>…! Так, стоп, еще раз: я, свою собственную жену, и должен уговаривать»? В результате такого отношения со стороны жены, сердце мужчины наполняется оскорблением, обидой и гневом. Но, что самое страшное - отторжением! К сожалению, не все мы родились в христианских семьях. Многие пришли в церковь, имея порочный мирской опыт. Я это к чему? А к тому, что как это было в мире в подобных случаях, как говорится, «уламывал, уламывал», ничего не </a:t>
            </a:r>
            <a:r>
              <a:rPr lang="ru-RU" sz="1200" kern="1200" dirty="0" smtClean="0">
                <a:solidFill>
                  <a:schemeClr val="tx1"/>
                </a:solidFill>
                <a:latin typeface="+mn-lt"/>
                <a:ea typeface="+mn-ea"/>
                <a:cs typeface="+mn-cs"/>
              </a:rPr>
              <a:t>получилось… </a:t>
            </a:r>
            <a:r>
              <a:rPr lang="ru-RU" sz="1200" kern="1200" dirty="0" smtClean="0">
                <a:solidFill>
                  <a:schemeClr val="tx1"/>
                </a:solidFill>
                <a:latin typeface="+mn-lt"/>
                <a:ea typeface="+mn-ea"/>
                <a:cs typeface="+mn-cs"/>
              </a:rPr>
              <a:t>Глубоко-глубоко в душе у отверженного, </a:t>
            </a:r>
            <a:r>
              <a:rPr lang="ru-RU" sz="1200" b="1" kern="1200" dirty="0" smtClean="0">
                <a:solidFill>
                  <a:schemeClr val="tx1"/>
                </a:solidFill>
                <a:latin typeface="+mn-lt"/>
                <a:ea typeface="+mn-ea"/>
                <a:cs typeface="+mn-cs"/>
              </a:rPr>
              <a:t>даже верующего</a:t>
            </a:r>
            <a:r>
              <a:rPr lang="ru-RU" sz="1200" kern="1200" dirty="0" smtClean="0">
                <a:solidFill>
                  <a:schemeClr val="tx1"/>
                </a:solidFill>
                <a:latin typeface="+mn-lt"/>
                <a:ea typeface="+mn-ea"/>
                <a:cs typeface="+mn-cs"/>
              </a:rPr>
              <a:t> мужчины, это фраза вырывается невольно. Может быть, неверующий муж и не пойдет куда-то «на сторону», а верующий наверняка не пойдет, но глубокая трещина в отношениях у вас уже появилась. А если подобные отказы не так уж и редки, «трещина» может легко перерасти в «пропасть». </a:t>
            </a:r>
          </a:p>
          <a:p>
            <a:r>
              <a:rPr lang="ru-RU" sz="1200" kern="1200" dirty="0" smtClean="0">
                <a:solidFill>
                  <a:schemeClr val="tx1"/>
                </a:solidFill>
                <a:latin typeface="+mn-lt"/>
                <a:ea typeface="+mn-ea"/>
                <a:cs typeface="+mn-cs"/>
              </a:rPr>
              <a:t>Позволю себе, впрочем, одно небольшое наблюдение. Удивительно, но я встречал пары, у которых все как раз наоборот. То есть жена более активна в интимной сфере, а отказывающей стороной зачастую оказывается муж. Поэтому, проблема в некотором смысле универсальна, однако чаще всего, и это стоит признать, от отказа все же традиционно страдают именно мужчины. Хотя сама сфера, и мы это с вами только что выяснили, не из тех, где можно позволить себе расслабиться, без опасности серьезно повредить свой собственный брак. Об этом же говорит нам и Писание.</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kern="1200" dirty="0" smtClean="0">
                <a:solidFill>
                  <a:schemeClr val="tx1"/>
                </a:solidFill>
                <a:latin typeface="+mn-lt"/>
                <a:ea typeface="+mn-ea"/>
                <a:cs typeface="+mn-cs"/>
              </a:rPr>
              <a:t>В </a:t>
            </a:r>
            <a:r>
              <a:rPr lang="ru-RU" sz="1200" b="1" kern="1200" dirty="0" smtClean="0">
                <a:solidFill>
                  <a:schemeClr val="tx1"/>
                </a:solidFill>
                <a:latin typeface="+mn-lt"/>
                <a:ea typeface="+mn-ea"/>
                <a:cs typeface="+mn-cs"/>
              </a:rPr>
              <a:t>Первом послании к Коринфянам</a:t>
            </a:r>
            <a:r>
              <a:rPr lang="ru-RU" sz="1200" kern="1200" dirty="0" smtClean="0">
                <a:solidFill>
                  <a:schemeClr val="tx1"/>
                </a:solidFill>
                <a:latin typeface="+mn-lt"/>
                <a:ea typeface="+mn-ea"/>
                <a:cs typeface="+mn-cs"/>
              </a:rPr>
              <a:t>, в известной </a:t>
            </a:r>
            <a:r>
              <a:rPr lang="ru-RU" sz="1200" b="1" kern="1200" dirty="0" smtClean="0">
                <a:solidFill>
                  <a:schemeClr val="tx1"/>
                </a:solidFill>
                <a:latin typeface="+mn-lt"/>
                <a:ea typeface="+mn-ea"/>
                <a:cs typeface="+mn-cs"/>
              </a:rPr>
              <a:t>седьмой</a:t>
            </a:r>
            <a:r>
              <a:rPr lang="ru-RU" sz="1200" kern="1200" dirty="0" smtClean="0">
                <a:solidFill>
                  <a:schemeClr val="tx1"/>
                </a:solidFill>
                <a:latin typeface="+mn-lt"/>
                <a:ea typeface="+mn-ea"/>
                <a:cs typeface="+mn-cs"/>
              </a:rPr>
              <a:t> главе, как раз затрагивающей проблемы брака, есть интересный пятый стих, который гласит буквально следующее:</a:t>
            </a:r>
          </a:p>
          <a:p>
            <a:r>
              <a:rPr lang="ru-RU" sz="1200" kern="1200" dirty="0" smtClean="0">
                <a:solidFill>
                  <a:schemeClr val="tx1"/>
                </a:solidFill>
                <a:latin typeface="+mn-lt"/>
                <a:ea typeface="+mn-ea"/>
                <a:cs typeface="+mn-cs"/>
              </a:rPr>
              <a:t>«Не уклоняйтесь друг от друга, разве по согласию, на время, для упражнения в посте и молитве, а </a:t>
            </a:r>
            <a:r>
              <a:rPr lang="ru-RU" sz="1200" i="1" kern="1200" dirty="0" smtClean="0">
                <a:solidFill>
                  <a:schemeClr val="tx1"/>
                </a:solidFill>
                <a:latin typeface="+mn-lt"/>
                <a:ea typeface="+mn-ea"/>
                <a:cs typeface="+mn-cs"/>
              </a:rPr>
              <a:t>потом</a:t>
            </a:r>
            <a:r>
              <a:rPr lang="ru-RU" sz="1200" kern="1200" dirty="0" smtClean="0">
                <a:solidFill>
                  <a:schemeClr val="tx1"/>
                </a:solidFill>
                <a:latin typeface="+mn-lt"/>
                <a:ea typeface="+mn-ea"/>
                <a:cs typeface="+mn-cs"/>
              </a:rPr>
              <a:t> опять будьте вместе, чтобы не искушал вас сатана </a:t>
            </a:r>
            <a:r>
              <a:rPr lang="ru-RU" sz="1200" b="1" kern="1200" dirty="0" smtClean="0">
                <a:solidFill>
                  <a:schemeClr val="tx1"/>
                </a:solidFill>
                <a:latin typeface="+mn-lt"/>
                <a:ea typeface="+mn-ea"/>
                <a:cs typeface="+mn-cs"/>
              </a:rPr>
              <a:t>невоздержанием</a:t>
            </a:r>
            <a:r>
              <a:rPr lang="ru-RU" sz="1200" kern="1200" dirty="0" smtClean="0">
                <a:solidFill>
                  <a:schemeClr val="tx1"/>
                </a:solidFill>
                <a:latin typeface="+mn-lt"/>
                <a:ea typeface="+mn-ea"/>
                <a:cs typeface="+mn-cs"/>
              </a:rPr>
              <a:t> вашим»</a:t>
            </a:r>
          </a:p>
          <a:p>
            <a:r>
              <a:rPr lang="ru-RU" sz="1200" kern="1200" dirty="0" smtClean="0">
                <a:solidFill>
                  <a:schemeClr val="tx1"/>
                </a:solidFill>
                <a:latin typeface="+mn-lt"/>
                <a:ea typeface="+mn-ea"/>
                <a:cs typeface="+mn-cs"/>
              </a:rPr>
              <a:t>Как-то раз, при очередном </a:t>
            </a:r>
            <a:r>
              <a:rPr lang="ru-RU" sz="1200" kern="1200" dirty="0" err="1" smtClean="0">
                <a:solidFill>
                  <a:schemeClr val="tx1"/>
                </a:solidFill>
                <a:latin typeface="+mn-lt"/>
                <a:ea typeface="+mn-ea"/>
                <a:cs typeface="+mn-cs"/>
              </a:rPr>
              <a:t>перечтении</a:t>
            </a:r>
            <a:r>
              <a:rPr lang="ru-RU" sz="1200" kern="1200" dirty="0" smtClean="0">
                <a:solidFill>
                  <a:schemeClr val="tx1"/>
                </a:solidFill>
                <a:latin typeface="+mn-lt"/>
                <a:ea typeface="+mn-ea"/>
                <a:cs typeface="+mn-cs"/>
              </a:rPr>
              <a:t> этого послания, я как бы споткнулся о слово «невоздержанием», которое, на мой взгляд, расходилось с общим смыслом стиха. До этих пор все было предельно ясно. Двое согласились «лишить себя друг друга» (греч.) чтобы поупражняться в посте. Понятно, что все это время они воздерживаются от интимных отношений. И, вероятно, в определенный момент сатана, беря за повод их воздержание, начинает искушать их по плоти. Все правильно! Все верно! Кто постился, тот знает, как нелегко порой дается воздержание. И через глубину веков, найдя «…</a:t>
            </a:r>
            <a:r>
              <a:rPr lang="ru-RU" sz="1200" b="1" kern="1200" dirty="0" smtClean="0">
                <a:solidFill>
                  <a:schemeClr val="tx1"/>
                </a:solidFill>
                <a:latin typeface="+mn-lt"/>
                <a:ea typeface="+mn-ea"/>
                <a:cs typeface="+mn-cs"/>
              </a:rPr>
              <a:t>не</a:t>
            </a:r>
            <a:r>
              <a:rPr lang="ru-RU" sz="1200" kern="1200" dirty="0" smtClean="0">
                <a:solidFill>
                  <a:schemeClr val="tx1"/>
                </a:solidFill>
                <a:latin typeface="+mn-lt"/>
                <a:ea typeface="+mn-ea"/>
                <a:cs typeface="+mn-cs"/>
              </a:rPr>
              <a:t>воздержанием…» противоречащим контексту мысли, я закричал (про себя, разумеется): «Павел, </a:t>
            </a:r>
            <a:r>
              <a:rPr lang="ru-RU" sz="1200" b="1" kern="1200" dirty="0" smtClean="0">
                <a:solidFill>
                  <a:schemeClr val="tx1"/>
                </a:solidFill>
                <a:latin typeface="+mn-lt"/>
                <a:ea typeface="+mn-ea"/>
                <a:cs typeface="+mn-cs"/>
              </a:rPr>
              <a:t>воз</a:t>
            </a:r>
            <a:r>
              <a:rPr lang="ru-RU" sz="1200" kern="1200" dirty="0" smtClean="0">
                <a:solidFill>
                  <a:schemeClr val="tx1"/>
                </a:solidFill>
                <a:latin typeface="+mn-lt"/>
                <a:ea typeface="+mn-ea"/>
                <a:cs typeface="+mn-cs"/>
              </a:rPr>
              <a:t>держанием!!! Ты ошибся! Не </a:t>
            </a:r>
            <a:r>
              <a:rPr lang="ru-RU" sz="1200" b="1" kern="1200" dirty="0" smtClean="0">
                <a:solidFill>
                  <a:schemeClr val="tx1"/>
                </a:solidFill>
                <a:latin typeface="+mn-lt"/>
                <a:ea typeface="+mn-ea"/>
                <a:cs typeface="+mn-cs"/>
              </a:rPr>
              <a:t>не</a:t>
            </a:r>
            <a:r>
              <a:rPr lang="ru-RU" sz="1200" kern="1200" dirty="0" smtClean="0">
                <a:solidFill>
                  <a:schemeClr val="tx1"/>
                </a:solidFill>
                <a:latin typeface="+mn-lt"/>
                <a:ea typeface="+mn-ea"/>
                <a:cs typeface="+mn-cs"/>
              </a:rPr>
              <a:t>воздержанием, а </a:t>
            </a:r>
            <a:r>
              <a:rPr lang="ru-RU" sz="1200" b="1" kern="1200" dirty="0" smtClean="0">
                <a:solidFill>
                  <a:schemeClr val="tx1"/>
                </a:solidFill>
                <a:latin typeface="+mn-lt"/>
                <a:ea typeface="+mn-ea"/>
                <a:cs typeface="+mn-cs"/>
              </a:rPr>
              <a:t>воз</a:t>
            </a:r>
            <a:r>
              <a:rPr lang="ru-RU" sz="1200" kern="1200" dirty="0" smtClean="0">
                <a:solidFill>
                  <a:schemeClr val="tx1"/>
                </a:solidFill>
                <a:latin typeface="+mn-lt"/>
                <a:ea typeface="+mn-ea"/>
                <a:cs typeface="+mn-cs"/>
              </a:rPr>
              <a:t>держанием»! После, подумав минуту и предположив, что потенциально я просто чего-то не понимаю (вот это духовность !!!), я поинтересовался значением слова «невоздержанием» и выяснил, что оно имеет следующие оттенки смысла: «невоздержанность, неумеренность, отсутствие самообладания». </a:t>
            </a:r>
          </a:p>
          <a:p>
            <a:r>
              <a:rPr lang="ru-RU" sz="1200" kern="1200" dirty="0" smtClean="0">
                <a:solidFill>
                  <a:schemeClr val="tx1"/>
                </a:solidFill>
                <a:latin typeface="+mn-lt"/>
                <a:ea typeface="+mn-ea"/>
                <a:cs typeface="+mn-cs"/>
              </a:rPr>
              <a:t>И тогда я понял мудрость, осторожность и потрясающую откровенность, с которой Апостол Павел подходил к наставлению верующих в сферах, граничащих с человеческой сексуальностью. Какая здравость! Другими словами он как бы говорит: «Дети мои, всемерно поощряя ваше стремление к духовности, напоминаю вам также, что мы пока еще в грешной плоти, и поэтому не стоит провоцировать ее самые слабые стороны, заигрывая с вашей уверенностью, что вы всегда сможете проконтролировать себя. Плотское желание – это сильная страсть, она может пленить как мужчину, так и женщину. Вспомните хотя бы царя Давида или жену </a:t>
            </a:r>
            <a:r>
              <a:rPr lang="ru-RU" sz="1200" kern="1200" dirty="0" err="1" smtClean="0">
                <a:solidFill>
                  <a:schemeClr val="tx1"/>
                </a:solidFill>
                <a:latin typeface="+mn-lt"/>
                <a:ea typeface="+mn-ea"/>
                <a:cs typeface="+mn-cs"/>
              </a:rPr>
              <a:t>Потифара</a:t>
            </a:r>
            <a:r>
              <a:rPr lang="ru-RU" sz="1200" kern="1200" dirty="0" smtClean="0">
                <a:solidFill>
                  <a:schemeClr val="tx1"/>
                </a:solidFill>
                <a:latin typeface="+mn-lt"/>
                <a:ea typeface="+mn-ea"/>
                <a:cs typeface="+mn-cs"/>
              </a:rPr>
              <a:t>. Плоть не брезгует ни божьим человеком, ни язычницей. Поэтому, дети, будьте осторожны. Усердствуя в христианском благочестии, если чувствуете, что еще немного и страсть возьмет вас собою, сделайте разумную уступку телу, вернитесь в супружеское сожитие. Для того и дал нам Господь брачные узы, чтобы не доводить себя до блуда». </a:t>
            </a:r>
          </a:p>
        </p:txBody>
      </p:sp>
      <p:sp>
        <p:nvSpPr>
          <p:cNvPr id="4" name="Номер слайда 3"/>
          <p:cNvSpPr>
            <a:spLocks noGrp="1"/>
          </p:cNvSpPr>
          <p:nvPr>
            <p:ph type="sldNum" sz="quarter" idx="10"/>
          </p:nvPr>
        </p:nvSpPr>
        <p:spPr/>
        <p:txBody>
          <a:bodyPr/>
          <a:lstStyle/>
          <a:p>
            <a:fld id="{34F30AE9-CBE1-4CAB-B224-8C30D83D5275}"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Жены, вы услышали? А теперь скажите мне, сколько раз, когда ваши мужья, чувствуя, что теряют самообладание, жались к вам, а вы указали им на дверь? Они шли </a:t>
            </a:r>
            <a:r>
              <a:rPr lang="ru-RU" sz="1200" b="1" kern="1200" dirty="0" smtClean="0">
                <a:solidFill>
                  <a:schemeClr val="tx1"/>
                </a:solidFill>
                <a:latin typeface="+mn-lt"/>
                <a:ea typeface="+mn-ea"/>
                <a:cs typeface="+mn-cs"/>
              </a:rPr>
              <a:t>к вам</a:t>
            </a:r>
            <a:r>
              <a:rPr lang="ru-RU" sz="1200" kern="1200" dirty="0" smtClean="0">
                <a:solidFill>
                  <a:schemeClr val="tx1"/>
                </a:solidFill>
                <a:latin typeface="+mn-lt"/>
                <a:ea typeface="+mn-ea"/>
                <a:cs typeface="+mn-cs"/>
              </a:rPr>
              <a:t> (при деликатном напоминании </a:t>
            </a:r>
            <a:r>
              <a:rPr lang="ru-RU" sz="1200" b="1" kern="1200" dirty="0" smtClean="0">
                <a:solidFill>
                  <a:schemeClr val="tx1"/>
                </a:solidFill>
                <a:latin typeface="+mn-lt"/>
                <a:ea typeface="+mn-ea"/>
                <a:cs typeface="+mn-cs"/>
              </a:rPr>
              <a:t>вам</a:t>
            </a:r>
            <a:r>
              <a:rPr lang="ru-RU" sz="1200" kern="1200" dirty="0" smtClean="0">
                <a:solidFill>
                  <a:schemeClr val="tx1"/>
                </a:solidFill>
                <a:latin typeface="+mn-lt"/>
                <a:ea typeface="+mn-ea"/>
                <a:cs typeface="+mn-cs"/>
              </a:rPr>
              <a:t> о широте «спроса и предложения»), но </a:t>
            </a:r>
            <a:r>
              <a:rPr lang="ru-RU" sz="1200" b="1" kern="1200" dirty="0" smtClean="0">
                <a:solidFill>
                  <a:schemeClr val="tx1"/>
                </a:solidFill>
                <a:latin typeface="+mn-lt"/>
                <a:ea typeface="+mn-ea"/>
                <a:cs typeface="+mn-cs"/>
              </a:rPr>
              <a:t>вам</a:t>
            </a:r>
            <a:r>
              <a:rPr lang="ru-RU" sz="1200" kern="1200" dirty="0" smtClean="0">
                <a:solidFill>
                  <a:schemeClr val="tx1"/>
                </a:solidFill>
                <a:latin typeface="+mn-lt"/>
                <a:ea typeface="+mn-ea"/>
                <a:cs typeface="+mn-cs"/>
              </a:rPr>
              <a:t> в тот день показалось, что </a:t>
            </a:r>
            <a:r>
              <a:rPr lang="ru-RU" sz="1200" b="1" kern="1200" dirty="0" smtClean="0">
                <a:solidFill>
                  <a:schemeClr val="tx1"/>
                </a:solidFill>
                <a:latin typeface="+mn-lt"/>
                <a:ea typeface="+mn-ea"/>
                <a:cs typeface="+mn-cs"/>
              </a:rPr>
              <a:t>ваше тело слишком ваше</a:t>
            </a:r>
            <a:r>
              <a:rPr lang="ru-RU" sz="1200" kern="1200" dirty="0" smtClean="0">
                <a:solidFill>
                  <a:schemeClr val="tx1"/>
                </a:solidFill>
                <a:latin typeface="+mn-lt"/>
                <a:ea typeface="+mn-ea"/>
                <a:cs typeface="+mn-cs"/>
              </a:rPr>
              <a:t>, чтобы кто-то вот так, запросто, пришел и взял его. Даже если этот «кто-то» ваш собственный законный муж. Потом мы все удивляемся: «Ой-ой-ой, что это с ним стряслось? Вроде же все нормально было! Чего это его в блуд понесло»? Я понимаю, у каждой из брачных сторон есть свои претензии к «странностям» противоположного пола. По мнению женщин, их мужья обладают врожденным талантом «</a:t>
            </a:r>
            <a:r>
              <a:rPr lang="ru-RU" sz="1200" kern="1200" dirty="0" err="1" smtClean="0">
                <a:solidFill>
                  <a:schemeClr val="tx1"/>
                </a:solidFill>
                <a:latin typeface="+mn-lt"/>
                <a:ea typeface="+mn-ea"/>
                <a:cs typeface="+mn-cs"/>
              </a:rPr>
              <a:t>шуры-мурничать</a:t>
            </a:r>
            <a:r>
              <a:rPr lang="ru-RU" sz="1200" kern="1200" dirty="0" smtClean="0">
                <a:solidFill>
                  <a:schemeClr val="tx1"/>
                </a:solidFill>
                <a:latin typeface="+mn-lt"/>
                <a:ea typeface="+mn-ea"/>
                <a:cs typeface="+mn-cs"/>
              </a:rPr>
              <a:t>» в самый неподходящий момент. По мнению же мужчин, их жены обладают таким же талантом лезть со своими нежностями в самый неподходящий момент. Его «накатило» и ее «накатило» каким-то фатальным образом постоянно разминаются в пути, и это положение вещей является одним из «встроенных» ежедневных жертв, которые мы обязаны приносить в браке. Так что у мудрого Бога все уравновешено. И порой горечь жены от неспособности мужа понять и принять ее, когда она приближается к нему с самыми искренними чувствами, является ничем иным, как деликатным божьим указанием ей на подобное же чувство у отвергнутого ею мужа с его тоже самыми искренними намерениями.</a:t>
            </a:r>
          </a:p>
        </p:txBody>
      </p:sp>
      <p:sp>
        <p:nvSpPr>
          <p:cNvPr id="4" name="Номер слайда 3"/>
          <p:cNvSpPr>
            <a:spLocks noGrp="1"/>
          </p:cNvSpPr>
          <p:nvPr>
            <p:ph type="sldNum" sz="quarter" idx="10"/>
          </p:nvPr>
        </p:nvSpPr>
        <p:spPr/>
        <p:txBody>
          <a:bodyPr/>
          <a:lstStyle/>
          <a:p>
            <a:fld id="{34F30AE9-CBE1-4CAB-B224-8C30D83D5275}"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И третье</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Ваша реакция на желание вашего мужа к вам – это первый и вернейший тест на ваше практическое замужество. </a:t>
            </a:r>
            <a:r>
              <a:rPr lang="ru-RU" sz="1200" kern="1200" dirty="0" smtClean="0">
                <a:solidFill>
                  <a:schemeClr val="tx1"/>
                </a:solidFill>
                <a:latin typeface="+mn-lt"/>
                <a:ea typeface="+mn-ea"/>
                <a:cs typeface="+mn-cs"/>
              </a:rPr>
              <a:t>У нас с женой, как и у всех брачных пар, есть свой интимный сленг, равно как и заготовленные впрок, на случай «нестыковки желаний» фразы, которыми мы разряжаем возникшее напряжение. «Замуж выходила, думала»? – я традиционно задаю этот вопрос, когда моя жена выражает сомнение по поводу... Несколько первых лет нашего брака она молчала, но однажды, то ли подыгрывая моему нарочито строгому тону, то ли действительно это вырвалось у нее на полном серьезе, только она выпалила: «Да ничего я не думала»! «</a:t>
            </a:r>
            <a:r>
              <a:rPr lang="ru-RU" sz="1200" kern="1200" dirty="0" err="1" smtClean="0">
                <a:solidFill>
                  <a:schemeClr val="tx1"/>
                </a:solidFill>
                <a:latin typeface="+mn-lt"/>
                <a:ea typeface="+mn-ea"/>
                <a:cs typeface="+mn-cs"/>
              </a:rPr>
              <a:t>Аа-а</a:t>
            </a:r>
            <a:r>
              <a:rPr lang="ru-RU" sz="1200" kern="1200" dirty="0" smtClean="0">
                <a:solidFill>
                  <a:schemeClr val="tx1"/>
                </a:solidFill>
                <a:latin typeface="+mn-lt"/>
                <a:ea typeface="+mn-ea"/>
                <a:cs typeface="+mn-cs"/>
              </a:rPr>
              <a:t>, вот и плохо, – сразу нашелся я, – что ты ничего не думала! А надо было думать»! После это просто стало нашей игрой. Однажды я, правда, спросил: «А о чем же ты, дорогая женушка, таки думала, когда шла за меня замуж»? «Мм-м, – сразу замурчала моя женушка, – я думала, что мой </a:t>
            </a:r>
            <a:r>
              <a:rPr lang="ru-RU" sz="1200" kern="1200" dirty="0" err="1" smtClean="0">
                <a:solidFill>
                  <a:schemeClr val="tx1"/>
                </a:solidFill>
                <a:latin typeface="+mn-lt"/>
                <a:ea typeface="+mn-ea"/>
                <a:cs typeface="+mn-cs"/>
              </a:rPr>
              <a:t>муженечек</a:t>
            </a:r>
            <a:r>
              <a:rPr lang="ru-RU" sz="1200" kern="1200" dirty="0" smtClean="0">
                <a:solidFill>
                  <a:schemeClr val="tx1"/>
                </a:solidFill>
                <a:latin typeface="+mn-lt"/>
                <a:ea typeface="+mn-ea"/>
                <a:cs typeface="+mn-cs"/>
              </a:rPr>
              <a:t> будет меня </a:t>
            </a:r>
            <a:r>
              <a:rPr lang="ru-RU" sz="1200" kern="1200" dirty="0" err="1" smtClean="0">
                <a:solidFill>
                  <a:schemeClr val="tx1"/>
                </a:solidFill>
                <a:latin typeface="+mn-lt"/>
                <a:ea typeface="+mn-ea"/>
                <a:cs typeface="+mn-cs"/>
              </a:rPr>
              <a:t>люби-и-ть</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жале-е-еть</a:t>
            </a:r>
            <a:r>
              <a:rPr lang="ru-RU" sz="1200" kern="1200" dirty="0" smtClean="0">
                <a:solidFill>
                  <a:schemeClr val="tx1"/>
                </a:solidFill>
                <a:latin typeface="+mn-lt"/>
                <a:ea typeface="+mn-ea"/>
                <a:cs typeface="+mn-cs"/>
              </a:rPr>
              <a:t> ...» (</a:t>
            </a:r>
            <a:r>
              <a:rPr lang="ru-RU" sz="1200" kern="1200" dirty="0" err="1" smtClean="0">
                <a:solidFill>
                  <a:schemeClr val="tx1"/>
                </a:solidFill>
                <a:latin typeface="+mn-lt"/>
                <a:ea typeface="+mn-ea"/>
                <a:cs typeface="+mn-cs"/>
              </a:rPr>
              <a:t>Свя-та-я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прос-то-та</a:t>
            </a:r>
            <a:r>
              <a:rPr lang="ru-RU" sz="1200" kern="1200" dirty="0" smtClean="0">
                <a:solidFill>
                  <a:schemeClr val="tx1"/>
                </a:solidFill>
                <a:latin typeface="+mn-lt"/>
                <a:ea typeface="+mn-ea"/>
                <a:cs typeface="+mn-cs"/>
              </a:rPr>
              <a:t>!!!)</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9/16/2014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Слайд1.JPG"/>
          <p:cNvPicPr>
            <a:picLocks noChangeAspect="1"/>
          </p:cNvPicPr>
          <p:nvPr/>
        </p:nvPicPr>
        <p:blipFill>
          <a:blip r:embed="rId3" cstate="print"/>
          <a:stretch>
            <a:fillRect/>
          </a:stretch>
        </p:blipFill>
        <p:spPr>
          <a:xfrm>
            <a:off x="0" y="0"/>
            <a:ext cx="9144000" cy="6858000"/>
          </a:xfrm>
          <a:prstGeom prst="rect">
            <a:avLst/>
          </a:prstGeom>
        </p:spPr>
      </p:pic>
      <p:sp>
        <p:nvSpPr>
          <p:cNvPr id="11" name="Прямоугольник 10"/>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369134" y="152400"/>
            <a:ext cx="3708066" cy="40011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rPr>
              <a:t>Отдел Семейного служения</a:t>
            </a:r>
            <a:endParaRPr lang="ru-RU" sz="2000" b="1" cap="none" spc="0" dirty="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endParaRPr>
          </a:p>
        </p:txBody>
      </p:sp>
      <p:sp>
        <p:nvSpPr>
          <p:cNvPr id="14" name="Прямоугольник 13"/>
          <p:cNvSpPr/>
          <p:nvPr/>
        </p:nvSpPr>
        <p:spPr>
          <a:xfrm>
            <a:off x="1981200" y="2857316"/>
            <a:ext cx="6705600" cy="369588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14000"/>
              </a:lnSpc>
            </a:pPr>
            <a:r>
              <a:rPr lang="ru-RU" sz="18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Д</a:t>
            </a:r>
            <a:r>
              <a:rPr lang="ru-RU" sz="12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обро пожаловать</a:t>
            </a:r>
            <a:endParaRPr lang="ru-RU" sz="12000" b="1" cap="none" spc="0" dirty="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0.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1.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12.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33600" y="228600"/>
            <a:ext cx="6705600" cy="123495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72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1 заповедь для жены</a:t>
            </a:r>
          </a:p>
        </p:txBody>
      </p:sp>
      <p:sp>
        <p:nvSpPr>
          <p:cNvPr id="13" name="Прямоугольник 12"/>
          <p:cNvSpPr/>
          <p:nvPr/>
        </p:nvSpPr>
        <p:spPr>
          <a:xfrm>
            <a:off x="1524000" y="1752600"/>
            <a:ext cx="7086600" cy="166904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Никогда не отказывай мужу в близости…</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Слайд13.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524000" y="533400"/>
            <a:ext cx="7162800" cy="145809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1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заповедь</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14.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752600" y="3395822"/>
            <a:ext cx="7086600" cy="3233578"/>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spcBef>
                <a:spcPts val="600"/>
              </a:spcBef>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  Заботься об интимном комфорте жены во время близости</a:t>
            </a:r>
          </a:p>
        </p:txBody>
      </p:sp>
      <p:pic>
        <p:nvPicPr>
          <p:cNvPr id="13" name="Picture 2" descr="C:\Users\Луговой Павел\Desktop\Заказ\beautiful-young-woman.png"/>
          <p:cNvPicPr>
            <a:picLocks noChangeAspect="1" noChangeArrowheads="1"/>
          </p:cNvPicPr>
          <p:nvPr/>
        </p:nvPicPr>
        <p:blipFill>
          <a:blip r:embed="rId4" cstate="print"/>
          <a:srcRect/>
          <a:stretch>
            <a:fillRect/>
          </a:stretch>
        </p:blipFill>
        <p:spPr bwMode="auto">
          <a:xfrm>
            <a:off x="2209800" y="1209675"/>
            <a:ext cx="5695950" cy="3791875"/>
          </a:xfrm>
          <a:prstGeom prst="rect">
            <a:avLst/>
          </a:prstGeom>
          <a:noFill/>
        </p:spPr>
      </p:pic>
      <p:sp>
        <p:nvSpPr>
          <p:cNvPr id="14" name="Прямоугольник 13"/>
          <p:cNvSpPr/>
          <p:nvPr/>
        </p:nvSpPr>
        <p:spPr>
          <a:xfrm>
            <a:off x="2133600" y="228600"/>
            <a:ext cx="6705600" cy="123495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72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1 заповедь для мужа</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5.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6.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1. Намек…</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7.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2. Прелюдия…</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8.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3. Оценка…</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9.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667000" y="533400"/>
            <a:ext cx="6019800" cy="355481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10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заповедей хорошего брака</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0.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Слайд21.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981200" y="457200"/>
            <a:ext cx="6705600" cy="452431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..и утешайся женою юности твоей, любезною </a:t>
            </a:r>
            <a:r>
              <a:rPr lang="ru-RU" sz="36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ланию</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и прекрасною серною; груди ее да </a:t>
            </a:r>
            <a:r>
              <a:rPr lang="ru-RU" sz="36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упояют</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тебя во всякое время; </a:t>
            </a:r>
            <a:r>
              <a:rPr lang="ru-RU" sz="36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любовию</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ее услаждайся постоянно. </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Притчи 5.18-19.</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2.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23.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Непорочность ложа….</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24.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Предохранение…</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25.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057400" y="649069"/>
            <a:ext cx="4191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Контра….</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Слайд26.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981200" y="457200"/>
            <a:ext cx="6705600" cy="230832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Которые не от крови, ни от хотения плоти, ни от хотения мужа, но от Бога родились. </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Иоанна 1.13.</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Слайд27.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981200" y="457200"/>
            <a:ext cx="6705600" cy="495520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И сказал Иуда </a:t>
            </a:r>
            <a:r>
              <a:rPr lang="ru-RU" sz="36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Онану</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войди к жене брата твоего, женись на ней… </a:t>
            </a:r>
            <a:r>
              <a:rPr lang="ru-RU" sz="36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Онан</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знал, что семя будет не ему; и потому, когда входил к жене брата своего, изливал на землю, чтобы не дать семени брату своему… </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Бытие 38.7-10.</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28.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438400" y="48006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Что делать?</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9.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Слайд3.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524000" y="533400"/>
            <a:ext cx="7162800" cy="145809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1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заповедь</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0.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31.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2.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3.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4.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5.JPG"/>
          <p:cNvPicPr>
            <a:picLocks noChangeAspect="1"/>
          </p:cNvPicPr>
          <p:nvPr/>
        </p:nvPicPr>
        <p:blipFill>
          <a:blip r:embed="rId3" cstate="print"/>
          <a:stretch>
            <a:fillRect/>
          </a:stretch>
        </p:blipFill>
        <p:spPr>
          <a:xfrm>
            <a:off x="0" y="0"/>
            <a:ext cx="9144000" cy="6858000"/>
          </a:xfrm>
          <a:prstGeom prst="rect">
            <a:avLst/>
          </a:prstGeom>
        </p:spPr>
      </p:pic>
      <p:sp>
        <p:nvSpPr>
          <p:cNvPr id="6" name="Прямоугольник 5"/>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4.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33600" y="228600"/>
            <a:ext cx="6705600" cy="123495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72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1 заповедь для жены</a:t>
            </a:r>
          </a:p>
        </p:txBody>
      </p:sp>
      <p:sp>
        <p:nvSpPr>
          <p:cNvPr id="13" name="Прямоугольник 12"/>
          <p:cNvSpPr/>
          <p:nvPr/>
        </p:nvSpPr>
        <p:spPr>
          <a:xfrm>
            <a:off x="1524000" y="1752600"/>
            <a:ext cx="7086600" cy="166904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Никогда не отказывай мужу в близости…</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5.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7239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1.  Мужская сексуальность это загадка…</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6.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2.  Мужчина ожидает секса от жены…</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7.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81200" y="457200"/>
            <a:ext cx="6705600" cy="452431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Не уклоняйтесь друг от друга, разве по согласию, на время, для упражнения в посте и молитве, а потом опять будьте вместе, чтобы не искушал вас сатана невоздержанием вашим. </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1 Коринфянам 7.5.</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8.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9.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3.  Это тест на замужество</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TotalTime>
  <Words>5923</Words>
  <Application>Microsoft Office PowerPoint</Application>
  <PresentationFormat>Экран (4:3)</PresentationFormat>
  <Paragraphs>139</Paragraphs>
  <Slides>35</Slides>
  <Notes>35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Arial</vt:lpstr>
      <vt:lpstr>Calibri</vt:lpstr>
      <vt:lpstr>Cricket</vt:lpstr>
      <vt:lpstr>Mistral</vt:lpstr>
      <vt:lpstr>Adventure</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 Павел</dc:creator>
  <cp:lastModifiedBy>Akseniya Liberanskaya</cp:lastModifiedBy>
  <cp:revision>420</cp:revision>
  <dcterms:created xsi:type="dcterms:W3CDTF">2014-06-27T04:34:33Z</dcterms:created>
  <dcterms:modified xsi:type="dcterms:W3CDTF">2014-09-16T01:02:59Z</dcterms:modified>
</cp:coreProperties>
</file>