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sldIdLst>
    <p:sldId id="258" r:id="rId2"/>
    <p:sldId id="256" r:id="rId3"/>
    <p:sldId id="260" r:id="rId4"/>
    <p:sldId id="261" r:id="rId5"/>
    <p:sldId id="267" r:id="rId6"/>
    <p:sldId id="268" r:id="rId7"/>
    <p:sldId id="269" r:id="rId8"/>
    <p:sldId id="257" r:id="rId9"/>
    <p:sldId id="264" r:id="rId10"/>
    <p:sldId id="265" r:id="rId11"/>
    <p:sldId id="266" r:id="rId12"/>
    <p:sldId id="271" r:id="rId13"/>
    <p:sldId id="272" r:id="rId14"/>
    <p:sldId id="262" r:id="rId15"/>
    <p:sldId id="263" r:id="rId16"/>
    <p:sldId id="273" r:id="rId17"/>
    <p:sldId id="274" r:id="rId18"/>
    <p:sldId id="275" r:id="rId19"/>
    <p:sldId id="276" r:id="rId20"/>
    <p:sldId id="277" r:id="rId21"/>
    <p:sldId id="278" r:id="rId22"/>
    <p:sldId id="286" r:id="rId23"/>
    <p:sldId id="289" r:id="rId24"/>
    <p:sldId id="291" r:id="rId25"/>
    <p:sldId id="259" r:id="rId26"/>
  </p:sldIdLst>
  <p:sldSz cx="9144000" cy="6858000" type="screen4x3"/>
  <p:notesSz cx="6858000" cy="9144000"/>
  <p:embeddedFontLst>
    <p:embeddedFont>
      <p:font typeface="Calibri" pitchFamily="34" charset="0"/>
      <p:regular r:id="rId28"/>
      <p:bold r:id="rId29"/>
      <p:italic r:id="rId30"/>
      <p:boldItalic r:id="rId31"/>
    </p:embeddedFont>
    <p:embeddedFont>
      <p:font typeface="Cricket"/>
      <p:regular r:id="rId32"/>
      <p:bold r:id="rId33"/>
    </p:embeddedFont>
    <p:embeddedFont>
      <p:font typeface="Mistral" pitchFamily="66" charset="0"/>
      <p:regular r:id="rId34"/>
    </p:embeddedFont>
    <p:embeddedFont>
      <p:font typeface="Adventure" charset="0"/>
      <p:regular r:id="rId35"/>
    </p:embeddedFont>
  </p:embeddedFontLst>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0F27"/>
    <a:srgbClr val="000000"/>
    <a:srgbClr val="462300"/>
    <a:srgbClr val="DDDDDD"/>
    <a:srgbClr val="C0C0C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5197" autoAdjust="0"/>
  </p:normalViewPr>
  <p:slideViewPr>
    <p:cSldViewPr>
      <p:cViewPr>
        <p:scale>
          <a:sx n="45" d="100"/>
          <a:sy n="45" d="100"/>
        </p:scale>
        <p:origin x="-2106" y="-102"/>
      </p:cViewPr>
      <p:guideLst>
        <p:guide orient="horz" pos="2160"/>
        <p:guide pos="2880"/>
      </p:guideLst>
    </p:cSldViewPr>
  </p:slideViewPr>
  <p:notesTextViewPr>
    <p:cViewPr>
      <p:scale>
        <a:sx n="100" d="100"/>
        <a:sy n="100" d="100"/>
      </p:scale>
      <p:origin x="30" y="696"/>
    </p:cViewPr>
  </p:notesTextViewPr>
  <p:sorterViewPr>
    <p:cViewPr>
      <p:scale>
        <a:sx n="66" d="100"/>
        <a:sy n="66" d="100"/>
      </p:scale>
      <p:origin x="0" y="127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E1006C-161E-4019-8B80-4C1F02505603}" type="datetimeFigureOut">
              <a:rPr lang="ru-RU" smtClean="0"/>
              <a:pPr/>
              <a:t>12.10.2014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F30AE9-CBE1-4CAB-B224-8C30D83D5275}"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Я приветствую вас на этой </a:t>
            </a:r>
            <a:r>
              <a:rPr lang="ru-RU" sz="1200" kern="1200" dirty="0" smtClean="0">
                <a:solidFill>
                  <a:schemeClr val="tx1"/>
                </a:solidFill>
                <a:latin typeface="+mn-lt"/>
                <a:ea typeface="+mn-ea"/>
                <a:cs typeface="+mn-cs"/>
              </a:rPr>
              <a:t>встрече.</a:t>
            </a:r>
          </a:p>
          <a:p>
            <a:r>
              <a:rPr lang="ru-RU" sz="1200" kern="1200" dirty="0" smtClean="0">
                <a:solidFill>
                  <a:schemeClr val="tx1"/>
                </a:solidFill>
                <a:latin typeface="+mn-lt"/>
                <a:ea typeface="+mn-ea"/>
                <a:cs typeface="+mn-cs"/>
              </a:rPr>
              <a:t>Добро пожаловать</a:t>
            </a:r>
            <a:r>
              <a:rPr lang="ru-RU" sz="1200" kern="1200" baseline="0" dirty="0" smtClean="0">
                <a:solidFill>
                  <a:schemeClr val="tx1"/>
                </a:solidFill>
                <a:latin typeface="+mn-lt"/>
                <a:ea typeface="+mn-ea"/>
                <a:cs typeface="+mn-cs"/>
              </a:rPr>
              <a:t> в институт брака!</a:t>
            </a:r>
          </a:p>
          <a:p>
            <a:endParaRPr lang="ru-RU" sz="1200" kern="1200" baseline="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Мир полон сказочных чудес,</a:t>
            </a:r>
          </a:p>
          <a:p>
            <a:r>
              <a:rPr lang="ru-RU" sz="1200" kern="1200" dirty="0" smtClean="0">
                <a:solidFill>
                  <a:schemeClr val="tx1"/>
                </a:solidFill>
                <a:latin typeface="+mn-lt"/>
                <a:ea typeface="+mn-ea"/>
                <a:cs typeface="+mn-cs"/>
              </a:rPr>
              <a:t>И жизнь сама – большое чудо:</a:t>
            </a:r>
          </a:p>
          <a:p>
            <a:r>
              <a:rPr lang="ru-RU" sz="1200" kern="1200" dirty="0" smtClean="0">
                <a:solidFill>
                  <a:schemeClr val="tx1"/>
                </a:solidFill>
                <a:latin typeface="+mn-lt"/>
                <a:ea typeface="+mn-ea"/>
                <a:cs typeface="+mn-cs"/>
              </a:rPr>
              <a:t>И дождь, пролившийся с небес,</a:t>
            </a:r>
          </a:p>
          <a:p>
            <a:r>
              <a:rPr lang="ru-RU" sz="1200" kern="1200" dirty="0" smtClean="0">
                <a:solidFill>
                  <a:schemeClr val="tx1"/>
                </a:solidFill>
                <a:latin typeface="+mn-lt"/>
                <a:ea typeface="+mn-ea"/>
                <a:cs typeface="+mn-cs"/>
              </a:rPr>
              <a:t>И солнце, круглое, как блюдо.</a:t>
            </a:r>
          </a:p>
          <a:p>
            <a:r>
              <a:rPr lang="ru-RU" sz="1200" kern="1200" dirty="0" smtClean="0">
                <a:solidFill>
                  <a:schemeClr val="tx1"/>
                </a:solidFill>
                <a:latin typeface="+mn-lt"/>
                <a:ea typeface="+mn-ea"/>
                <a:cs typeface="+mn-cs"/>
              </a:rPr>
              <a:t>Весь мир, сияющий вокруг,</a:t>
            </a:r>
          </a:p>
          <a:p>
            <a:r>
              <a:rPr lang="ru-RU" sz="1200" kern="1200" dirty="0" smtClean="0">
                <a:solidFill>
                  <a:schemeClr val="tx1"/>
                </a:solidFill>
                <a:latin typeface="+mn-lt"/>
                <a:ea typeface="+mn-ea"/>
                <a:cs typeface="+mn-cs"/>
              </a:rPr>
              <a:t>И звезды – тайна мирозданья.</a:t>
            </a:r>
          </a:p>
          <a:p>
            <a:r>
              <a:rPr lang="ru-RU" sz="1200" kern="1200" dirty="0" smtClean="0">
                <a:solidFill>
                  <a:schemeClr val="tx1"/>
                </a:solidFill>
                <a:latin typeface="+mn-lt"/>
                <a:ea typeface="+mn-ea"/>
                <a:cs typeface="+mn-cs"/>
              </a:rPr>
              <a:t>И ты – мой верный, добрый друг –</a:t>
            </a:r>
          </a:p>
          <a:p>
            <a:r>
              <a:rPr lang="ru-RU" sz="1200" kern="1200" dirty="0" smtClean="0">
                <a:solidFill>
                  <a:schemeClr val="tx1"/>
                </a:solidFill>
                <a:latin typeface="+mn-lt"/>
                <a:ea typeface="+mn-ea"/>
                <a:cs typeface="+mn-cs"/>
              </a:rPr>
              <a:t>Всегда загадка, вечно тайна.</a:t>
            </a:r>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34F30AE9-CBE1-4CAB-B224-8C30D83D5275}"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Жены! Послушайте  . Ваша </a:t>
            </a:r>
            <a:r>
              <a:rPr lang="ru-RU" sz="1200" b="1" kern="1200" dirty="0" smtClean="0">
                <a:solidFill>
                  <a:schemeClr val="tx1"/>
                </a:solidFill>
                <a:latin typeface="+mn-lt"/>
                <a:ea typeface="+mn-ea"/>
                <a:cs typeface="+mn-cs"/>
              </a:rPr>
              <a:t>правильная реакция</a:t>
            </a:r>
            <a:r>
              <a:rPr lang="ru-RU" sz="1200" kern="1200" dirty="0" smtClean="0">
                <a:solidFill>
                  <a:schemeClr val="tx1"/>
                </a:solidFill>
                <a:latin typeface="+mn-lt"/>
                <a:ea typeface="+mn-ea"/>
                <a:cs typeface="+mn-cs"/>
              </a:rPr>
              <a:t> на желание мужа – это </a:t>
            </a:r>
            <a:r>
              <a:rPr lang="ru-RU" sz="1200" b="1" kern="1200" dirty="0" smtClean="0">
                <a:solidFill>
                  <a:schemeClr val="tx1"/>
                </a:solidFill>
                <a:latin typeface="+mn-lt"/>
                <a:ea typeface="+mn-ea"/>
                <a:cs typeface="+mn-cs"/>
              </a:rPr>
              <a:t>стопроцентный отклик</a:t>
            </a:r>
            <a:r>
              <a:rPr lang="ru-RU" sz="1200" kern="1200" dirty="0" smtClean="0">
                <a:solidFill>
                  <a:schemeClr val="tx1"/>
                </a:solidFill>
                <a:latin typeface="+mn-lt"/>
                <a:ea typeface="+mn-ea"/>
                <a:cs typeface="+mn-cs"/>
              </a:rPr>
              <a:t> с готовностью и желанием в глазах! У этой небольшой жертвы с вашей стороны есть так много воздаяния, что по истине надо быть женщиной, чтобы этого не понимать. Позвольте, я поделюсь мужским взглядом на эти вещи. Итак, отзывчивость жены на желание мужа, </a:t>
            </a:r>
            <a:r>
              <a:rPr lang="ru-RU" sz="1200" b="1" kern="1200" dirty="0" smtClean="0">
                <a:solidFill>
                  <a:schemeClr val="tx1"/>
                </a:solidFill>
                <a:latin typeface="+mn-lt"/>
                <a:ea typeface="+mn-ea"/>
                <a:cs typeface="+mn-cs"/>
              </a:rPr>
              <a:t>это: </a:t>
            </a:r>
            <a:endParaRPr lang="ru-RU" sz="1200" kern="1200" dirty="0" smtClean="0">
              <a:solidFill>
                <a:schemeClr val="tx1"/>
              </a:solidFill>
              <a:latin typeface="+mn-lt"/>
              <a:ea typeface="+mn-ea"/>
              <a:cs typeface="+mn-cs"/>
            </a:endParaRPr>
          </a:p>
          <a:p>
            <a:pPr lvl="0"/>
            <a:r>
              <a:rPr lang="ru-RU" sz="1200" b="1" kern="1200" dirty="0" smtClean="0">
                <a:solidFill>
                  <a:schemeClr val="tx1"/>
                </a:solidFill>
                <a:latin typeface="+mn-lt"/>
                <a:ea typeface="+mn-ea"/>
                <a:cs typeface="+mn-cs"/>
              </a:rPr>
              <a:t>так привязывает мужчину к женщине (если тропа проторена и никогда никаких преград, то желание мужчины будет привычно обращено именно к этой женщине);</a:t>
            </a:r>
          </a:p>
          <a:p>
            <a:pPr lvl="0"/>
            <a:r>
              <a:rPr lang="ru-RU" sz="1200" b="1" kern="1200" dirty="0" smtClean="0">
                <a:solidFill>
                  <a:schemeClr val="tx1"/>
                </a:solidFill>
                <a:latin typeface="+mn-lt"/>
                <a:ea typeface="+mn-ea"/>
                <a:cs typeface="+mn-cs"/>
              </a:rPr>
              <a:t>- вызывает в мужчине чувство благодарности за такое к нему отношение со стороны жены;</a:t>
            </a:r>
          </a:p>
          <a:p>
            <a:pPr lvl="0"/>
            <a:r>
              <a:rPr lang="ru-RU" sz="1200" b="1" kern="1200" dirty="0" smtClean="0">
                <a:solidFill>
                  <a:schemeClr val="tx1"/>
                </a:solidFill>
                <a:latin typeface="+mn-lt"/>
                <a:ea typeface="+mn-ea"/>
                <a:cs typeface="+mn-cs"/>
              </a:rPr>
              <a:t>- утверждает мужчину в правильности его выбора;</a:t>
            </a:r>
          </a:p>
          <a:p>
            <a:pPr lvl="0"/>
            <a:r>
              <a:rPr lang="ru-RU" sz="1200" b="1" kern="1200" dirty="0" smtClean="0">
                <a:solidFill>
                  <a:schemeClr val="tx1"/>
                </a:solidFill>
                <a:latin typeface="+mn-lt"/>
                <a:ea typeface="+mn-ea"/>
                <a:cs typeface="+mn-cs"/>
              </a:rPr>
              <a:t>- является мощным </a:t>
            </a:r>
            <a:r>
              <a:rPr lang="ru-RU" sz="1200" b="1" kern="1200" dirty="0" err="1" smtClean="0">
                <a:solidFill>
                  <a:schemeClr val="tx1"/>
                </a:solidFill>
                <a:latin typeface="+mn-lt"/>
                <a:ea typeface="+mn-ea"/>
                <a:cs typeface="+mn-cs"/>
              </a:rPr>
              <a:t>антистрессовым</a:t>
            </a:r>
            <a:r>
              <a:rPr lang="ru-RU" sz="1200" b="1" kern="1200" dirty="0" smtClean="0">
                <a:solidFill>
                  <a:schemeClr val="tx1"/>
                </a:solidFill>
                <a:latin typeface="+mn-lt"/>
                <a:ea typeface="+mn-ea"/>
                <a:cs typeface="+mn-cs"/>
              </a:rPr>
              <a:t> фактором (у женщин, чаще всего, это слезы);</a:t>
            </a:r>
          </a:p>
          <a:p>
            <a:pPr lvl="0"/>
            <a:r>
              <a:rPr lang="ru-RU" sz="1200" b="1" kern="1200" dirty="0" smtClean="0">
                <a:solidFill>
                  <a:schemeClr val="tx1"/>
                </a:solidFill>
                <a:latin typeface="+mn-lt"/>
                <a:ea typeface="+mn-ea"/>
                <a:cs typeface="+mn-cs"/>
              </a:rPr>
              <a:t>- так же сильное профилактическое средство от потенциальных измен: «Я не голодный», – это будет сутью его ответа в отказе «покушать» утаенного хлеба и «выпить» сладких краденых вод. Но «поморите его голодом» месяц и потом не удивляйтесь, что он «перекусывает» в Интернете;</a:t>
            </a:r>
          </a:p>
          <a:p>
            <a:r>
              <a:rPr lang="ru-RU" sz="1200" b="1" kern="1200" dirty="0" smtClean="0">
                <a:solidFill>
                  <a:schemeClr val="tx1"/>
                </a:solidFill>
                <a:latin typeface="+mn-lt"/>
                <a:ea typeface="+mn-ea"/>
                <a:cs typeface="+mn-cs"/>
              </a:rPr>
              <a:t>- профилактическое средство от «мужских болезней» (когда вам будет сорок пять, и вы будете «ягодка опять», тогда не обижайтесь, если вы всю жизнь вели его к простатиту или импотенции своим отношением; «кусать локти» после будете именно вы);</a:t>
            </a:r>
          </a:p>
        </p:txBody>
      </p:sp>
      <p:sp>
        <p:nvSpPr>
          <p:cNvPr id="4" name="Номер слайда 3"/>
          <p:cNvSpPr>
            <a:spLocks noGrp="1"/>
          </p:cNvSpPr>
          <p:nvPr>
            <p:ph type="sldNum" sz="quarter" idx="10"/>
          </p:nvPr>
        </p:nvSpPr>
        <p:spPr/>
        <p:txBody>
          <a:bodyPr/>
          <a:lstStyle/>
          <a:p>
            <a:fld id="{34F30AE9-CBE1-4CAB-B224-8C30D83D5275}" type="slidenum">
              <a:rPr lang="ru-RU" smtClean="0"/>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Маленькая подсказка</a:t>
            </a:r>
            <a:r>
              <a:rPr lang="ru-RU" sz="1200" kern="1200" dirty="0" smtClean="0">
                <a:solidFill>
                  <a:schemeClr val="tx1"/>
                </a:solidFill>
                <a:latin typeface="+mn-lt"/>
                <a:ea typeface="+mn-ea"/>
                <a:cs typeface="+mn-cs"/>
              </a:rPr>
              <a:t>: научитесь извлекать из этого приятное. Многие женщины страдают от полного отсутствия у их мужей какого-либо желания в их сторону. А у вас все хорошо! Прославьте Бога! Если ничего нельзя изменить, то, как говорится, расслабьтесь и получите удовольствие. </a:t>
            </a:r>
            <a:r>
              <a:rPr lang="ru-RU" sz="1200" b="1" kern="1200" dirty="0" smtClean="0">
                <a:solidFill>
                  <a:schemeClr val="tx1"/>
                </a:solidFill>
                <a:latin typeface="+mn-lt"/>
                <a:ea typeface="+mn-ea"/>
                <a:cs typeface="+mn-cs"/>
              </a:rPr>
              <a:t>Постарайтесь быстренько окружить его желание романтичностью и бросьтесь в его объятия! Только одна маленькая просьба: не надо в «процессе» говорить своему мужу что-то типа такого: «…</a:t>
            </a:r>
            <a:r>
              <a:rPr lang="ru-RU" sz="1200" b="1" kern="1200" dirty="0" err="1" smtClean="0">
                <a:solidFill>
                  <a:schemeClr val="tx1"/>
                </a:solidFill>
                <a:latin typeface="+mn-lt"/>
                <a:ea typeface="+mn-ea"/>
                <a:cs typeface="+mn-cs"/>
              </a:rPr>
              <a:t>Да-а</a:t>
            </a:r>
            <a:r>
              <a:rPr lang="ru-RU" sz="1200" b="1" kern="1200" dirty="0" smtClean="0">
                <a:solidFill>
                  <a:schemeClr val="tx1"/>
                </a:solidFill>
                <a:latin typeface="+mn-lt"/>
                <a:ea typeface="+mn-ea"/>
                <a:cs typeface="+mn-cs"/>
              </a:rPr>
              <a:t>…, сыну пальтишко надо купить на зиму …»</a:t>
            </a:r>
          </a:p>
          <a:p>
            <a:r>
              <a:rPr lang="ru-RU" sz="1200" kern="1200" dirty="0" smtClean="0">
                <a:solidFill>
                  <a:schemeClr val="tx1"/>
                </a:solidFill>
                <a:latin typeface="+mn-lt"/>
                <a:ea typeface="+mn-ea"/>
                <a:cs typeface="+mn-cs"/>
              </a:rPr>
              <a:t>  Одно могу сказать (как ободрение): где-то глубоко внутри мужчина сознает, когда он достоин отказа, и даже где-то готов философски его перенести, так как он понимает, что приблизился к жене неправильным путем. (А иногда, к сожалению, и не понимает). Поэтому  не зря </a:t>
            </a:r>
            <a:r>
              <a:rPr lang="ru-RU" sz="1200" kern="1200" dirty="0" err="1" smtClean="0">
                <a:solidFill>
                  <a:schemeClr val="tx1"/>
                </a:solidFill>
                <a:latin typeface="+mn-lt"/>
                <a:ea typeface="+mn-ea"/>
                <a:cs typeface="+mn-cs"/>
              </a:rPr>
              <a:t>дописалны</a:t>
            </a:r>
            <a:r>
              <a:rPr lang="ru-RU" sz="1200" kern="1200" dirty="0" smtClean="0">
                <a:solidFill>
                  <a:schemeClr val="tx1"/>
                </a:solidFill>
                <a:latin typeface="+mn-lt"/>
                <a:ea typeface="+mn-ea"/>
                <a:cs typeface="+mn-cs"/>
              </a:rPr>
              <a:t> такие слова: «...за исключением действительно важных причин».</a:t>
            </a:r>
          </a:p>
        </p:txBody>
      </p:sp>
      <p:sp>
        <p:nvSpPr>
          <p:cNvPr id="4" name="Номер слайда 3"/>
          <p:cNvSpPr>
            <a:spLocks noGrp="1"/>
          </p:cNvSpPr>
          <p:nvPr>
            <p:ph type="sldNum" sz="quarter" idx="10"/>
          </p:nvPr>
        </p:nvSpPr>
        <p:spPr/>
        <p:txBody>
          <a:bodyPr/>
          <a:lstStyle/>
          <a:p>
            <a:fld id="{34F30AE9-CBE1-4CAB-B224-8C30D83D5275}" type="slidenum">
              <a:rPr lang="ru-RU" smtClean="0"/>
              <a:pPr/>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Мы говорим сейчас об общих принципах поведения жены в браке. И неизменно правильным отношением к желанию вашего мужа будет эта первая, (ее поставили  первой по причине ее </a:t>
            </a:r>
            <a:r>
              <a:rPr lang="ru-RU" sz="1200" kern="1200" dirty="0" err="1" smtClean="0">
                <a:solidFill>
                  <a:schemeClr val="tx1"/>
                </a:solidFill>
                <a:latin typeface="+mn-lt"/>
                <a:ea typeface="+mn-ea"/>
                <a:cs typeface="+mn-cs"/>
              </a:rPr>
              <a:t>сверхважности</a:t>
            </a:r>
            <a:r>
              <a:rPr lang="ru-RU" sz="1200" kern="1200" dirty="0" smtClean="0">
                <a:solidFill>
                  <a:schemeClr val="tx1"/>
                </a:solidFill>
                <a:latin typeface="+mn-lt"/>
                <a:ea typeface="+mn-ea"/>
                <a:cs typeface="+mn-cs"/>
              </a:rPr>
              <a:t> для мужчин), «заповедь»: </a:t>
            </a:r>
            <a:r>
              <a:rPr lang="ru-RU" sz="1200" b="1" kern="1200" dirty="0" smtClean="0">
                <a:solidFill>
                  <a:schemeClr val="tx1"/>
                </a:solidFill>
                <a:latin typeface="+mn-lt"/>
                <a:ea typeface="+mn-ea"/>
                <a:cs typeface="+mn-cs"/>
              </a:rPr>
              <a:t>«Никогда не отказывай мужу в близости»!</a:t>
            </a:r>
          </a:p>
          <a:p>
            <a:r>
              <a:rPr lang="ru-RU" sz="1200" b="1" kern="1200" dirty="0" smtClean="0">
                <a:solidFill>
                  <a:schemeClr val="tx1"/>
                </a:solidFill>
                <a:latin typeface="+mn-lt"/>
                <a:ea typeface="+mn-ea"/>
                <a:cs typeface="+mn-cs"/>
              </a:rPr>
              <a:t>Во-первых:</a:t>
            </a:r>
            <a:r>
              <a:rPr lang="ru-RU" sz="1200" kern="1200" dirty="0" smtClean="0">
                <a:solidFill>
                  <a:schemeClr val="tx1"/>
                </a:solidFill>
                <a:latin typeface="+mn-lt"/>
                <a:ea typeface="+mn-ea"/>
                <a:cs typeface="+mn-cs"/>
              </a:rPr>
              <a:t> женщинам нелишне знать, что </a:t>
            </a:r>
            <a:r>
              <a:rPr lang="ru-RU" sz="1200" b="1" kern="1200" dirty="0" smtClean="0">
                <a:solidFill>
                  <a:schemeClr val="tx1"/>
                </a:solidFill>
                <a:latin typeface="+mn-lt"/>
                <a:ea typeface="+mn-ea"/>
                <a:cs typeface="+mn-cs"/>
              </a:rPr>
              <a:t>мужская сексуальность для самих мужчин является загадкой</a:t>
            </a:r>
            <a:r>
              <a:rPr lang="ru-RU" sz="1200" kern="1200" dirty="0" smtClean="0">
                <a:solidFill>
                  <a:schemeClr val="tx1"/>
                </a:solidFill>
                <a:latin typeface="+mn-lt"/>
                <a:ea typeface="+mn-ea"/>
                <a:cs typeface="+mn-cs"/>
              </a:rPr>
              <a:t>.</a:t>
            </a:r>
            <a:endParaRPr lang="ru-RU" sz="1200" b="1"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Второе:</a:t>
            </a:r>
            <a:r>
              <a:rPr lang="ru-RU" sz="1200" kern="1200" dirty="0" smtClean="0">
                <a:solidFill>
                  <a:schemeClr val="tx1"/>
                </a:solidFill>
                <a:latin typeface="+mn-lt"/>
                <a:ea typeface="+mn-ea"/>
                <a:cs typeface="+mn-cs"/>
              </a:rPr>
              <a:t> </a:t>
            </a:r>
            <a:r>
              <a:rPr lang="ru-RU" sz="1200" b="1" kern="1200" dirty="0" smtClean="0">
                <a:solidFill>
                  <a:schemeClr val="tx1"/>
                </a:solidFill>
                <a:latin typeface="+mn-lt"/>
                <a:ea typeface="+mn-ea"/>
                <a:cs typeface="+mn-cs"/>
              </a:rPr>
              <a:t> мужчины, женятся не для того, чтобы их жены отказывали им</a:t>
            </a:r>
            <a:r>
              <a:rPr lang="ru-RU" sz="1200" kern="1200" dirty="0" smtClean="0">
                <a:solidFill>
                  <a:schemeClr val="tx1"/>
                </a:solidFill>
                <a:latin typeface="+mn-lt"/>
                <a:ea typeface="+mn-ea"/>
                <a:cs typeface="+mn-cs"/>
              </a:rPr>
              <a:t>.</a:t>
            </a:r>
            <a:r>
              <a:rPr lang="ru-RU" sz="1200" b="1" kern="1200" dirty="0" smtClean="0">
                <a:solidFill>
                  <a:schemeClr val="tx1"/>
                </a:solidFill>
                <a:latin typeface="+mn-lt"/>
                <a:ea typeface="+mn-ea"/>
                <a:cs typeface="+mn-cs"/>
              </a:rPr>
              <a:t> </a:t>
            </a:r>
          </a:p>
          <a:p>
            <a:r>
              <a:rPr lang="ru-RU" sz="1200" b="1" kern="1200" dirty="0" smtClean="0">
                <a:solidFill>
                  <a:schemeClr val="tx1"/>
                </a:solidFill>
                <a:latin typeface="+mn-lt"/>
                <a:ea typeface="+mn-ea"/>
                <a:cs typeface="+mn-cs"/>
              </a:rPr>
              <a:t>И третье</a:t>
            </a:r>
            <a:r>
              <a:rPr lang="ru-RU" sz="1200" kern="1200" dirty="0" smtClean="0">
                <a:solidFill>
                  <a:schemeClr val="tx1"/>
                </a:solidFill>
                <a:latin typeface="+mn-lt"/>
                <a:ea typeface="+mn-ea"/>
                <a:cs typeface="+mn-cs"/>
              </a:rPr>
              <a:t>: </a:t>
            </a:r>
            <a:r>
              <a:rPr lang="ru-RU" sz="1200" b="1" kern="1200" dirty="0" smtClean="0">
                <a:solidFill>
                  <a:schemeClr val="tx1"/>
                </a:solidFill>
                <a:latin typeface="+mn-lt"/>
                <a:ea typeface="+mn-ea"/>
                <a:cs typeface="+mn-cs"/>
              </a:rPr>
              <a:t>Ваша реакция на желание вашего мужа к вам – это первый и вернейший тест на ваше практическое замужество.</a:t>
            </a:r>
            <a:endParaRPr lang="ru-RU"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34F30AE9-CBE1-4CAB-B224-8C30D83D5275}" type="slidenum">
              <a:rPr lang="ru-RU" smtClean="0"/>
              <a:pPr/>
              <a:t>12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latin typeface="+mn-lt"/>
                <a:ea typeface="+mn-ea"/>
                <a:cs typeface="+mn-cs"/>
              </a:rPr>
              <a:t>А вот и наша первая заповедь для мужей:</a:t>
            </a:r>
            <a:endParaRPr lang="ru-RU"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34F30AE9-CBE1-4CAB-B224-8C30D83D5275}" type="slidenum">
              <a:rPr lang="ru-RU" smtClean="0"/>
              <a:pPr/>
              <a:t>13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i="0" kern="1200" dirty="0" smtClean="0">
                <a:solidFill>
                  <a:schemeClr val="tx1"/>
                </a:solidFill>
                <a:latin typeface="+mn-lt"/>
                <a:ea typeface="+mn-ea"/>
                <a:cs typeface="+mn-cs"/>
              </a:rPr>
              <a:t>«Заботься об интимном комфорте жены во время близости. Жалей жену в постели, если видишь, что она действительно больна, устала или не хочет».</a:t>
            </a:r>
            <a:endParaRPr lang="ru-RU" sz="1200" i="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r>
              <a:rPr lang="ru-RU" sz="1200" b="1" kern="1200" dirty="0" smtClean="0">
                <a:solidFill>
                  <a:schemeClr val="tx1"/>
                </a:solidFill>
                <a:latin typeface="+mn-lt"/>
                <a:ea typeface="+mn-ea"/>
                <a:cs typeface="+mn-cs"/>
              </a:rPr>
              <a:t>Итак, об интимном комфорте   жен...</a:t>
            </a:r>
          </a:p>
        </p:txBody>
      </p:sp>
      <p:sp>
        <p:nvSpPr>
          <p:cNvPr id="4" name="Номер слайда 3"/>
          <p:cNvSpPr>
            <a:spLocks noGrp="1"/>
          </p:cNvSpPr>
          <p:nvPr>
            <p:ph type="sldNum" sz="quarter" idx="10"/>
          </p:nvPr>
        </p:nvSpPr>
        <p:spPr/>
        <p:txBody>
          <a:bodyPr/>
          <a:lstStyle/>
          <a:p>
            <a:fld id="{34F30AE9-CBE1-4CAB-B224-8C30D83D5275}" type="slidenum">
              <a:rPr lang="ru-RU" smtClean="0"/>
              <a:pPr/>
              <a:t>14</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К сожалению, друзья, в нашей славянской культуре, кажется, нет равнозначного понятия западному слову «джентльмен». Возможно «уважающий себя мужчина» будет чем-то похожим по смыслу. И если взять на вооружение хотя бы это определение, то применительно к интимной жизни, у уважающего себя мужчины, наряду с желанием близости, должны появляться еще несколько мыслей (что отличает нас от животных-самцов). Иначе это будет или чистая «механика», …</a:t>
            </a:r>
          </a:p>
        </p:txBody>
      </p:sp>
      <p:sp>
        <p:nvSpPr>
          <p:cNvPr id="4" name="Номер слайда 3"/>
          <p:cNvSpPr>
            <a:spLocks noGrp="1"/>
          </p:cNvSpPr>
          <p:nvPr>
            <p:ph type="sldNum" sz="quarter" idx="10"/>
          </p:nvPr>
        </p:nvSpPr>
        <p:spPr/>
        <p:txBody>
          <a:bodyPr/>
          <a:lstStyle/>
          <a:p>
            <a:fld id="{34F30AE9-CBE1-4CAB-B224-8C30D83D5275}" type="slidenum">
              <a:rPr lang="ru-RU" smtClean="0"/>
              <a:pPr/>
              <a:t>15</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latin typeface="+mn-lt"/>
                <a:ea typeface="+mn-ea"/>
                <a:cs typeface="+mn-cs"/>
              </a:rPr>
              <a:t>Первое</a:t>
            </a:r>
            <a:r>
              <a:rPr lang="ru-RU" sz="1200" kern="1200" dirty="0" smtClean="0">
                <a:solidFill>
                  <a:schemeClr val="tx1"/>
                </a:solidFill>
                <a:latin typeface="+mn-lt"/>
                <a:ea typeface="+mn-ea"/>
                <a:cs typeface="+mn-cs"/>
              </a:rPr>
              <a:t>, что должен сделать мужчина – это максимально деликатно, уважительно и романтично сообщить жене о своем желании. Опыт семейной жизни пар непременно включает в себя набор «подручных средств», с помощью которых жене дается знать, что «она попала». </a:t>
            </a:r>
          </a:p>
        </p:txBody>
      </p:sp>
      <p:sp>
        <p:nvSpPr>
          <p:cNvPr id="4" name="Номер слайда 3"/>
          <p:cNvSpPr>
            <a:spLocks noGrp="1"/>
          </p:cNvSpPr>
          <p:nvPr>
            <p:ph type="sldNum" sz="quarter" idx="10"/>
          </p:nvPr>
        </p:nvSpPr>
        <p:spPr/>
        <p:txBody>
          <a:bodyPr/>
          <a:lstStyle/>
          <a:p>
            <a:fld id="{34F30AE9-CBE1-4CAB-B224-8C30D83D5275}" type="slidenum">
              <a:rPr lang="ru-RU" smtClean="0"/>
              <a:pPr/>
              <a:t>16</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latin typeface="+mn-lt"/>
                <a:ea typeface="+mn-ea"/>
                <a:cs typeface="+mn-cs"/>
              </a:rPr>
              <a:t>Первое</a:t>
            </a:r>
            <a:r>
              <a:rPr lang="ru-RU" sz="1200" kern="1200" dirty="0" smtClean="0">
                <a:solidFill>
                  <a:schemeClr val="tx1"/>
                </a:solidFill>
                <a:latin typeface="+mn-lt"/>
                <a:ea typeface="+mn-ea"/>
                <a:cs typeface="+mn-cs"/>
              </a:rPr>
              <a:t>, что должен сделать мужчина – это максимально деликатно, уважительно и романтично сообщить жене о своем желании.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a:t>
            </a:r>
            <a:r>
              <a:rPr lang="ru-RU" sz="1200" b="1" u="sng" kern="1200" dirty="0" smtClean="0">
                <a:solidFill>
                  <a:schemeClr val="tx1"/>
                </a:solidFill>
                <a:latin typeface="+mn-lt"/>
                <a:ea typeface="+mn-ea"/>
                <a:cs typeface="+mn-cs"/>
              </a:rPr>
              <a:t>второе</a:t>
            </a:r>
            <a:r>
              <a:rPr lang="ru-RU" sz="1200" kern="1200" dirty="0" smtClean="0">
                <a:solidFill>
                  <a:schemeClr val="tx1"/>
                </a:solidFill>
                <a:latin typeface="+mn-lt"/>
                <a:ea typeface="+mn-ea"/>
                <a:cs typeface="+mn-cs"/>
              </a:rPr>
              <a:t>, </a:t>
            </a:r>
            <a:r>
              <a:rPr lang="ru-RU" sz="1200" b="1" i="1" kern="1200" dirty="0" smtClean="0">
                <a:solidFill>
                  <a:schemeClr val="tx1"/>
                </a:solidFill>
                <a:latin typeface="+mn-lt"/>
                <a:ea typeface="+mn-ea"/>
                <a:cs typeface="+mn-cs"/>
              </a:rPr>
              <a:t>что является обязанностью мужа – это мягко ввести ее в близость и позаботиться, чтобы она так же извлекла из «всего этого» максимум удовольствия. </a:t>
            </a:r>
          </a:p>
        </p:txBody>
      </p:sp>
      <p:sp>
        <p:nvSpPr>
          <p:cNvPr id="4" name="Номер слайда 3"/>
          <p:cNvSpPr>
            <a:spLocks noGrp="1"/>
          </p:cNvSpPr>
          <p:nvPr>
            <p:ph type="sldNum" sz="quarter" idx="10"/>
          </p:nvPr>
        </p:nvSpPr>
        <p:spPr/>
        <p:txBody>
          <a:bodyPr/>
          <a:lstStyle/>
          <a:p>
            <a:fld id="{34F30AE9-CBE1-4CAB-B224-8C30D83D5275}" type="slidenum">
              <a:rPr lang="ru-RU" smtClean="0"/>
              <a:pPr/>
              <a:t>17</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latin typeface="+mn-lt"/>
                <a:ea typeface="+mn-ea"/>
                <a:cs typeface="+mn-cs"/>
              </a:rPr>
              <a:t>Первое</a:t>
            </a:r>
            <a:r>
              <a:rPr lang="ru-RU" sz="1200" kern="1200" dirty="0" smtClean="0">
                <a:solidFill>
                  <a:schemeClr val="tx1"/>
                </a:solidFill>
                <a:latin typeface="+mn-lt"/>
                <a:ea typeface="+mn-ea"/>
                <a:cs typeface="+mn-cs"/>
              </a:rPr>
              <a:t>, что должен сделать мужчина – это максимально деликатно, уважительно и романтично сообщить жене о своем желании.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a:t>
            </a:r>
            <a:r>
              <a:rPr lang="ru-RU" sz="1200" b="1" u="sng" kern="1200" dirty="0" smtClean="0">
                <a:solidFill>
                  <a:schemeClr val="tx1"/>
                </a:solidFill>
                <a:latin typeface="+mn-lt"/>
                <a:ea typeface="+mn-ea"/>
                <a:cs typeface="+mn-cs"/>
              </a:rPr>
              <a:t>второе</a:t>
            </a:r>
            <a:r>
              <a:rPr lang="ru-RU" sz="1200" kern="1200" dirty="0" smtClean="0">
                <a:solidFill>
                  <a:schemeClr val="tx1"/>
                </a:solidFill>
                <a:latin typeface="+mn-lt"/>
                <a:ea typeface="+mn-ea"/>
                <a:cs typeface="+mn-cs"/>
              </a:rPr>
              <a:t>, </a:t>
            </a:r>
            <a:r>
              <a:rPr lang="ru-RU" sz="1200" b="1" i="1" kern="1200" dirty="0" smtClean="0">
                <a:solidFill>
                  <a:schemeClr val="tx1"/>
                </a:solidFill>
                <a:latin typeface="+mn-lt"/>
                <a:ea typeface="+mn-ea"/>
                <a:cs typeface="+mn-cs"/>
              </a:rPr>
              <a:t>что является обязанностью мужа – это мягко ввести ее в близость и позаботиться, чтобы она так же извлекла из «всего этого» максимум удовольствия. </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b="1" u="sng" kern="1200" dirty="0" smtClean="0">
                <a:solidFill>
                  <a:schemeClr val="tx1"/>
                </a:solidFill>
                <a:latin typeface="+mn-lt"/>
                <a:ea typeface="+mn-ea"/>
                <a:cs typeface="+mn-cs"/>
              </a:rPr>
              <a:t>Потом</a:t>
            </a:r>
            <a:r>
              <a:rPr lang="ru-RU" sz="1200" u="sng" kern="1200" dirty="0" smtClean="0">
                <a:solidFill>
                  <a:schemeClr val="tx1"/>
                </a:solidFill>
                <a:latin typeface="+mn-lt"/>
                <a:ea typeface="+mn-ea"/>
                <a:cs typeface="+mn-cs"/>
              </a:rPr>
              <a:t> </a:t>
            </a:r>
            <a:r>
              <a:rPr lang="ru-RU" sz="1200" b="1" i="1" kern="1200" dirty="0" smtClean="0">
                <a:solidFill>
                  <a:schemeClr val="tx1"/>
                </a:solidFill>
                <a:latin typeface="+mn-lt"/>
                <a:ea typeface="+mn-ea"/>
                <a:cs typeface="+mn-cs"/>
              </a:rPr>
              <a:t>так же нежно «расплатиться» с ней за ее отзывчивость некоторым временем, проведенным с нею и повышенным вниманием в течение оставшегося дня</a:t>
            </a:r>
            <a:r>
              <a:rPr lang="ru-RU" sz="1200" kern="1200" dirty="0" smtClean="0">
                <a:solidFill>
                  <a:schemeClr val="tx1"/>
                </a:solidFill>
                <a:latin typeface="+mn-lt"/>
                <a:ea typeface="+mn-ea"/>
                <a:cs typeface="+mn-cs"/>
              </a:rPr>
              <a:t>.</a:t>
            </a:r>
          </a:p>
        </p:txBody>
      </p:sp>
      <p:sp>
        <p:nvSpPr>
          <p:cNvPr id="4" name="Номер слайда 3"/>
          <p:cNvSpPr>
            <a:spLocks noGrp="1"/>
          </p:cNvSpPr>
          <p:nvPr>
            <p:ph type="sldNum" sz="quarter" idx="10"/>
          </p:nvPr>
        </p:nvSpPr>
        <p:spPr/>
        <p:txBody>
          <a:bodyPr/>
          <a:lstStyle/>
          <a:p>
            <a:fld id="{34F30AE9-CBE1-4CAB-B224-8C30D83D5275}" type="slidenum">
              <a:rPr lang="ru-RU" smtClean="0"/>
              <a:pPr/>
              <a:t>18</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А теперь несколько слов о том, о чем еще должен подумать мужчина, обнаруживший в себе желание к своей жене. </a:t>
            </a:r>
            <a:r>
              <a:rPr lang="ru-RU" sz="1200" b="1" kern="1200" dirty="0" smtClean="0">
                <a:solidFill>
                  <a:schemeClr val="tx1"/>
                </a:solidFill>
                <a:latin typeface="+mn-lt"/>
                <a:ea typeface="+mn-ea"/>
                <a:cs typeface="+mn-cs"/>
              </a:rPr>
              <a:t>В интимной практике семейной пары не должно быть ничего, что женщина считает для себя оскорбительным или неприемлемым.</a:t>
            </a:r>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И речь сейчас, отнюдь, не о каких-то извращениях, о которых, возможно, кто-нибудь сейчас подумал. Самые безобидные, с точки зрения Библии, вещи в восприятии некоторых жен могут поставить их мужей в очень неловкое положение. </a:t>
            </a:r>
          </a:p>
          <a:p>
            <a:r>
              <a:rPr lang="ru-RU" sz="1200" kern="1200" dirty="0" smtClean="0">
                <a:solidFill>
                  <a:schemeClr val="tx1"/>
                </a:solidFill>
                <a:latin typeface="+mn-lt"/>
                <a:ea typeface="+mn-ea"/>
                <a:cs typeface="+mn-cs"/>
              </a:rPr>
              <a:t>Приведу пример (говорят, было на самом деле). После свадебной ночи новоиспеченная теща приходит к пастору церкви и заявляет: «Исключите моего зятя из церкви! Он блудник!» Пастор: «Господи, что случилось?» Теща: «Он мою дочку рукой за грудь взял!» А рядом стоит оскорбленная (?) дочка...</a:t>
            </a:r>
          </a:p>
          <a:p>
            <a:r>
              <a:rPr lang="ru-RU" sz="1200" kern="1200" dirty="0" smtClean="0">
                <a:solidFill>
                  <a:schemeClr val="tx1"/>
                </a:solidFill>
                <a:latin typeface="+mn-lt"/>
                <a:ea typeface="+mn-ea"/>
                <a:cs typeface="+mn-cs"/>
              </a:rPr>
              <a:t>Смешно? Кто его знает... Женщина так верит, это ее понимание святости, это ее наставление. </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 Как наставляют, так женщина и будет верить, хотя мы видим и знаем, что не всегда наставления даются верные. Но не считаться с этим мужчина, взявший свою женщину с «таким» наследием, конечно же, не может и не должен.</a:t>
            </a:r>
          </a:p>
        </p:txBody>
      </p:sp>
      <p:sp>
        <p:nvSpPr>
          <p:cNvPr id="4" name="Номер слайда 3"/>
          <p:cNvSpPr>
            <a:spLocks noGrp="1"/>
          </p:cNvSpPr>
          <p:nvPr>
            <p:ph type="sldNum" sz="quarter" idx="10"/>
          </p:nvPr>
        </p:nvSpPr>
        <p:spPr/>
        <p:txBody>
          <a:bodyPr/>
          <a:lstStyle/>
          <a:p>
            <a:fld id="{34F30AE9-CBE1-4CAB-B224-8C30D83D5275}" type="slidenum">
              <a:rPr lang="ru-RU" smtClean="0"/>
              <a:pPr/>
              <a:t>19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Это будет семинар «</a:t>
            </a:r>
            <a:r>
              <a:rPr lang="ru-RU" sz="1200" b="1" kern="1200" dirty="0" smtClean="0">
                <a:solidFill>
                  <a:schemeClr val="tx1"/>
                </a:solidFill>
                <a:latin typeface="+mn-lt"/>
                <a:ea typeface="+mn-ea"/>
                <a:cs typeface="+mn-cs"/>
              </a:rPr>
              <a:t>Десять заповедей хорошего брака»</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Добро пожаловать в </a:t>
            </a:r>
            <a:r>
              <a:rPr lang="ru-RU" sz="1200" b="1" kern="1200" dirty="0" smtClean="0">
                <a:solidFill>
                  <a:schemeClr val="tx1"/>
                </a:solidFill>
                <a:latin typeface="+mn-lt"/>
                <a:ea typeface="+mn-ea"/>
                <a:cs typeface="+mn-cs"/>
              </a:rPr>
              <a:t>заповедный</a:t>
            </a:r>
            <a:r>
              <a:rPr lang="ru-RU" sz="1200" kern="1200" dirty="0" smtClean="0">
                <a:solidFill>
                  <a:schemeClr val="tx1"/>
                </a:solidFill>
                <a:latin typeface="+mn-lt"/>
                <a:ea typeface="+mn-ea"/>
                <a:cs typeface="+mn-cs"/>
              </a:rPr>
              <a:t> мир </a:t>
            </a:r>
            <a:r>
              <a:rPr lang="ru-RU" sz="1200" b="1" kern="1200" dirty="0" smtClean="0">
                <a:solidFill>
                  <a:schemeClr val="tx1"/>
                </a:solidFill>
                <a:latin typeface="+mn-lt"/>
                <a:ea typeface="+mn-ea"/>
                <a:cs typeface="+mn-cs"/>
              </a:rPr>
              <a:t>«…хорошего брака»</a:t>
            </a:r>
            <a:r>
              <a:rPr lang="ru-RU" sz="1200" kern="1200" dirty="0" smtClean="0">
                <a:solidFill>
                  <a:schemeClr val="tx1"/>
                </a:solidFill>
                <a:latin typeface="+mn-lt"/>
                <a:ea typeface="+mn-ea"/>
                <a:cs typeface="+mn-cs"/>
              </a:rPr>
              <a:t>!</a:t>
            </a:r>
          </a:p>
        </p:txBody>
      </p:sp>
      <p:sp>
        <p:nvSpPr>
          <p:cNvPr id="4" name="Номер слайда 3"/>
          <p:cNvSpPr>
            <a:spLocks noGrp="1"/>
          </p:cNvSpPr>
          <p:nvPr>
            <p:ph type="sldNum" sz="quarter" idx="10"/>
          </p:nvPr>
        </p:nvSpPr>
        <p:spPr/>
        <p:txBody>
          <a:bodyPr/>
          <a:lstStyle/>
          <a:p>
            <a:fld id="{34F30AE9-CBE1-4CAB-B224-8C30D83D5275}" type="slidenum">
              <a:rPr lang="ru-RU" smtClean="0"/>
              <a:pPr/>
              <a:t>2</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Что же делать? А вот что! Нужно </a:t>
            </a:r>
            <a:r>
              <a:rPr lang="ru-RU" sz="1200" kern="1200" dirty="0" smtClean="0">
                <a:solidFill>
                  <a:schemeClr val="tx1"/>
                </a:solidFill>
                <a:latin typeface="+mn-lt"/>
                <a:ea typeface="+mn-ea"/>
                <a:cs typeface="+mn-cs"/>
              </a:rPr>
              <a:t>учиться вместе, в </a:t>
            </a:r>
            <a:r>
              <a:rPr lang="ru-RU" sz="1200" kern="1200" dirty="0" smtClean="0">
                <a:solidFill>
                  <a:schemeClr val="tx1"/>
                </a:solidFill>
                <a:latin typeface="+mn-lt"/>
                <a:ea typeface="+mn-ea"/>
                <a:cs typeface="+mn-cs"/>
              </a:rPr>
              <a:t>этом женщины всегда полагаются на мужчин, что мужчины знают «как», или что они «что-то придумают». К некоторым вещам, (которые, кстати, никаким грехом не являются), свою женщину нужно уметь подвести во времени. Женщина должна «созреть» для чего-то большего, что является наследием ее воспитания или интимного опыта. </a:t>
            </a:r>
          </a:p>
          <a:p>
            <a:r>
              <a:rPr lang="ru-RU" sz="1200" kern="1200" dirty="0" smtClean="0">
                <a:solidFill>
                  <a:schemeClr val="tx1"/>
                </a:solidFill>
                <a:latin typeface="+mn-lt"/>
                <a:ea typeface="+mn-ea"/>
                <a:cs typeface="+mn-cs"/>
              </a:rPr>
              <a:t>Чтобы как-то закончить ту смешную, а может и не совсем смешную историю о руке, которая взялась за ... ну, вы помните за что взялась, давайте прочтем место из </a:t>
            </a:r>
          </a:p>
        </p:txBody>
      </p:sp>
      <p:sp>
        <p:nvSpPr>
          <p:cNvPr id="4" name="Номер слайда 3"/>
          <p:cNvSpPr>
            <a:spLocks noGrp="1"/>
          </p:cNvSpPr>
          <p:nvPr>
            <p:ph type="sldNum" sz="quarter" idx="10"/>
          </p:nvPr>
        </p:nvSpPr>
        <p:spPr/>
        <p:txBody>
          <a:bodyPr/>
          <a:lstStyle/>
          <a:p>
            <a:fld id="{34F30AE9-CBE1-4CAB-B224-8C30D83D5275}" type="slidenum">
              <a:rPr lang="ru-RU" smtClean="0"/>
              <a:pPr/>
              <a:t>20</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Пр. 5:18-19</a:t>
            </a:r>
            <a:r>
              <a:rPr lang="ru-RU" sz="1200" kern="1200" dirty="0" smtClean="0">
                <a:solidFill>
                  <a:schemeClr val="tx1"/>
                </a:solidFill>
                <a:latin typeface="+mn-lt"/>
                <a:ea typeface="+mn-ea"/>
                <a:cs typeface="+mn-cs"/>
              </a:rPr>
              <a:t>:</a:t>
            </a:r>
          </a:p>
          <a:p>
            <a:r>
              <a:rPr lang="ru-RU" sz="1200" kern="1200" dirty="0" smtClean="0">
                <a:solidFill>
                  <a:schemeClr val="tx1"/>
                </a:solidFill>
                <a:latin typeface="+mn-lt"/>
                <a:ea typeface="+mn-ea"/>
                <a:cs typeface="+mn-cs"/>
              </a:rPr>
              <a:t>«...и утешайся женою юности твоей, любезною </a:t>
            </a:r>
            <a:r>
              <a:rPr lang="ru-RU" sz="1200" kern="1200" dirty="0" err="1" smtClean="0">
                <a:solidFill>
                  <a:schemeClr val="tx1"/>
                </a:solidFill>
                <a:latin typeface="+mn-lt"/>
                <a:ea typeface="+mn-ea"/>
                <a:cs typeface="+mn-cs"/>
              </a:rPr>
              <a:t>ланию</a:t>
            </a:r>
            <a:r>
              <a:rPr lang="ru-RU" sz="1200" kern="1200" dirty="0" smtClean="0">
                <a:solidFill>
                  <a:schemeClr val="tx1"/>
                </a:solidFill>
                <a:latin typeface="+mn-lt"/>
                <a:ea typeface="+mn-ea"/>
                <a:cs typeface="+mn-cs"/>
              </a:rPr>
              <a:t> и прекрасною серною; </a:t>
            </a:r>
            <a:r>
              <a:rPr lang="ru-RU" sz="1200" b="1" kern="1200" dirty="0" smtClean="0">
                <a:solidFill>
                  <a:schemeClr val="tx1"/>
                </a:solidFill>
                <a:latin typeface="+mn-lt"/>
                <a:ea typeface="+mn-ea"/>
                <a:cs typeface="+mn-cs"/>
              </a:rPr>
              <a:t>груди ее</a:t>
            </a:r>
            <a:r>
              <a:rPr lang="ru-RU" sz="1200" kern="1200" dirty="0" smtClean="0">
                <a:solidFill>
                  <a:schemeClr val="tx1"/>
                </a:solidFill>
                <a:latin typeface="+mn-lt"/>
                <a:ea typeface="+mn-ea"/>
                <a:cs typeface="+mn-cs"/>
              </a:rPr>
              <a:t> да </a:t>
            </a:r>
            <a:r>
              <a:rPr lang="ru-RU" sz="1200" b="1" kern="1200" dirty="0" err="1" smtClean="0">
                <a:solidFill>
                  <a:schemeClr val="tx1"/>
                </a:solidFill>
                <a:latin typeface="+mn-lt"/>
                <a:ea typeface="+mn-ea"/>
                <a:cs typeface="+mn-cs"/>
              </a:rPr>
              <a:t>упояют</a:t>
            </a:r>
            <a:r>
              <a:rPr lang="ru-RU" sz="1200" kern="1200" dirty="0" smtClean="0">
                <a:solidFill>
                  <a:schemeClr val="tx1"/>
                </a:solidFill>
                <a:latin typeface="+mn-lt"/>
                <a:ea typeface="+mn-ea"/>
                <a:cs typeface="+mn-cs"/>
              </a:rPr>
              <a:t> тебя во всякое время; </a:t>
            </a:r>
            <a:r>
              <a:rPr lang="ru-RU" sz="1200" kern="1200" dirty="0" err="1" smtClean="0">
                <a:solidFill>
                  <a:schemeClr val="tx1"/>
                </a:solidFill>
                <a:latin typeface="+mn-lt"/>
                <a:ea typeface="+mn-ea"/>
                <a:cs typeface="+mn-cs"/>
              </a:rPr>
              <a:t>любовию</a:t>
            </a:r>
            <a:r>
              <a:rPr lang="ru-RU" sz="1200" kern="1200" dirty="0" smtClean="0">
                <a:solidFill>
                  <a:schemeClr val="tx1"/>
                </a:solidFill>
                <a:latin typeface="+mn-lt"/>
                <a:ea typeface="+mn-ea"/>
                <a:cs typeface="+mn-cs"/>
              </a:rPr>
              <a:t> ее услаждайся постоянно».</a:t>
            </a:r>
          </a:p>
          <a:p>
            <a:r>
              <a:rPr lang="ru-RU" sz="1200" kern="1200" dirty="0" smtClean="0">
                <a:solidFill>
                  <a:schemeClr val="tx1"/>
                </a:solidFill>
                <a:latin typeface="+mn-lt"/>
                <a:ea typeface="+mn-ea"/>
                <a:cs typeface="+mn-cs"/>
              </a:rPr>
              <a:t> Это </a:t>
            </a:r>
            <a:r>
              <a:rPr lang="ru-RU" sz="1200" kern="1200" dirty="0" smtClean="0">
                <a:solidFill>
                  <a:schemeClr val="tx1"/>
                </a:solidFill>
                <a:latin typeface="+mn-lt"/>
                <a:ea typeface="+mn-ea"/>
                <a:cs typeface="+mn-cs"/>
              </a:rPr>
              <a:t>что же получается, </a:t>
            </a:r>
            <a:r>
              <a:rPr lang="ru-RU" sz="1200" b="1" kern="1200" dirty="0" smtClean="0">
                <a:solidFill>
                  <a:schemeClr val="tx1"/>
                </a:solidFill>
                <a:latin typeface="+mn-lt"/>
                <a:ea typeface="+mn-ea"/>
                <a:cs typeface="+mn-cs"/>
              </a:rPr>
              <a:t>священный писатель не </a:t>
            </a:r>
            <a:r>
              <a:rPr lang="ru-RU" sz="1200" kern="1200" dirty="0" smtClean="0">
                <a:solidFill>
                  <a:schemeClr val="tx1"/>
                </a:solidFill>
                <a:latin typeface="+mn-lt"/>
                <a:ea typeface="+mn-ea"/>
                <a:cs typeface="+mn-cs"/>
              </a:rPr>
              <a:t>только </a:t>
            </a:r>
            <a:r>
              <a:rPr lang="ru-RU" sz="1200" b="1" kern="1200" dirty="0" smtClean="0">
                <a:solidFill>
                  <a:schemeClr val="tx1"/>
                </a:solidFill>
                <a:latin typeface="+mn-lt"/>
                <a:ea typeface="+mn-ea"/>
                <a:cs typeface="+mn-cs"/>
              </a:rPr>
              <a:t>не вменяет в грех ласки между мужчиной и женщиной, </a:t>
            </a:r>
            <a:r>
              <a:rPr lang="ru-RU" sz="1200" kern="1200" dirty="0" smtClean="0">
                <a:solidFill>
                  <a:schemeClr val="tx1"/>
                </a:solidFill>
                <a:latin typeface="+mn-lt"/>
                <a:ea typeface="+mn-ea"/>
                <a:cs typeface="+mn-cs"/>
              </a:rPr>
              <a:t>но и напоминает мужчине, чтобы он не забывал делать «это» со своей женой. Только со своей, о чем напоминают последующие стихи (к ним мы еще вернемся).</a:t>
            </a:r>
          </a:p>
        </p:txBody>
      </p:sp>
      <p:sp>
        <p:nvSpPr>
          <p:cNvPr id="4" name="Номер слайда 3"/>
          <p:cNvSpPr>
            <a:spLocks noGrp="1"/>
          </p:cNvSpPr>
          <p:nvPr>
            <p:ph type="sldNum" sz="quarter" idx="10"/>
          </p:nvPr>
        </p:nvSpPr>
        <p:spPr/>
        <p:txBody>
          <a:bodyPr/>
          <a:lstStyle/>
          <a:p>
            <a:fld id="{34F30AE9-CBE1-4CAB-B224-8C30D83D5275}" type="slidenum">
              <a:rPr lang="ru-RU" smtClean="0"/>
              <a:pPr/>
              <a:t>21</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И еще, может быть парочку мыслей. Я уже </a:t>
            </a:r>
            <a:r>
              <a:rPr lang="ru-RU" sz="1200" kern="1200" dirty="0" smtClean="0">
                <a:solidFill>
                  <a:schemeClr val="tx1"/>
                </a:solidFill>
                <a:latin typeface="+mn-lt"/>
                <a:ea typeface="+mn-ea"/>
                <a:cs typeface="+mn-cs"/>
              </a:rPr>
              <a:t>упоминала, </a:t>
            </a:r>
            <a:r>
              <a:rPr lang="ru-RU" sz="1200" kern="1200" dirty="0" smtClean="0">
                <a:solidFill>
                  <a:schemeClr val="tx1"/>
                </a:solidFill>
                <a:latin typeface="+mn-lt"/>
                <a:ea typeface="+mn-ea"/>
                <a:cs typeface="+mn-cs"/>
              </a:rPr>
              <a:t>что есть пары, в которых жена активней в интимной сфере, чем муж. С одной стороны мужчинам это нравится, так как это косвенно свидетельствует об их мужской состоятельности. Но ... все это до определенной степени. Потом эта активность начинает пугать, так как на передний план выходит не столько физиологический предел (который, кстати, есть у каждого мужчины), сколько психологический барьер. Дело в том, что для исследуемого нами «процесса» женщине достаточно просто расслабиться, а для мужчины наоборот «напрячься». Но так как искомое «напряжение» связано с психологией мужчины, (то есть, что он прямо сейчас думает по этому поводу), то здесь и поджидают нас, мужчин, досадные неожиданности. </a:t>
            </a:r>
            <a:endParaRPr lang="ru-RU" dirty="0"/>
          </a:p>
        </p:txBody>
      </p:sp>
      <p:sp>
        <p:nvSpPr>
          <p:cNvPr id="4" name="Номер слайда 3"/>
          <p:cNvSpPr>
            <a:spLocks noGrp="1"/>
          </p:cNvSpPr>
          <p:nvPr>
            <p:ph type="sldNum" sz="quarter" idx="10"/>
          </p:nvPr>
        </p:nvSpPr>
        <p:spPr/>
        <p:txBody>
          <a:bodyPr/>
          <a:lstStyle/>
          <a:p>
            <a:fld id="{34F30AE9-CBE1-4CAB-B224-8C30D83D5275}" type="slidenum">
              <a:rPr lang="ru-RU" smtClean="0"/>
              <a:pPr/>
              <a:t>22</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И вот еще что. Я прекрасно понимаю, что чувствам свойственно со временем «угасать». Однако!!! У Бога припасено что-то, что должно, или призвано, как хотите, стать фактором, который снова и снова будет «возвращать» двоих друг другу. Мужчине, по настоящей нужде, я бы сказал следующее: «Люби в своей жене ту женщину, которую ты полюбил когда-то. Ты только представь – </a:t>
            </a:r>
            <a:r>
              <a:rPr lang="ru-RU" sz="1200" b="1" kern="1200" dirty="0" smtClean="0">
                <a:solidFill>
                  <a:schemeClr val="tx1"/>
                </a:solidFill>
                <a:latin typeface="+mn-lt"/>
                <a:ea typeface="+mn-ea"/>
                <a:cs typeface="+mn-cs"/>
              </a:rPr>
              <a:t>это та же самая женщина</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Перелистни</a:t>
            </a:r>
            <a:r>
              <a:rPr lang="ru-RU" sz="1200" kern="1200" dirty="0" smtClean="0">
                <a:solidFill>
                  <a:schemeClr val="tx1"/>
                </a:solidFill>
                <a:latin typeface="+mn-lt"/>
                <a:ea typeface="+mn-ea"/>
                <a:cs typeface="+mn-cs"/>
              </a:rPr>
              <a:t> пару страниц своей памяти, там обязательно найдется что-то, что </a:t>
            </a:r>
            <a:r>
              <a:rPr lang="ru-RU" sz="1200" kern="1200" dirty="0" err="1" smtClean="0">
                <a:solidFill>
                  <a:schemeClr val="tx1"/>
                </a:solidFill>
                <a:latin typeface="+mn-lt"/>
                <a:ea typeface="+mn-ea"/>
                <a:cs typeface="+mn-cs"/>
              </a:rPr>
              <a:t>подпитает</a:t>
            </a:r>
            <a:r>
              <a:rPr lang="ru-RU" sz="1200" kern="1200" dirty="0" smtClean="0">
                <a:solidFill>
                  <a:schemeClr val="tx1"/>
                </a:solidFill>
                <a:latin typeface="+mn-lt"/>
                <a:ea typeface="+mn-ea"/>
                <a:cs typeface="+mn-cs"/>
              </a:rPr>
              <a:t> твое воображение. А теперь за дело! Желание женщины на ложе любви – для мужчины святое!</a:t>
            </a:r>
          </a:p>
        </p:txBody>
      </p:sp>
      <p:sp>
        <p:nvSpPr>
          <p:cNvPr id="4" name="Номер слайда 3"/>
          <p:cNvSpPr>
            <a:spLocks noGrp="1"/>
          </p:cNvSpPr>
          <p:nvPr>
            <p:ph type="sldNum" sz="quarter" idx="10"/>
          </p:nvPr>
        </p:nvSpPr>
        <p:spPr/>
        <p:txBody>
          <a:bodyPr/>
          <a:lstStyle/>
          <a:p>
            <a:fld id="{34F30AE9-CBE1-4CAB-B224-8C30D83D5275}" type="slidenum">
              <a:rPr lang="ru-RU" smtClean="0"/>
              <a:pPr/>
              <a:t>23</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Последнее, что я </a:t>
            </a:r>
            <a:r>
              <a:rPr lang="ru-RU" sz="1200" kern="1200" dirty="0" smtClean="0">
                <a:solidFill>
                  <a:schemeClr val="tx1"/>
                </a:solidFill>
                <a:latin typeface="+mn-lt"/>
                <a:ea typeface="+mn-ea"/>
                <a:cs typeface="+mn-cs"/>
              </a:rPr>
              <a:t>хотела </a:t>
            </a:r>
            <a:r>
              <a:rPr lang="ru-RU" sz="1200" kern="1200" dirty="0" smtClean="0">
                <a:solidFill>
                  <a:schemeClr val="tx1"/>
                </a:solidFill>
                <a:latin typeface="+mn-lt"/>
                <a:ea typeface="+mn-ea"/>
                <a:cs typeface="+mn-cs"/>
              </a:rPr>
              <a:t>бы затронуть: мужчина просто должен принять отказ, если причина действительно важная. А важной она может быть (исключая дни очищения) ввиду самой элементарной, но колоссальной усталости или, ну уж откровенной </a:t>
            </a:r>
            <a:r>
              <a:rPr lang="ru-RU" sz="1200" kern="1200" dirty="0" err="1" smtClean="0">
                <a:solidFill>
                  <a:schemeClr val="tx1"/>
                </a:solidFill>
                <a:latin typeface="+mn-lt"/>
                <a:ea typeface="+mn-ea"/>
                <a:cs typeface="+mn-cs"/>
              </a:rPr>
              <a:t>ненастроенности</a:t>
            </a:r>
            <a:r>
              <a:rPr lang="ru-RU" sz="1200" kern="1200" dirty="0" smtClean="0">
                <a:solidFill>
                  <a:schemeClr val="tx1"/>
                </a:solidFill>
                <a:latin typeface="+mn-lt"/>
                <a:ea typeface="+mn-ea"/>
                <a:cs typeface="+mn-cs"/>
              </a:rPr>
              <a:t> в данный момент. </a:t>
            </a:r>
          </a:p>
          <a:p>
            <a:r>
              <a:rPr lang="ru-RU" sz="1200" kern="1200" dirty="0" smtClean="0">
                <a:solidFill>
                  <a:schemeClr val="tx1"/>
                </a:solidFill>
                <a:latin typeface="+mn-lt"/>
                <a:ea typeface="+mn-ea"/>
                <a:cs typeface="+mn-cs"/>
              </a:rPr>
              <a:t>Жена не должна ходить под страхом реакции мужа на отказ. Напротив, она должна быть приучена опытом супружеской жизни, что «мой мужчина любит меня и он, конечно же, поймет меня».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Впрочем, сама причина, уважаемые жены, должна быть по-честному весомой, а отказ максимально деликатным. </a:t>
            </a:r>
          </a:p>
        </p:txBody>
      </p:sp>
      <p:sp>
        <p:nvSpPr>
          <p:cNvPr id="4" name="Номер слайда 3"/>
          <p:cNvSpPr>
            <a:spLocks noGrp="1"/>
          </p:cNvSpPr>
          <p:nvPr>
            <p:ph type="sldNum" sz="quarter" idx="10"/>
          </p:nvPr>
        </p:nvSpPr>
        <p:spPr/>
        <p:txBody>
          <a:bodyPr/>
          <a:lstStyle/>
          <a:p>
            <a:fld id="{34F30AE9-CBE1-4CAB-B224-8C30D83D5275}" type="slidenum">
              <a:rPr lang="ru-RU" smtClean="0"/>
              <a:pPr/>
              <a:t>24</a:t>
            </a:fld>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Молитва</a:t>
            </a:r>
            <a:r>
              <a:rPr lang="ru-RU" sz="1200" b="1" kern="1200" dirty="0" smtClean="0">
                <a:solidFill>
                  <a:schemeClr val="tx1"/>
                </a:solidFill>
                <a:latin typeface="+mn-lt"/>
                <a:ea typeface="+mn-ea"/>
                <a:cs typeface="+mn-cs"/>
              </a:rPr>
              <a:t>.</a:t>
            </a:r>
          </a:p>
          <a:p>
            <a:r>
              <a:rPr lang="ru-RU" sz="1200" kern="1200" dirty="0" smtClean="0">
                <a:solidFill>
                  <a:schemeClr val="tx1"/>
                </a:solidFill>
                <a:latin typeface="+mn-lt"/>
                <a:ea typeface="+mn-ea"/>
                <a:cs typeface="+mn-cs"/>
              </a:rPr>
              <a:t> Вроде бы вместе… Вроде вдвоем…</a:t>
            </a:r>
          </a:p>
          <a:p>
            <a:r>
              <a:rPr lang="ru-RU" sz="1200" kern="1200" dirty="0" smtClean="0">
                <a:solidFill>
                  <a:schemeClr val="tx1"/>
                </a:solidFill>
                <a:latin typeface="+mn-lt"/>
                <a:ea typeface="+mn-ea"/>
                <a:cs typeface="+mn-cs"/>
              </a:rPr>
              <a:t>Один живет ночью, другой живет днем…</a:t>
            </a:r>
          </a:p>
          <a:p>
            <a:r>
              <a:rPr lang="ru-RU" sz="1200" kern="1200" dirty="0" smtClean="0">
                <a:solidFill>
                  <a:schemeClr val="tx1"/>
                </a:solidFill>
                <a:latin typeface="+mn-lt"/>
                <a:ea typeface="+mn-ea"/>
                <a:cs typeface="+mn-cs"/>
              </a:rPr>
              <a:t>Нет друг для друга у них ни минутки! </a:t>
            </a:r>
          </a:p>
          <a:p>
            <a:r>
              <a:rPr lang="ru-RU" sz="1200" kern="1200" dirty="0" smtClean="0">
                <a:solidFill>
                  <a:schemeClr val="tx1"/>
                </a:solidFill>
                <a:latin typeface="+mn-lt"/>
                <a:ea typeface="+mn-ea"/>
                <a:cs typeface="+mn-cs"/>
              </a:rPr>
              <a:t>Так и проходят за сутками сутки…</a:t>
            </a:r>
          </a:p>
          <a:p>
            <a:r>
              <a:rPr lang="ru-RU" sz="1200" kern="1200" dirty="0" smtClean="0">
                <a:solidFill>
                  <a:schemeClr val="tx1"/>
                </a:solidFill>
                <a:latin typeface="+mn-lt"/>
                <a:ea typeface="+mn-ea"/>
                <a:cs typeface="+mn-cs"/>
              </a:rPr>
              <a:t>У каждого нынче свои интересы,</a:t>
            </a:r>
          </a:p>
          <a:p>
            <a:r>
              <a:rPr lang="ru-RU" sz="1200" kern="1200" dirty="0" smtClean="0">
                <a:solidFill>
                  <a:schemeClr val="tx1"/>
                </a:solidFill>
                <a:latin typeface="+mn-lt"/>
                <a:ea typeface="+mn-ea"/>
                <a:cs typeface="+mn-cs"/>
              </a:rPr>
              <a:t>Душа на засове и личные стрессы…</a:t>
            </a:r>
          </a:p>
          <a:p>
            <a:r>
              <a:rPr lang="ru-RU" sz="1200" kern="1200" dirty="0" smtClean="0">
                <a:solidFill>
                  <a:schemeClr val="tx1"/>
                </a:solidFill>
                <a:latin typeface="+mn-lt"/>
                <a:ea typeface="+mn-ea"/>
                <a:cs typeface="+mn-cs"/>
              </a:rPr>
              <a:t>А раньше все делали вместе, иначе! </a:t>
            </a:r>
          </a:p>
          <a:p>
            <a:r>
              <a:rPr lang="ru-RU" sz="1200" kern="1200" dirty="0" smtClean="0">
                <a:solidFill>
                  <a:schemeClr val="tx1"/>
                </a:solidFill>
                <a:latin typeface="+mn-lt"/>
                <a:ea typeface="+mn-ea"/>
                <a:cs typeface="+mn-cs"/>
              </a:rPr>
              <a:t>Их МИР ДЛЯ ДВОИХ был гораздо богаче! </a:t>
            </a:r>
          </a:p>
          <a:p>
            <a:r>
              <a:rPr lang="ru-RU" sz="1200" kern="1200" dirty="0" smtClean="0">
                <a:solidFill>
                  <a:schemeClr val="tx1"/>
                </a:solidFill>
                <a:latin typeface="+mn-lt"/>
                <a:ea typeface="+mn-ea"/>
                <a:cs typeface="+mn-cs"/>
              </a:rPr>
              <a:t>Но вдруг эта нить порвалась, потерялась… И горечь от прежнего вкуса осталась…</a:t>
            </a:r>
          </a:p>
          <a:p>
            <a:r>
              <a:rPr lang="ru-RU" sz="1200" kern="1200" dirty="0" smtClean="0">
                <a:solidFill>
                  <a:schemeClr val="tx1"/>
                </a:solidFill>
                <a:latin typeface="+mn-lt"/>
                <a:ea typeface="+mn-ea"/>
                <a:cs typeface="+mn-cs"/>
              </a:rPr>
              <a:t>***</a:t>
            </a:r>
          </a:p>
          <a:p>
            <a:r>
              <a:rPr lang="ru-RU" sz="1200" kern="1200" dirty="0" smtClean="0">
                <a:solidFill>
                  <a:schemeClr val="tx1"/>
                </a:solidFill>
                <a:latin typeface="+mn-lt"/>
                <a:ea typeface="+mn-ea"/>
                <a:cs typeface="+mn-cs"/>
              </a:rPr>
              <a:t>… Не допускайте нехватки внимания! </a:t>
            </a:r>
          </a:p>
          <a:p>
            <a:r>
              <a:rPr lang="ru-RU" sz="1200" kern="1200" dirty="0" smtClean="0">
                <a:solidFill>
                  <a:schemeClr val="tx1"/>
                </a:solidFill>
                <a:latin typeface="+mn-lt"/>
                <a:ea typeface="+mn-ea"/>
                <a:cs typeface="+mn-cs"/>
              </a:rPr>
              <a:t>… Ведь ЭТА НЕХВАТКА ведет к расставанию!!!</a:t>
            </a:r>
          </a:p>
          <a:p>
            <a:r>
              <a:rPr lang="ru-RU"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34F30AE9-CBE1-4CAB-B224-8C30D83D5275}" type="slidenum">
              <a:rPr lang="ru-RU" smtClean="0"/>
              <a:pPr/>
              <a:t>25</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И сегодня мы поговорим о </a:t>
            </a:r>
            <a:r>
              <a:rPr lang="ru-RU" sz="1200" b="1" kern="1200" dirty="0" smtClean="0">
                <a:solidFill>
                  <a:schemeClr val="tx1"/>
                </a:solidFill>
                <a:latin typeface="+mn-lt"/>
                <a:ea typeface="+mn-ea"/>
                <a:cs typeface="+mn-cs"/>
              </a:rPr>
              <a:t>первой заповеди.</a:t>
            </a:r>
            <a:endParaRPr lang="ru-RU"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34F30AE9-CBE1-4CAB-B224-8C30D83D5275}" type="slidenum">
              <a:rPr lang="ru-RU" smtClean="0"/>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Первая заповедь для жены:</a:t>
            </a:r>
            <a:endParaRPr lang="ru-RU" sz="1200" kern="1200" dirty="0" smtClean="0">
              <a:solidFill>
                <a:schemeClr val="tx1"/>
              </a:solidFill>
              <a:latin typeface="+mn-lt"/>
              <a:ea typeface="+mn-ea"/>
              <a:cs typeface="+mn-cs"/>
            </a:endParaRPr>
          </a:p>
          <a:p>
            <a:r>
              <a:rPr lang="ru-RU" sz="1200" b="1" i="1" kern="1200" dirty="0" smtClean="0">
                <a:solidFill>
                  <a:schemeClr val="tx1"/>
                </a:solidFill>
                <a:latin typeface="+mn-lt"/>
                <a:ea typeface="+mn-ea"/>
                <a:cs typeface="+mn-cs"/>
              </a:rPr>
              <a:t>«Никогда не отказывай мужу в близости, за исключением действительно важных причин»!</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Позвольте мне привести несколько аргументов в пользу этого утверждения.</a:t>
            </a:r>
          </a:p>
        </p:txBody>
      </p:sp>
      <p:sp>
        <p:nvSpPr>
          <p:cNvPr id="4" name="Номер слайда 3"/>
          <p:cNvSpPr>
            <a:spLocks noGrp="1"/>
          </p:cNvSpPr>
          <p:nvPr>
            <p:ph type="sldNum" sz="quarter" idx="10"/>
          </p:nvPr>
        </p:nvSpPr>
        <p:spPr/>
        <p:txBody>
          <a:bodyPr/>
          <a:lstStyle/>
          <a:p>
            <a:fld id="{34F30AE9-CBE1-4CAB-B224-8C30D83D5275}" type="slidenum">
              <a:rPr lang="ru-RU" smtClean="0"/>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20000"/>
          </a:bodyPr>
          <a:lstStyle/>
          <a:p>
            <a:r>
              <a:rPr lang="ru-RU" sz="1200" b="1" kern="1200" dirty="0" smtClean="0">
                <a:solidFill>
                  <a:schemeClr val="tx1"/>
                </a:solidFill>
                <a:latin typeface="+mn-lt"/>
                <a:ea typeface="+mn-ea"/>
                <a:cs typeface="+mn-cs"/>
              </a:rPr>
              <a:t>Во-первых:</a:t>
            </a:r>
            <a:r>
              <a:rPr lang="ru-RU" sz="1200" kern="1200" dirty="0" smtClean="0">
                <a:solidFill>
                  <a:schemeClr val="tx1"/>
                </a:solidFill>
                <a:latin typeface="+mn-lt"/>
                <a:ea typeface="+mn-ea"/>
                <a:cs typeface="+mn-cs"/>
              </a:rPr>
              <a:t> женщинам нелишне знать, что </a:t>
            </a:r>
            <a:r>
              <a:rPr lang="ru-RU" sz="1200" b="1" kern="1200" dirty="0" smtClean="0">
                <a:solidFill>
                  <a:schemeClr val="tx1"/>
                </a:solidFill>
                <a:latin typeface="+mn-lt"/>
                <a:ea typeface="+mn-ea"/>
                <a:cs typeface="+mn-cs"/>
              </a:rPr>
              <a:t>мужская сексуальность для самих мужчин является загадкой</a:t>
            </a:r>
            <a:r>
              <a:rPr lang="ru-RU" sz="1200" kern="1200" dirty="0" smtClean="0">
                <a:solidFill>
                  <a:schemeClr val="tx1"/>
                </a:solidFill>
                <a:latin typeface="+mn-lt"/>
                <a:ea typeface="+mn-ea"/>
                <a:cs typeface="+mn-cs"/>
              </a:rPr>
              <a:t>. </a:t>
            </a:r>
            <a:r>
              <a:rPr lang="ru-RU" sz="1200" b="1" kern="1200" dirty="0" smtClean="0">
                <a:solidFill>
                  <a:schemeClr val="tx1"/>
                </a:solidFill>
                <a:latin typeface="+mn-lt"/>
                <a:ea typeface="+mn-ea"/>
                <a:cs typeface="+mn-cs"/>
              </a:rPr>
              <a:t>Если женщину, говорят, надо «разогреть», как кастрюльку на огне любви, то мужчина может за одну минуту (а теперь послушайте внимательно) ни с того, ни с сего «закипеть», и это, в каком-то смысле, не совсем контролируемые процессы. К тому же это может произойти в самом неожиданном месте</a:t>
            </a:r>
            <a:r>
              <a:rPr lang="ru-RU" sz="1200" b="1" i="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 Поэтому, ввиду назревшей необходимости отыскать корни затянувшихся проблем современного брака, мы и захотели поговорить об этом или с ужасающей откровенностью, или не говорить вообще. Некоторые вещи мы упоминаем не в силу того, что мы их одобряем, но лишь в силу того, что с этим приходится сталкиваться в браке. Поэтому, при всем уважении, постарайтесь набраться мужества погрузиться в </a:t>
            </a:r>
            <a:r>
              <a:rPr lang="ru-RU" sz="1200" b="1" kern="1200" dirty="0" smtClean="0">
                <a:solidFill>
                  <a:schemeClr val="tx1"/>
                </a:solidFill>
                <a:latin typeface="+mn-lt"/>
                <a:ea typeface="+mn-ea"/>
                <a:cs typeface="+mn-cs"/>
              </a:rPr>
              <a:t>не всегда красивый </a:t>
            </a:r>
            <a:r>
              <a:rPr lang="ru-RU" sz="1200" kern="1200" dirty="0" smtClean="0">
                <a:solidFill>
                  <a:schemeClr val="tx1"/>
                </a:solidFill>
                <a:latin typeface="+mn-lt"/>
                <a:ea typeface="+mn-ea"/>
                <a:cs typeface="+mn-cs"/>
              </a:rPr>
              <a:t>мир </a:t>
            </a:r>
            <a:r>
              <a:rPr lang="ru-RU" sz="1200" kern="1200" dirty="0" smtClean="0">
                <a:solidFill>
                  <a:schemeClr val="tx1"/>
                </a:solidFill>
                <a:latin typeface="+mn-lt"/>
                <a:ea typeface="+mn-ea"/>
                <a:cs typeface="+mn-cs"/>
              </a:rPr>
              <a:t>реального брака</a:t>
            </a:r>
            <a:r>
              <a:rPr lang="ru-RU" sz="1200" kern="1200" dirty="0" smtClean="0">
                <a:solidFill>
                  <a:schemeClr val="tx1"/>
                </a:solidFill>
                <a:latin typeface="+mn-lt"/>
                <a:ea typeface="+mn-ea"/>
                <a:cs typeface="+mn-cs"/>
              </a:rPr>
              <a:t>. Как говорится: «Мужчины, женитесь! Женщины, мужайтесь</a:t>
            </a:r>
            <a:r>
              <a:rPr lang="ru-RU" sz="1200" kern="1200" dirty="0" smtClean="0">
                <a:solidFill>
                  <a:schemeClr val="tx1"/>
                </a:solidFill>
                <a:latin typeface="+mn-lt"/>
                <a:ea typeface="+mn-ea"/>
                <a:cs typeface="+mn-cs"/>
              </a:rPr>
              <a:t>»!</a:t>
            </a:r>
          </a:p>
          <a:p>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Мир полон сказочных чудес,</a:t>
            </a:r>
          </a:p>
          <a:p>
            <a:r>
              <a:rPr lang="ru-RU" sz="1200" b="1" kern="1200" dirty="0" smtClean="0">
                <a:solidFill>
                  <a:schemeClr val="tx1"/>
                </a:solidFill>
                <a:latin typeface="+mn-lt"/>
                <a:ea typeface="+mn-ea"/>
                <a:cs typeface="+mn-cs"/>
              </a:rPr>
              <a:t>И жизнь сама – большое чудо:</a:t>
            </a:r>
          </a:p>
          <a:p>
            <a:r>
              <a:rPr lang="ru-RU" sz="1200" kern="1200" dirty="0" smtClean="0">
                <a:solidFill>
                  <a:schemeClr val="tx1"/>
                </a:solidFill>
                <a:latin typeface="+mn-lt"/>
                <a:ea typeface="+mn-ea"/>
                <a:cs typeface="+mn-cs"/>
              </a:rPr>
              <a:t>И дождь, пролившийся с небес,</a:t>
            </a:r>
          </a:p>
          <a:p>
            <a:r>
              <a:rPr lang="ru-RU" sz="1200" kern="1200" dirty="0" smtClean="0">
                <a:solidFill>
                  <a:schemeClr val="tx1"/>
                </a:solidFill>
                <a:latin typeface="+mn-lt"/>
                <a:ea typeface="+mn-ea"/>
                <a:cs typeface="+mn-cs"/>
              </a:rPr>
              <a:t>И солнце, круглое, как блюдо.</a:t>
            </a:r>
          </a:p>
          <a:p>
            <a:r>
              <a:rPr lang="ru-RU" sz="1200" kern="1200" dirty="0" smtClean="0">
                <a:solidFill>
                  <a:schemeClr val="tx1"/>
                </a:solidFill>
                <a:latin typeface="+mn-lt"/>
                <a:ea typeface="+mn-ea"/>
                <a:cs typeface="+mn-cs"/>
              </a:rPr>
              <a:t>Весь мир, сияющий вокруг,</a:t>
            </a:r>
          </a:p>
          <a:p>
            <a:r>
              <a:rPr lang="ru-RU" sz="1200" kern="1200" dirty="0" smtClean="0">
                <a:solidFill>
                  <a:schemeClr val="tx1"/>
                </a:solidFill>
                <a:latin typeface="+mn-lt"/>
                <a:ea typeface="+mn-ea"/>
                <a:cs typeface="+mn-cs"/>
              </a:rPr>
              <a:t>И звезды – тайна мирозданья.</a:t>
            </a:r>
          </a:p>
          <a:p>
            <a:r>
              <a:rPr lang="ru-RU" sz="1200" b="1" kern="1200" dirty="0" smtClean="0">
                <a:solidFill>
                  <a:schemeClr val="tx1"/>
                </a:solidFill>
                <a:latin typeface="+mn-lt"/>
                <a:ea typeface="+mn-ea"/>
                <a:cs typeface="+mn-cs"/>
              </a:rPr>
              <a:t>И ты – мой верный, добрый друг –</a:t>
            </a:r>
          </a:p>
          <a:p>
            <a:r>
              <a:rPr lang="ru-RU" sz="1200" b="1" kern="1200" dirty="0" smtClean="0">
                <a:solidFill>
                  <a:schemeClr val="tx1"/>
                </a:solidFill>
                <a:latin typeface="+mn-lt"/>
                <a:ea typeface="+mn-ea"/>
                <a:cs typeface="+mn-cs"/>
              </a:rPr>
              <a:t>Всегда загадка, вечно тайна.</a:t>
            </a:r>
          </a:p>
          <a:p>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34F30AE9-CBE1-4CAB-B224-8C30D83D5275}" type="slidenum">
              <a:rPr lang="ru-RU" smtClean="0"/>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85000" lnSpcReduction="20000"/>
          </a:bodyPr>
          <a:lstStyle/>
          <a:p>
            <a:r>
              <a:rPr lang="ru-RU" sz="1200" b="1" kern="1200" dirty="0" smtClean="0">
                <a:solidFill>
                  <a:schemeClr val="tx1"/>
                </a:solidFill>
                <a:latin typeface="+mn-lt"/>
                <a:ea typeface="+mn-ea"/>
                <a:cs typeface="+mn-cs"/>
              </a:rPr>
              <a:t>Второе:</a:t>
            </a:r>
            <a:r>
              <a:rPr lang="ru-RU" sz="1200" kern="1200" dirty="0" smtClean="0">
                <a:solidFill>
                  <a:schemeClr val="tx1"/>
                </a:solidFill>
                <a:latin typeface="+mn-lt"/>
                <a:ea typeface="+mn-ea"/>
                <a:cs typeface="+mn-cs"/>
              </a:rPr>
              <a:t> </a:t>
            </a:r>
            <a:r>
              <a:rPr lang="ru-RU" sz="1200" b="1" kern="1200" dirty="0" smtClean="0">
                <a:solidFill>
                  <a:schemeClr val="tx1"/>
                </a:solidFill>
                <a:latin typeface="+mn-lt"/>
                <a:ea typeface="+mn-ea"/>
                <a:cs typeface="+mn-cs"/>
              </a:rPr>
              <a:t> мужчины, женятся не для того, чтобы их жены отказывали им</a:t>
            </a:r>
            <a:r>
              <a:rPr lang="ru-RU" sz="1200" kern="1200" dirty="0" smtClean="0">
                <a:solidFill>
                  <a:schemeClr val="tx1"/>
                </a:solidFill>
                <a:latin typeface="+mn-lt"/>
                <a:ea typeface="+mn-ea"/>
                <a:cs typeface="+mn-cs"/>
              </a:rPr>
              <a:t>.</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Я хочу деликатно напомнить всем печальную реальность, что женщин на земле больше чем мужчин, и что мужчины живут, будучи постоянно окружены женским вниманием. По сути, идет отчаянная борьба за мужчину! Сестры могут меня поправить, если что, но так говорят, что страх остаться одной – это один из самых сильных женских страхов.  Когда не за кого, тогда говорят: «Я и сама не хочу». Но я абсолютно уверена, что глубоко внутри женщина не изменилась. И только выйдя замуж, или говоря иначе, начав принадлежать какому-то мужчине, женщина успокаивается, как будто исполнив какое-то вечное предназначение и … </a:t>
            </a:r>
            <a:r>
              <a:rPr lang="ru-RU" sz="1200" kern="1200" dirty="0" err="1" smtClean="0">
                <a:solidFill>
                  <a:schemeClr val="tx1"/>
                </a:solidFill>
                <a:latin typeface="+mn-lt"/>
                <a:ea typeface="+mn-ea"/>
                <a:cs typeface="+mn-cs"/>
              </a:rPr>
              <a:t>и</a:t>
            </a:r>
            <a:r>
              <a:rPr lang="ru-RU" sz="1200" kern="1200" dirty="0" smtClean="0">
                <a:solidFill>
                  <a:schemeClr val="tx1"/>
                </a:solidFill>
                <a:latin typeface="+mn-lt"/>
                <a:ea typeface="+mn-ea"/>
                <a:cs typeface="+mn-cs"/>
              </a:rPr>
              <a:t> …вот тут-то она и склонна расслабиться. Хотя все только-только начинается. </a:t>
            </a:r>
          </a:p>
          <a:p>
            <a:r>
              <a:rPr lang="ru-RU" sz="1200" kern="1200" dirty="0" smtClean="0">
                <a:solidFill>
                  <a:schemeClr val="tx1"/>
                </a:solidFill>
                <a:latin typeface="+mn-lt"/>
                <a:ea typeface="+mn-ea"/>
                <a:cs typeface="+mn-cs"/>
              </a:rPr>
              <a:t>К чести вашего супруга, в свое время, из всего предложенного, он выбрал именно вас, сознательно оградив себя от других женщин рамками брака. И когда в своем </a:t>
            </a:r>
            <a:r>
              <a:rPr lang="ru-RU" sz="1200" b="1" kern="1200" dirty="0" smtClean="0">
                <a:solidFill>
                  <a:schemeClr val="tx1"/>
                </a:solidFill>
                <a:latin typeface="+mn-lt"/>
                <a:ea typeface="+mn-ea"/>
                <a:cs typeface="+mn-cs"/>
              </a:rPr>
              <a:t>законном</a:t>
            </a:r>
            <a:r>
              <a:rPr lang="ru-RU" sz="1200" i="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желании </a:t>
            </a:r>
            <a:r>
              <a:rPr lang="ru-RU" sz="1200" b="1" kern="1200" dirty="0" smtClean="0">
                <a:solidFill>
                  <a:schemeClr val="tx1"/>
                </a:solidFill>
                <a:latin typeface="+mn-lt"/>
                <a:ea typeface="+mn-ea"/>
                <a:cs typeface="+mn-cs"/>
              </a:rPr>
              <a:t>законный</a:t>
            </a:r>
            <a:r>
              <a:rPr lang="ru-RU" sz="1200" kern="1200" dirty="0" smtClean="0">
                <a:solidFill>
                  <a:schemeClr val="tx1"/>
                </a:solidFill>
                <a:latin typeface="+mn-lt"/>
                <a:ea typeface="+mn-ea"/>
                <a:cs typeface="+mn-cs"/>
              </a:rPr>
              <a:t> муж идет к своей </a:t>
            </a:r>
            <a:r>
              <a:rPr lang="ru-RU" sz="1200" b="1" kern="1200" dirty="0" smtClean="0">
                <a:solidFill>
                  <a:schemeClr val="tx1"/>
                </a:solidFill>
                <a:latin typeface="+mn-lt"/>
                <a:ea typeface="+mn-ea"/>
                <a:cs typeface="+mn-cs"/>
              </a:rPr>
              <a:t>законной</a:t>
            </a:r>
            <a:r>
              <a:rPr lang="ru-RU" sz="1200" kern="1200" dirty="0" smtClean="0">
                <a:solidFill>
                  <a:schemeClr val="tx1"/>
                </a:solidFill>
                <a:latin typeface="+mn-lt"/>
                <a:ea typeface="+mn-ea"/>
                <a:cs typeface="+mn-cs"/>
              </a:rPr>
              <a:t> жене и хочет взять у нее то, что принадлежит ему по </a:t>
            </a:r>
            <a:r>
              <a:rPr lang="ru-RU" sz="1200" b="1" kern="1200" dirty="0" smtClean="0">
                <a:solidFill>
                  <a:schemeClr val="tx1"/>
                </a:solidFill>
                <a:latin typeface="+mn-lt"/>
                <a:ea typeface="+mn-ea"/>
                <a:cs typeface="+mn-cs"/>
              </a:rPr>
              <a:t>законному</a:t>
            </a:r>
            <a:r>
              <a:rPr lang="ru-RU" sz="1200" kern="1200" dirty="0" smtClean="0">
                <a:solidFill>
                  <a:schemeClr val="tx1"/>
                </a:solidFill>
                <a:latin typeface="+mn-lt"/>
                <a:ea typeface="+mn-ea"/>
                <a:cs typeface="+mn-cs"/>
              </a:rPr>
              <a:t> праву ... и … неожиданно получает отказ – это равносильно тому, как на всем ходу машина врезается в бетонный столб. В голове у мужчины все путается (подводит логическое мышление): «Не понял!…  Так, стоп, еще раз: я, свою собственную жену, и должен уговаривать»? В результате такого отношения со стороны жены, сердце мужчины наполняется оскорблением, обидой и гневом. Но, что самое страшное - отторжением!  И с каждым  отказом</a:t>
            </a:r>
            <a:r>
              <a:rPr lang="ru-RU" sz="1200" kern="1200" baseline="0" dirty="0" smtClean="0">
                <a:solidFill>
                  <a:schemeClr val="tx1"/>
                </a:solidFill>
                <a:latin typeface="+mn-lt"/>
                <a:ea typeface="+mn-ea"/>
                <a:cs typeface="+mn-cs"/>
              </a:rPr>
              <a:t> появляется </a:t>
            </a:r>
            <a:r>
              <a:rPr lang="ru-RU" sz="1200" kern="1200" dirty="0" smtClean="0">
                <a:solidFill>
                  <a:schemeClr val="tx1"/>
                </a:solidFill>
                <a:latin typeface="+mn-lt"/>
                <a:ea typeface="+mn-ea"/>
                <a:cs typeface="+mn-cs"/>
              </a:rPr>
              <a:t>глубокая трещина в ваших отношениях. А если подобные отказы не так уж и редки, «трещина» может легко перерасти в «пропасть». </a:t>
            </a:r>
          </a:p>
          <a:p>
            <a:r>
              <a:rPr lang="ru-RU" sz="1200" kern="1200" dirty="0" smtClean="0">
                <a:solidFill>
                  <a:schemeClr val="tx1"/>
                </a:solidFill>
                <a:latin typeface="+mn-lt"/>
                <a:ea typeface="+mn-ea"/>
                <a:cs typeface="+mn-cs"/>
              </a:rPr>
              <a:t> Удивительно, но встречаются пары, у которых все как раз наоборот. То есть жена более активна в интимной сфере, а отказывающей стороной зачастую оказывается муж. Поэтому, проблема в некотором смысле универсальна, однако чаще всего, и это стоит признать, от отказа все же традиционно страдают именно мужчины. Хотя сама сфера, и мы это с вами только что выяснили, не из тех, где можно позволить себе расслабиться, без опасности серьезно повредить свой собственный брак. Об этом же говорит нам и Писание.</a:t>
            </a:r>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34F30AE9-CBE1-4CAB-B224-8C30D83D5275}" type="slidenum">
              <a:rPr lang="ru-RU" smtClean="0"/>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20000"/>
          </a:bodyPr>
          <a:lstStyle/>
          <a:p>
            <a:r>
              <a:rPr lang="ru-RU" sz="1200" kern="1200" dirty="0" smtClean="0">
                <a:solidFill>
                  <a:schemeClr val="tx1"/>
                </a:solidFill>
                <a:latin typeface="+mn-lt"/>
                <a:ea typeface="+mn-ea"/>
                <a:cs typeface="+mn-cs"/>
              </a:rPr>
              <a:t>В </a:t>
            </a:r>
            <a:r>
              <a:rPr lang="ru-RU" sz="1200" b="1" kern="1200" dirty="0" smtClean="0">
                <a:solidFill>
                  <a:schemeClr val="tx1"/>
                </a:solidFill>
                <a:latin typeface="+mn-lt"/>
                <a:ea typeface="+mn-ea"/>
                <a:cs typeface="+mn-cs"/>
              </a:rPr>
              <a:t>Первом послании к Коринфянам</a:t>
            </a:r>
            <a:r>
              <a:rPr lang="ru-RU" sz="1200" kern="1200" dirty="0" smtClean="0">
                <a:solidFill>
                  <a:schemeClr val="tx1"/>
                </a:solidFill>
                <a:latin typeface="+mn-lt"/>
                <a:ea typeface="+mn-ea"/>
                <a:cs typeface="+mn-cs"/>
              </a:rPr>
              <a:t>, в известной </a:t>
            </a:r>
            <a:r>
              <a:rPr lang="ru-RU" sz="1200" b="1" kern="1200" dirty="0" smtClean="0">
                <a:solidFill>
                  <a:schemeClr val="tx1"/>
                </a:solidFill>
                <a:latin typeface="+mn-lt"/>
                <a:ea typeface="+mn-ea"/>
                <a:cs typeface="+mn-cs"/>
              </a:rPr>
              <a:t>седьмой</a:t>
            </a:r>
            <a:r>
              <a:rPr lang="ru-RU" sz="1200" kern="1200" dirty="0" smtClean="0">
                <a:solidFill>
                  <a:schemeClr val="tx1"/>
                </a:solidFill>
                <a:latin typeface="+mn-lt"/>
                <a:ea typeface="+mn-ea"/>
                <a:cs typeface="+mn-cs"/>
              </a:rPr>
              <a:t> главе, как раз затрагивающей проблемы брака, есть интересный пятый стих, который гласит буквально следующее:</a:t>
            </a:r>
          </a:p>
          <a:p>
            <a:r>
              <a:rPr lang="ru-RU" sz="1200" kern="1200" dirty="0" smtClean="0">
                <a:solidFill>
                  <a:schemeClr val="tx1"/>
                </a:solidFill>
                <a:latin typeface="+mn-lt"/>
                <a:ea typeface="+mn-ea"/>
                <a:cs typeface="+mn-cs"/>
              </a:rPr>
              <a:t>«Не уклоняйтесь друг от друга, разве по согласию, на время, для упражнения в посте и молитве, а </a:t>
            </a:r>
            <a:r>
              <a:rPr lang="ru-RU" sz="1200" i="1" kern="1200" dirty="0" smtClean="0">
                <a:solidFill>
                  <a:schemeClr val="tx1"/>
                </a:solidFill>
                <a:latin typeface="+mn-lt"/>
                <a:ea typeface="+mn-ea"/>
                <a:cs typeface="+mn-cs"/>
              </a:rPr>
              <a:t>потом</a:t>
            </a:r>
            <a:r>
              <a:rPr lang="ru-RU" sz="1200" kern="1200" dirty="0" smtClean="0">
                <a:solidFill>
                  <a:schemeClr val="tx1"/>
                </a:solidFill>
                <a:latin typeface="+mn-lt"/>
                <a:ea typeface="+mn-ea"/>
                <a:cs typeface="+mn-cs"/>
              </a:rPr>
              <a:t> опять будьте вместе, чтобы не искушал вас сатана </a:t>
            </a:r>
            <a:r>
              <a:rPr lang="ru-RU" sz="1200" b="1" kern="1200" dirty="0" smtClean="0">
                <a:solidFill>
                  <a:schemeClr val="tx1"/>
                </a:solidFill>
                <a:latin typeface="+mn-lt"/>
                <a:ea typeface="+mn-ea"/>
                <a:cs typeface="+mn-cs"/>
              </a:rPr>
              <a:t>невоздержанием</a:t>
            </a:r>
            <a:r>
              <a:rPr lang="ru-RU" sz="1200" kern="1200" dirty="0" smtClean="0">
                <a:solidFill>
                  <a:schemeClr val="tx1"/>
                </a:solidFill>
                <a:latin typeface="+mn-lt"/>
                <a:ea typeface="+mn-ea"/>
                <a:cs typeface="+mn-cs"/>
              </a:rPr>
              <a:t> вашим»</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Посмотрите какая мудрость, осторожность и потрясающую откровенность, с которой Апостол Павел подходил к наставлению верующих в сферах, граничащих с человеческой сексуальностью. Какая здравость! </a:t>
            </a:r>
            <a:r>
              <a:rPr lang="ru-RU" sz="1200" b="1" kern="1200" dirty="0" smtClean="0">
                <a:solidFill>
                  <a:schemeClr val="tx1"/>
                </a:solidFill>
                <a:latin typeface="+mn-lt"/>
                <a:ea typeface="+mn-ea"/>
                <a:cs typeface="+mn-cs"/>
              </a:rPr>
              <a:t>Другими словами он как бы говорит: «Дети мои, всемерно поощряя ваше стремление к духовности, напоминаю вам также, что мы пока еще в грешной плоти, и поэтому не стоит провоцировать ее самые слабые стороны, заигрывая с вашей уверенностью, что вы всегда сможете проконтролировать себя. Плотское желание – это сильная страсть, она может пленить как мужчину, так и женщину. Вспомните хотя бы царя Давида или жену </a:t>
            </a:r>
            <a:r>
              <a:rPr lang="ru-RU" sz="1200" b="1" kern="1200" dirty="0" err="1" smtClean="0">
                <a:solidFill>
                  <a:schemeClr val="tx1"/>
                </a:solidFill>
                <a:latin typeface="+mn-lt"/>
                <a:ea typeface="+mn-ea"/>
                <a:cs typeface="+mn-cs"/>
              </a:rPr>
              <a:t>Потифара</a:t>
            </a:r>
            <a:r>
              <a:rPr lang="ru-RU" sz="1200" b="1" kern="1200" dirty="0" smtClean="0">
                <a:solidFill>
                  <a:schemeClr val="tx1"/>
                </a:solidFill>
                <a:latin typeface="+mn-lt"/>
                <a:ea typeface="+mn-ea"/>
                <a:cs typeface="+mn-cs"/>
              </a:rPr>
              <a:t>. Плоть не брезгует ни божьим человеком, ни язычницей. Поэтому, дети, будьте осторожны. Усердствуя в христианском благочестии, если чувствуете, что еще немного и страсть возьмет вас собою, сделайте разумную уступку телу, вернитесь в супружеское сожитие. Для того и дал нам Господь брачные узы, чтобы не доводить себя до </a:t>
            </a:r>
            <a:r>
              <a:rPr lang="ru-RU" sz="1200" b="1" kern="1200" dirty="0" smtClean="0">
                <a:solidFill>
                  <a:schemeClr val="tx1"/>
                </a:solidFill>
                <a:latin typeface="+mn-lt"/>
                <a:ea typeface="+mn-ea"/>
                <a:cs typeface="+mn-cs"/>
              </a:rPr>
              <a:t>греха». </a:t>
            </a:r>
            <a:endParaRPr lang="ru-RU" sz="1200" b="1"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34F30AE9-CBE1-4CAB-B224-8C30D83D5275}" type="slidenum">
              <a:rPr lang="ru-RU" smtClean="0"/>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Жены, вы услышали? А теперь скажите мне, сколько раз, когда ваши мужья, чувствуя, что теряют самообладание, жались к вам, а вы указали им на дверь? Они шли </a:t>
            </a:r>
            <a:r>
              <a:rPr lang="ru-RU" sz="1200" b="1" i="1" kern="1200" dirty="0" smtClean="0">
                <a:solidFill>
                  <a:schemeClr val="tx1"/>
                </a:solidFill>
                <a:latin typeface="+mn-lt"/>
                <a:ea typeface="+mn-ea"/>
                <a:cs typeface="+mn-cs"/>
              </a:rPr>
              <a:t>к вам</a:t>
            </a:r>
            <a:r>
              <a:rPr lang="ru-RU" sz="1200" i="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(при деликатном напоминании </a:t>
            </a:r>
            <a:r>
              <a:rPr lang="ru-RU" sz="1200" b="1" i="1" kern="1200" dirty="0" smtClean="0">
                <a:solidFill>
                  <a:schemeClr val="tx1"/>
                </a:solidFill>
                <a:latin typeface="+mn-lt"/>
                <a:ea typeface="+mn-ea"/>
                <a:cs typeface="+mn-cs"/>
              </a:rPr>
              <a:t>вам</a:t>
            </a:r>
            <a:r>
              <a:rPr lang="ru-RU" sz="1200" kern="1200" dirty="0" smtClean="0">
                <a:solidFill>
                  <a:schemeClr val="tx1"/>
                </a:solidFill>
                <a:latin typeface="+mn-lt"/>
                <a:ea typeface="+mn-ea"/>
                <a:cs typeface="+mn-cs"/>
              </a:rPr>
              <a:t> о широте «спроса и предложения»), но </a:t>
            </a:r>
            <a:r>
              <a:rPr lang="ru-RU" sz="1200" b="1" i="1" kern="1200" dirty="0" smtClean="0">
                <a:solidFill>
                  <a:schemeClr val="tx1"/>
                </a:solidFill>
                <a:latin typeface="+mn-lt"/>
                <a:ea typeface="+mn-ea"/>
                <a:cs typeface="+mn-cs"/>
              </a:rPr>
              <a:t>вам</a:t>
            </a:r>
            <a:r>
              <a:rPr lang="ru-RU" sz="1200" kern="1200" dirty="0" smtClean="0">
                <a:solidFill>
                  <a:schemeClr val="tx1"/>
                </a:solidFill>
                <a:latin typeface="+mn-lt"/>
                <a:ea typeface="+mn-ea"/>
                <a:cs typeface="+mn-cs"/>
              </a:rPr>
              <a:t> в тот день показалось, что </a:t>
            </a:r>
            <a:r>
              <a:rPr lang="ru-RU" sz="1200" b="1" i="1" kern="1200" dirty="0" smtClean="0">
                <a:solidFill>
                  <a:schemeClr val="tx1"/>
                </a:solidFill>
                <a:latin typeface="+mn-lt"/>
                <a:ea typeface="+mn-ea"/>
                <a:cs typeface="+mn-cs"/>
              </a:rPr>
              <a:t>ваше тело слишком ваше</a:t>
            </a:r>
            <a:r>
              <a:rPr lang="ru-RU" sz="1200" kern="1200" dirty="0" smtClean="0">
                <a:solidFill>
                  <a:schemeClr val="tx1"/>
                </a:solidFill>
                <a:latin typeface="+mn-lt"/>
                <a:ea typeface="+mn-ea"/>
                <a:cs typeface="+mn-cs"/>
              </a:rPr>
              <a:t>, чтобы кто-то вот так, запросто, пришел и взял его. Даже если этот «кто-то» ваш собственный законный муж. Потом мы все удивляемся: «Ой-ой-ой, что это с ним стряслось? Вроде же все нормально было! Чего это его в блуд понесло»? Я понимаю, у каждой из брачных сторон есть свои претензии к «странностям» противоположного пола. По мнению женщин, их мужья обладают врожденным талантом «</a:t>
            </a:r>
            <a:r>
              <a:rPr lang="ru-RU" sz="1200" kern="1200" dirty="0" err="1" smtClean="0">
                <a:solidFill>
                  <a:schemeClr val="tx1"/>
                </a:solidFill>
                <a:latin typeface="+mn-lt"/>
                <a:ea typeface="+mn-ea"/>
                <a:cs typeface="+mn-cs"/>
              </a:rPr>
              <a:t>шуры-мурничать</a:t>
            </a:r>
            <a:r>
              <a:rPr lang="ru-RU" sz="1200" kern="1200" dirty="0" smtClean="0">
                <a:solidFill>
                  <a:schemeClr val="tx1"/>
                </a:solidFill>
                <a:latin typeface="+mn-lt"/>
                <a:ea typeface="+mn-ea"/>
                <a:cs typeface="+mn-cs"/>
              </a:rPr>
              <a:t>» в самый неподходящий момент. По мнению же мужчин, их жены обладают таким же талантом лезть со своими нежностями в самый неподходящий момент. Его «накатило» и ее «накатило»… . Так что у мудрого Бога все уравновешено. И порой горечь жены от неспособности мужа понять и принять ее, когда она приближается к нему с самыми искренними чувствами, является ничем иным, как деликатным божьим указанием ей на подобное же чувство у отвергнутого ею мужа с его тоже самыми искренними намерениями.</a:t>
            </a:r>
          </a:p>
        </p:txBody>
      </p:sp>
      <p:sp>
        <p:nvSpPr>
          <p:cNvPr id="4" name="Номер слайда 3"/>
          <p:cNvSpPr>
            <a:spLocks noGrp="1"/>
          </p:cNvSpPr>
          <p:nvPr>
            <p:ph type="sldNum" sz="quarter" idx="10"/>
          </p:nvPr>
        </p:nvSpPr>
        <p:spPr/>
        <p:txBody>
          <a:bodyPr/>
          <a:lstStyle/>
          <a:p>
            <a:fld id="{34F30AE9-CBE1-4CAB-B224-8C30D83D5275}" type="slidenum">
              <a:rPr lang="ru-RU" smtClean="0"/>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Во-первых:</a:t>
            </a:r>
            <a:r>
              <a:rPr lang="ru-RU" sz="1200" kern="1200" dirty="0" smtClean="0">
                <a:solidFill>
                  <a:schemeClr val="tx1"/>
                </a:solidFill>
                <a:latin typeface="+mn-lt"/>
                <a:ea typeface="+mn-ea"/>
                <a:cs typeface="+mn-cs"/>
              </a:rPr>
              <a:t> женщинам нелишне знать, что </a:t>
            </a:r>
            <a:r>
              <a:rPr lang="ru-RU" sz="1200" b="1" kern="1200" dirty="0" smtClean="0">
                <a:solidFill>
                  <a:schemeClr val="tx1"/>
                </a:solidFill>
                <a:latin typeface="+mn-lt"/>
                <a:ea typeface="+mn-ea"/>
                <a:cs typeface="+mn-cs"/>
              </a:rPr>
              <a:t>мужская сексуальность для самих мужчин является загадкой</a:t>
            </a:r>
            <a:r>
              <a:rPr lang="ru-RU" sz="1200" kern="1200" dirty="0" smtClean="0">
                <a:solidFill>
                  <a:schemeClr val="tx1"/>
                </a:solidFill>
                <a:latin typeface="+mn-lt"/>
                <a:ea typeface="+mn-ea"/>
                <a:cs typeface="+mn-cs"/>
              </a:rPr>
              <a:t>.</a:t>
            </a:r>
            <a:endParaRPr lang="ru-RU" sz="1200" b="1"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Второе:</a:t>
            </a:r>
            <a:r>
              <a:rPr lang="ru-RU" sz="1200" kern="1200" dirty="0" smtClean="0">
                <a:solidFill>
                  <a:schemeClr val="tx1"/>
                </a:solidFill>
                <a:latin typeface="+mn-lt"/>
                <a:ea typeface="+mn-ea"/>
                <a:cs typeface="+mn-cs"/>
              </a:rPr>
              <a:t> </a:t>
            </a:r>
            <a:r>
              <a:rPr lang="ru-RU" sz="1200" b="1" kern="1200" dirty="0" smtClean="0">
                <a:solidFill>
                  <a:schemeClr val="tx1"/>
                </a:solidFill>
                <a:latin typeface="+mn-lt"/>
                <a:ea typeface="+mn-ea"/>
                <a:cs typeface="+mn-cs"/>
              </a:rPr>
              <a:t> мужчины, женятся не для того, чтобы их жены отказывали им</a:t>
            </a:r>
            <a:r>
              <a:rPr lang="ru-RU" sz="1200" kern="1200" dirty="0" smtClean="0">
                <a:solidFill>
                  <a:schemeClr val="tx1"/>
                </a:solidFill>
                <a:latin typeface="+mn-lt"/>
                <a:ea typeface="+mn-ea"/>
                <a:cs typeface="+mn-cs"/>
              </a:rPr>
              <a:t>.</a:t>
            </a:r>
            <a:r>
              <a:rPr lang="ru-RU" sz="1200" b="1" kern="1200" dirty="0" smtClean="0">
                <a:solidFill>
                  <a:schemeClr val="tx1"/>
                </a:solidFill>
                <a:latin typeface="+mn-lt"/>
                <a:ea typeface="+mn-ea"/>
                <a:cs typeface="+mn-cs"/>
              </a:rPr>
              <a:t> </a:t>
            </a:r>
          </a:p>
          <a:p>
            <a:r>
              <a:rPr lang="ru-RU" sz="1200" b="1" kern="1200" dirty="0" smtClean="0">
                <a:solidFill>
                  <a:schemeClr val="tx1"/>
                </a:solidFill>
                <a:latin typeface="+mn-lt"/>
                <a:ea typeface="+mn-ea"/>
                <a:cs typeface="+mn-cs"/>
              </a:rPr>
              <a:t>И третье</a:t>
            </a:r>
            <a:r>
              <a:rPr lang="ru-RU" sz="1200" kern="1200" dirty="0" smtClean="0">
                <a:solidFill>
                  <a:schemeClr val="tx1"/>
                </a:solidFill>
                <a:latin typeface="+mn-lt"/>
                <a:ea typeface="+mn-ea"/>
                <a:cs typeface="+mn-cs"/>
              </a:rPr>
              <a:t>: </a:t>
            </a:r>
            <a:r>
              <a:rPr lang="ru-RU" sz="1200" b="1" kern="1200" dirty="0" smtClean="0">
                <a:solidFill>
                  <a:schemeClr val="tx1"/>
                </a:solidFill>
                <a:latin typeface="+mn-lt"/>
                <a:ea typeface="+mn-ea"/>
                <a:cs typeface="+mn-cs"/>
              </a:rPr>
              <a:t>Ваша реакция на желание вашего мужа к вам – это первый и вернейший тест на ваше практическое замужество. У</a:t>
            </a:r>
            <a:r>
              <a:rPr lang="ru-RU" sz="1200" kern="1200" dirty="0" smtClean="0">
                <a:solidFill>
                  <a:schemeClr val="tx1"/>
                </a:solidFill>
                <a:latin typeface="+mn-lt"/>
                <a:ea typeface="+mn-ea"/>
                <a:cs typeface="+mn-cs"/>
              </a:rPr>
              <a:t> всех брачных пар, есть свой интимный сленг, равно как и заготовленные впрок, на случай «нестыковки желаний» фразы, которыми они разряжают возникшее напряжение. «Замуж выходила, думала»? –  традиционно задают этот вопрос,  «Да ничего я не думала»! «</a:t>
            </a:r>
            <a:r>
              <a:rPr lang="ru-RU" sz="1200" kern="1200" dirty="0" err="1" smtClean="0">
                <a:solidFill>
                  <a:schemeClr val="tx1"/>
                </a:solidFill>
                <a:latin typeface="+mn-lt"/>
                <a:ea typeface="+mn-ea"/>
                <a:cs typeface="+mn-cs"/>
              </a:rPr>
              <a:t>Аа-а</a:t>
            </a:r>
            <a:r>
              <a:rPr lang="ru-RU" sz="1200" kern="1200" dirty="0" smtClean="0">
                <a:solidFill>
                  <a:schemeClr val="tx1"/>
                </a:solidFill>
                <a:latin typeface="+mn-lt"/>
                <a:ea typeface="+mn-ea"/>
                <a:cs typeface="+mn-cs"/>
              </a:rPr>
              <a:t>, вот и плохо,  что ты ничего не думала! А надо было думать»!  «А о чем же ты, дорогая женушка, таки думала, когда шла за  замуж»? «Мм-м, –    я думала, что мой </a:t>
            </a:r>
            <a:r>
              <a:rPr lang="ru-RU" sz="1200" kern="1200" dirty="0" err="1" smtClean="0">
                <a:solidFill>
                  <a:schemeClr val="tx1"/>
                </a:solidFill>
                <a:latin typeface="+mn-lt"/>
                <a:ea typeface="+mn-ea"/>
                <a:cs typeface="+mn-cs"/>
              </a:rPr>
              <a:t>муженечек</a:t>
            </a:r>
            <a:r>
              <a:rPr lang="ru-RU" sz="1200" kern="1200" dirty="0" smtClean="0">
                <a:solidFill>
                  <a:schemeClr val="tx1"/>
                </a:solidFill>
                <a:latin typeface="+mn-lt"/>
                <a:ea typeface="+mn-ea"/>
                <a:cs typeface="+mn-cs"/>
              </a:rPr>
              <a:t> будет меня </a:t>
            </a:r>
            <a:r>
              <a:rPr lang="ru-RU" sz="1200" kern="1200" dirty="0" err="1" smtClean="0">
                <a:solidFill>
                  <a:schemeClr val="tx1"/>
                </a:solidFill>
                <a:latin typeface="+mn-lt"/>
                <a:ea typeface="+mn-ea"/>
                <a:cs typeface="+mn-cs"/>
              </a:rPr>
              <a:t>люби-и-ть</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жале-е-еть</a:t>
            </a:r>
            <a:r>
              <a:rPr lang="ru-RU" sz="1200" kern="1200" dirty="0" smtClean="0">
                <a:solidFill>
                  <a:schemeClr val="tx1"/>
                </a:solidFill>
                <a:latin typeface="+mn-lt"/>
                <a:ea typeface="+mn-ea"/>
                <a:cs typeface="+mn-cs"/>
              </a:rPr>
              <a:t> ...» (</a:t>
            </a:r>
            <a:r>
              <a:rPr lang="ru-RU" sz="1200" kern="1200" dirty="0" err="1" smtClean="0">
                <a:solidFill>
                  <a:schemeClr val="tx1"/>
                </a:solidFill>
                <a:latin typeface="+mn-lt"/>
                <a:ea typeface="+mn-ea"/>
                <a:cs typeface="+mn-cs"/>
              </a:rPr>
              <a:t>Свя-та-я</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прос-то-та</a:t>
            </a:r>
            <a:r>
              <a:rPr lang="ru-RU" sz="1200" kern="1200" dirty="0" smtClean="0">
                <a:solidFill>
                  <a:schemeClr val="tx1"/>
                </a:solidFill>
                <a:latin typeface="+mn-lt"/>
                <a:ea typeface="+mn-ea"/>
                <a:cs typeface="+mn-cs"/>
              </a:rPr>
              <a:t>!!!)</a:t>
            </a:r>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34F30AE9-CBE1-4CAB-B224-8C30D83D5275}"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10/12/2014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10/12/2014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10/12/2014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10/12/2014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10/12/2014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pPr/>
              <a:t>10/12/2014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pPr/>
              <a:t>10/12/2014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pPr/>
              <a:t>10/12/2014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10/12/2014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10/12/2014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10/12/2014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10/12/2014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descr="Слайд1.JPG"/>
          <p:cNvPicPr>
            <a:picLocks noChangeAspect="1"/>
          </p:cNvPicPr>
          <p:nvPr/>
        </p:nvPicPr>
        <p:blipFill>
          <a:blip r:embed="rId3" cstate="print"/>
          <a:stretch>
            <a:fillRect/>
          </a:stretch>
        </p:blipFill>
        <p:spPr>
          <a:xfrm>
            <a:off x="0" y="0"/>
            <a:ext cx="9144000" cy="6858000"/>
          </a:xfrm>
          <a:prstGeom prst="rect">
            <a:avLst/>
          </a:prstGeom>
        </p:spPr>
      </p:pic>
      <p:sp>
        <p:nvSpPr>
          <p:cNvPr id="11" name="Прямоугольник 10"/>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4369134" y="152400"/>
            <a:ext cx="3708066" cy="400110"/>
          </a:xfrm>
          <a:prstGeom prst="rect">
            <a:avLst/>
          </a:prstGeom>
          <a:noFill/>
        </p:spPr>
        <p:txBody>
          <a:bodyPr wrap="none" lIns="91440" tIns="45720" rIns="91440" bIns="45720">
            <a:spAutoFit/>
            <a:scene3d>
              <a:camera prst="orthographicFront"/>
              <a:lightRig rig="threePt" dir="t"/>
            </a:scene3d>
            <a:sp3d extrusionH="57150">
              <a:bevelT w="38100" h="38100" prst="angle"/>
            </a:sp3d>
          </a:bodyPr>
          <a:lstStyle/>
          <a:p>
            <a:r>
              <a:rPr lang="ru-RU" sz="2000" b="1" dirty="0" smtClean="0">
                <a:ln w="18415" cmpd="sng">
                  <a:solidFill>
                    <a:srgbClr val="FFFFFF"/>
                  </a:solidFill>
                  <a:prstDash val="solid"/>
                </a:ln>
                <a:solidFill>
                  <a:srgbClr val="FFFFFF"/>
                </a:solidFill>
                <a:effectLst>
                  <a:glow rad="63500">
                    <a:srgbClr val="FFFFFF"/>
                  </a:glow>
                  <a:outerShdw blurRad="63500" dir="3600000" algn="tl" rotWithShape="0">
                    <a:srgbClr val="000000">
                      <a:alpha val="70000"/>
                    </a:srgbClr>
                  </a:outerShdw>
                </a:effectLst>
                <a:latin typeface="Cricket" pitchFamily="2" charset="0"/>
              </a:rPr>
              <a:t>Отдел Семейного служения</a:t>
            </a:r>
            <a:endParaRPr lang="ru-RU" sz="2000" b="1" cap="none" spc="0" dirty="0">
              <a:ln w="18415" cmpd="sng">
                <a:solidFill>
                  <a:srgbClr val="FFFFFF"/>
                </a:solidFill>
                <a:prstDash val="solid"/>
              </a:ln>
              <a:solidFill>
                <a:srgbClr val="FFFFFF"/>
              </a:solidFill>
              <a:effectLst>
                <a:glow rad="63500">
                  <a:srgbClr val="FFFFFF"/>
                </a:glow>
                <a:outerShdw blurRad="63500" dir="3600000" algn="tl" rotWithShape="0">
                  <a:srgbClr val="000000">
                    <a:alpha val="70000"/>
                  </a:srgbClr>
                </a:outerShdw>
              </a:effectLst>
              <a:latin typeface="Cricket" pitchFamily="2" charset="0"/>
            </a:endParaRPr>
          </a:p>
        </p:txBody>
      </p:sp>
      <p:sp>
        <p:nvSpPr>
          <p:cNvPr id="14" name="Прямоугольник 13"/>
          <p:cNvSpPr/>
          <p:nvPr/>
        </p:nvSpPr>
        <p:spPr>
          <a:xfrm>
            <a:off x="1981200" y="2857316"/>
            <a:ext cx="6705600" cy="3695884"/>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r">
              <a:lnSpc>
                <a:spcPts val="14000"/>
              </a:lnSpc>
            </a:pPr>
            <a:r>
              <a:rPr lang="ru-RU" sz="18000" b="1" cap="none" spc="0" dirty="0" smtClean="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Mistral" pitchFamily="66" charset="0"/>
              </a:rPr>
              <a:t>Д</a:t>
            </a:r>
            <a:r>
              <a:rPr lang="ru-RU" sz="12000" b="1" cap="none" spc="0" dirty="0" smtClean="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Mistral" pitchFamily="66" charset="0"/>
              </a:rPr>
              <a:t>обро пожаловать</a:t>
            </a:r>
            <a:endParaRPr lang="ru-RU" sz="12000" b="1" cap="none" spc="0" dirty="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Mistral" pitchFamily="66"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10.JPG"/>
          <p:cNvPicPr>
            <a:picLocks noChangeAspect="1"/>
          </p:cNvPicPr>
          <p:nvPr/>
        </p:nvPicPr>
        <p:blipFill>
          <a:blip r:embed="rId3" cstate="print"/>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11.JPG"/>
          <p:cNvPicPr>
            <a:picLocks noChangeAspect="1"/>
          </p:cNvPicPr>
          <p:nvPr/>
        </p:nvPicPr>
        <p:blipFill>
          <a:blip r:embed="rId3" cstate="print"/>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Слайд12.JPG"/>
          <p:cNvPicPr>
            <a:picLocks noChangeAspect="1"/>
          </p:cNvPicPr>
          <p:nvPr/>
        </p:nvPicPr>
        <p:blipFill>
          <a:blip r:embed="rId3" cstate="print"/>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2133600" y="228600"/>
            <a:ext cx="6705600" cy="1234953"/>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r">
              <a:lnSpc>
                <a:spcPts val="9000"/>
              </a:lnSpc>
            </a:pPr>
            <a:r>
              <a:rPr lang="ru-RU" sz="7200" b="1" dirty="0" smtClean="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Mistral" pitchFamily="66" charset="0"/>
              </a:rPr>
              <a:t>1 заповедь для жены</a:t>
            </a:r>
          </a:p>
        </p:txBody>
      </p:sp>
      <p:sp>
        <p:nvSpPr>
          <p:cNvPr id="13" name="Прямоугольник 12"/>
          <p:cNvSpPr/>
          <p:nvPr/>
        </p:nvSpPr>
        <p:spPr>
          <a:xfrm>
            <a:off x="1524000" y="1752600"/>
            <a:ext cx="7086600" cy="1669047"/>
          </a:xfrm>
          <a:prstGeom prst="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sp3d extrusionH="57150">
              <a:bevelT w="38100" h="38100" prst="angle"/>
            </a:sp3d>
          </a:bodyPr>
          <a:lstStyle/>
          <a:p>
            <a:pPr algn="r">
              <a:lnSpc>
                <a:spcPts val="6100"/>
              </a:lnSpc>
            </a:pPr>
            <a:r>
              <a:rPr lang="ru-RU" sz="5400" b="1" dirty="0" smtClean="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Adventure" pitchFamily="2" charset="0"/>
              </a:rPr>
              <a:t>Никогда не отказывай мужу в близости…</a:t>
            </a:r>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Слайд13.JPG"/>
          <p:cNvPicPr>
            <a:picLocks noChangeAspect="1"/>
          </p:cNvPicPr>
          <p:nvPr/>
        </p:nvPicPr>
        <p:blipFill>
          <a:blip r:embed="rId3" cstate="print"/>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1524000" y="533400"/>
            <a:ext cx="7162800" cy="145809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r">
              <a:lnSpc>
                <a:spcPts val="9000"/>
              </a:lnSpc>
            </a:pPr>
            <a:r>
              <a:rPr lang="ru-RU" sz="13000" b="1" dirty="0" smtClean="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Mistral" pitchFamily="66" charset="0"/>
              </a:rPr>
              <a:t>1 </a:t>
            </a:r>
            <a:r>
              <a:rPr lang="ru-RU" sz="9600" b="1" dirty="0" smtClean="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Mistral" pitchFamily="66" charset="0"/>
              </a:rPr>
              <a:t>заповедь</a:t>
            </a:r>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Слайд14.JPG"/>
          <p:cNvPicPr>
            <a:picLocks noChangeAspect="1"/>
          </p:cNvPicPr>
          <p:nvPr/>
        </p:nvPicPr>
        <p:blipFill>
          <a:blip r:embed="rId3" cstate="print"/>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1752600" y="3395822"/>
            <a:ext cx="7086600" cy="3233578"/>
          </a:xfrm>
          <a:prstGeom prst="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sp3d extrusionH="57150">
              <a:bevelT w="38100" h="38100" prst="angle"/>
            </a:sp3d>
          </a:bodyPr>
          <a:lstStyle/>
          <a:p>
            <a:pPr algn="r">
              <a:lnSpc>
                <a:spcPts val="6100"/>
              </a:lnSpc>
              <a:spcBef>
                <a:spcPts val="600"/>
              </a:spcBef>
            </a:pPr>
            <a:r>
              <a:rPr lang="ru-RU" sz="5400" b="1" dirty="0" smtClean="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Adventure" pitchFamily="2" charset="0"/>
              </a:rPr>
              <a:t>  Заботься об интимном комфорте жены во время близости</a:t>
            </a:r>
          </a:p>
        </p:txBody>
      </p:sp>
      <p:pic>
        <p:nvPicPr>
          <p:cNvPr id="13" name="Picture 2" descr="C:\Users\Луговой Павел\Desktop\Заказ\beautiful-young-woman.png"/>
          <p:cNvPicPr>
            <a:picLocks noChangeAspect="1" noChangeArrowheads="1"/>
          </p:cNvPicPr>
          <p:nvPr/>
        </p:nvPicPr>
        <p:blipFill>
          <a:blip r:embed="rId4" cstate="print"/>
          <a:srcRect/>
          <a:stretch>
            <a:fillRect/>
          </a:stretch>
        </p:blipFill>
        <p:spPr bwMode="auto">
          <a:xfrm>
            <a:off x="2209800" y="1209675"/>
            <a:ext cx="5695950" cy="3791875"/>
          </a:xfrm>
          <a:prstGeom prst="rect">
            <a:avLst/>
          </a:prstGeom>
          <a:noFill/>
        </p:spPr>
      </p:pic>
      <p:sp>
        <p:nvSpPr>
          <p:cNvPr id="14" name="Прямоугольник 13"/>
          <p:cNvSpPr/>
          <p:nvPr/>
        </p:nvSpPr>
        <p:spPr>
          <a:xfrm>
            <a:off x="2133600" y="228600"/>
            <a:ext cx="6705600" cy="1234953"/>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r">
              <a:lnSpc>
                <a:spcPts val="9000"/>
              </a:lnSpc>
            </a:pPr>
            <a:r>
              <a:rPr lang="ru-RU" sz="7200" b="1" dirty="0" smtClean="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Mistral" pitchFamily="66" charset="0"/>
              </a:rPr>
              <a:t>1 заповедь для мужа</a:t>
            </a:r>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15.JPG"/>
          <p:cNvPicPr>
            <a:picLocks noChangeAspect="1"/>
          </p:cNvPicPr>
          <p:nvPr/>
        </p:nvPicPr>
        <p:blipFill>
          <a:blip r:embed="rId3" cstate="print"/>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Слайд16.JPG"/>
          <p:cNvPicPr>
            <a:picLocks noChangeAspect="1"/>
          </p:cNvPicPr>
          <p:nvPr/>
        </p:nvPicPr>
        <p:blipFill>
          <a:blip r:embed="rId3" cstate="print"/>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1905000" y="457200"/>
            <a:ext cx="67056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cap="none" spc="0"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1. Намек…</a:t>
            </a:r>
            <a:endParaRPr lang="ru-RU" sz="3600" b="1" cap="none" spc="0" dirty="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Слайд17.JPG"/>
          <p:cNvPicPr>
            <a:picLocks noChangeAspect="1"/>
          </p:cNvPicPr>
          <p:nvPr/>
        </p:nvPicPr>
        <p:blipFill>
          <a:blip r:embed="rId3" cstate="print"/>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1905000" y="457200"/>
            <a:ext cx="67056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cap="none" spc="0"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2. Прелюдия…</a:t>
            </a:r>
            <a:endParaRPr lang="ru-RU" sz="3600" b="1" cap="none" spc="0" dirty="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Слайд18.JPG"/>
          <p:cNvPicPr>
            <a:picLocks noChangeAspect="1"/>
          </p:cNvPicPr>
          <p:nvPr/>
        </p:nvPicPr>
        <p:blipFill>
          <a:blip r:embed="rId3" cstate="print"/>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1905000" y="457200"/>
            <a:ext cx="67056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cap="none" spc="0"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3. Оценка…</a:t>
            </a:r>
            <a:endParaRPr lang="ru-RU" sz="3600" b="1" cap="none" spc="0" dirty="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19.JPG"/>
          <p:cNvPicPr>
            <a:picLocks noChangeAspect="1"/>
          </p:cNvPicPr>
          <p:nvPr/>
        </p:nvPicPr>
        <p:blipFill>
          <a:blip r:embed="rId3" cstate="print"/>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2.JPG"/>
          <p:cNvPicPr>
            <a:picLocks noChangeAspect="1"/>
          </p:cNvPicPr>
          <p:nvPr/>
        </p:nvPicPr>
        <p:blipFill>
          <a:blip r:embed="rId3" cstate="print"/>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2667000" y="533400"/>
            <a:ext cx="6019800" cy="355481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r">
              <a:lnSpc>
                <a:spcPts val="9000"/>
              </a:lnSpc>
            </a:pPr>
            <a:r>
              <a:rPr lang="ru-RU" sz="13000" b="1" dirty="0" smtClean="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Mistral" pitchFamily="66" charset="0"/>
              </a:rPr>
              <a:t>10 </a:t>
            </a:r>
            <a:r>
              <a:rPr lang="ru-RU" sz="9600" b="1" dirty="0" smtClean="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Mistral" pitchFamily="66" charset="0"/>
              </a:rPr>
              <a:t>заповедей хорошего брака</a:t>
            </a: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20.JPG"/>
          <p:cNvPicPr>
            <a:picLocks noChangeAspect="1"/>
          </p:cNvPicPr>
          <p:nvPr/>
        </p:nvPicPr>
        <p:blipFill>
          <a:blip r:embed="rId3" cstate="print"/>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Слайд21.JPG"/>
          <p:cNvPicPr>
            <a:picLocks noChangeAspect="1"/>
          </p:cNvPicPr>
          <p:nvPr/>
        </p:nvPicPr>
        <p:blipFill>
          <a:blip r:embed="rId3" cstate="print"/>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1981200" y="457200"/>
            <a:ext cx="6705600" cy="4524315"/>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..и утешайся женою юности твоей, любезною </a:t>
            </a:r>
            <a:r>
              <a:rPr lang="ru-RU" sz="3600" b="1" dirty="0" err="1"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ланию</a:t>
            </a:r>
            <a:r>
              <a:rPr lang="ru-RU" sz="36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 и прекрасною серною; груди ее да </a:t>
            </a:r>
            <a:r>
              <a:rPr lang="ru-RU" sz="3600" b="1" dirty="0" err="1"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упояют</a:t>
            </a:r>
            <a:r>
              <a:rPr lang="ru-RU" sz="36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 тебя во всякое время; </a:t>
            </a:r>
            <a:r>
              <a:rPr lang="ru-RU" sz="3600" b="1" dirty="0" err="1"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любовию</a:t>
            </a:r>
            <a:r>
              <a:rPr lang="ru-RU" sz="36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 ее услаждайся постоянно. </a:t>
            </a:r>
            <a:r>
              <a:rPr lang="ru-RU" sz="28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   </a:t>
            </a:r>
          </a:p>
          <a:p>
            <a:r>
              <a:rPr lang="ru-RU" sz="28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                                Притчи 5.18-19.</a:t>
            </a:r>
            <a:endParaRPr lang="ru-RU" sz="3600" b="1" cap="none" spc="0" dirty="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29.JPG"/>
          <p:cNvPicPr>
            <a:picLocks noChangeAspect="1"/>
          </p:cNvPicPr>
          <p:nvPr/>
        </p:nvPicPr>
        <p:blipFill>
          <a:blip r:embed="rId3" cstate="print"/>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32.JPG"/>
          <p:cNvPicPr>
            <a:picLocks noChangeAspect="1"/>
          </p:cNvPicPr>
          <p:nvPr/>
        </p:nvPicPr>
        <p:blipFill>
          <a:blip r:embed="rId3" cstate="print"/>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34.JPG"/>
          <p:cNvPicPr>
            <a:picLocks noChangeAspect="1"/>
          </p:cNvPicPr>
          <p:nvPr/>
        </p:nvPicPr>
        <p:blipFill>
          <a:blip r:embed="rId3" cstate="print"/>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35.JPG"/>
          <p:cNvPicPr>
            <a:picLocks noChangeAspect="1"/>
          </p:cNvPicPr>
          <p:nvPr/>
        </p:nvPicPr>
        <p:blipFill>
          <a:blip r:embed="rId3" cstate="print"/>
          <a:stretch>
            <a:fillRect/>
          </a:stretch>
        </p:blipFill>
        <p:spPr>
          <a:xfrm>
            <a:off x="0" y="0"/>
            <a:ext cx="9144000" cy="6858000"/>
          </a:xfrm>
          <a:prstGeom prst="rect">
            <a:avLst/>
          </a:prstGeom>
        </p:spPr>
      </p:pic>
      <p:sp>
        <p:nvSpPr>
          <p:cNvPr id="6" name="Прямоугольник 5"/>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Слайд3.JPG"/>
          <p:cNvPicPr>
            <a:picLocks noChangeAspect="1"/>
          </p:cNvPicPr>
          <p:nvPr/>
        </p:nvPicPr>
        <p:blipFill>
          <a:blip r:embed="rId3" cstate="print"/>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1524000" y="533400"/>
            <a:ext cx="7162800" cy="145809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r">
              <a:lnSpc>
                <a:spcPts val="9000"/>
              </a:lnSpc>
            </a:pPr>
            <a:r>
              <a:rPr lang="ru-RU" sz="13000" b="1" dirty="0" smtClean="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Mistral" pitchFamily="66" charset="0"/>
              </a:rPr>
              <a:t>1 </a:t>
            </a:r>
            <a:r>
              <a:rPr lang="ru-RU" sz="9600" b="1" dirty="0" smtClean="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Mistral" pitchFamily="66" charset="0"/>
              </a:rPr>
              <a:t>заповедь</a:t>
            </a:r>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Слайд4.JPG"/>
          <p:cNvPicPr>
            <a:picLocks noChangeAspect="1"/>
          </p:cNvPicPr>
          <p:nvPr/>
        </p:nvPicPr>
        <p:blipFill>
          <a:blip r:embed="rId3" cstate="print"/>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2133600" y="228600"/>
            <a:ext cx="6705600" cy="1234953"/>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r">
              <a:lnSpc>
                <a:spcPts val="9000"/>
              </a:lnSpc>
            </a:pPr>
            <a:r>
              <a:rPr lang="ru-RU" sz="7200" b="1" dirty="0" smtClean="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Mistral" pitchFamily="66" charset="0"/>
              </a:rPr>
              <a:t>1 заповедь для жены</a:t>
            </a:r>
          </a:p>
        </p:txBody>
      </p:sp>
      <p:sp>
        <p:nvSpPr>
          <p:cNvPr id="13" name="Прямоугольник 12"/>
          <p:cNvSpPr/>
          <p:nvPr/>
        </p:nvSpPr>
        <p:spPr>
          <a:xfrm>
            <a:off x="1524000" y="1752600"/>
            <a:ext cx="7086600" cy="1669047"/>
          </a:xfrm>
          <a:prstGeom prst="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sp3d extrusionH="57150">
              <a:bevelT w="38100" h="38100" prst="angle"/>
            </a:sp3d>
          </a:bodyPr>
          <a:lstStyle/>
          <a:p>
            <a:pPr algn="r">
              <a:lnSpc>
                <a:spcPts val="6100"/>
              </a:lnSpc>
            </a:pPr>
            <a:r>
              <a:rPr lang="ru-RU" sz="5400" b="1" dirty="0" smtClean="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Adventure" pitchFamily="2" charset="0"/>
              </a:rPr>
              <a:t>Никогда не отказывай мужу в близости…</a:t>
            </a:r>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5.JPG"/>
          <p:cNvPicPr>
            <a:picLocks noChangeAspect="1"/>
          </p:cNvPicPr>
          <p:nvPr/>
        </p:nvPicPr>
        <p:blipFill>
          <a:blip r:embed="rId3" cstate="print"/>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1905000" y="457200"/>
            <a:ext cx="72390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1.  Мужская сексуальность это загадка…</a:t>
            </a:r>
            <a:endParaRPr lang="ru-RU" sz="3600" b="1" cap="none" spc="0" dirty="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6.JPG"/>
          <p:cNvPicPr>
            <a:picLocks noChangeAspect="1"/>
          </p:cNvPicPr>
          <p:nvPr/>
        </p:nvPicPr>
        <p:blipFill>
          <a:blip r:embed="rId3" cstate="print"/>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1905000" y="457200"/>
            <a:ext cx="67056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cap="none" spc="0"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2.  Мужчина ожидает секса от жены…</a:t>
            </a:r>
            <a:endParaRPr lang="ru-RU" sz="3600" b="1" cap="none" spc="0" dirty="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7.JPG"/>
          <p:cNvPicPr>
            <a:picLocks noChangeAspect="1"/>
          </p:cNvPicPr>
          <p:nvPr/>
        </p:nvPicPr>
        <p:blipFill>
          <a:blip r:embed="rId3" cstate="print"/>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1981200" y="457200"/>
            <a:ext cx="6705600" cy="4524315"/>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Не уклоняйтесь друг от друга, разве по согласию, на время, для упражнения в посте и молитве, а потом опять будьте вместе, чтобы не искушал вас сатана невоздержанием вашим. </a:t>
            </a:r>
            <a:r>
              <a:rPr lang="ru-RU" sz="28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              1 Коринфянам 7.5.</a:t>
            </a:r>
            <a:endParaRPr lang="ru-RU" sz="3600" b="1" cap="none" spc="0" dirty="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8.JPG"/>
          <p:cNvPicPr>
            <a:picLocks noChangeAspect="1"/>
          </p:cNvPicPr>
          <p:nvPr/>
        </p:nvPicPr>
        <p:blipFill>
          <a:blip r:embed="rId3" cstate="print"/>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9.JPG"/>
          <p:cNvPicPr>
            <a:picLocks noChangeAspect="1"/>
          </p:cNvPicPr>
          <p:nvPr/>
        </p:nvPicPr>
        <p:blipFill>
          <a:blip r:embed="rId3" cstate="print"/>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1905000" y="457200"/>
            <a:ext cx="67056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cap="none" spc="0"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3.  Это тест на замужество</a:t>
            </a:r>
            <a:endParaRPr lang="ru-RU" sz="3600" b="1" cap="none" spc="0" dirty="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1070</TotalTime>
  <Words>3150</Words>
  <Application>Microsoft Office PowerPoint</Application>
  <PresentationFormat>Экран (4:3)</PresentationFormat>
  <Paragraphs>138</Paragraphs>
  <Slides>25</Slides>
  <Notes>25</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25</vt:i4>
      </vt:variant>
    </vt:vector>
  </HeadingPairs>
  <TitlesOfParts>
    <vt:vector size="31" baseType="lpstr">
      <vt:lpstr>Arial</vt:lpstr>
      <vt:lpstr>Calibri</vt:lpstr>
      <vt:lpstr>Cricket</vt:lpstr>
      <vt:lpstr>Mistral</vt:lpstr>
      <vt:lpstr>Adventure</vt:lpstr>
      <vt:lpstr>Office Theme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Луговой Павел</dc:creator>
  <cp:lastModifiedBy>Akseniya Liberanskaya</cp:lastModifiedBy>
  <cp:revision>423</cp:revision>
  <dcterms:created xsi:type="dcterms:W3CDTF">2014-06-27T04:34:33Z</dcterms:created>
  <dcterms:modified xsi:type="dcterms:W3CDTF">2014-10-12T04:28:18Z</dcterms:modified>
</cp:coreProperties>
</file>