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8" r:id="rId2"/>
    <p:sldId id="260" r:id="rId3"/>
    <p:sldId id="256" r:id="rId4"/>
    <p:sldId id="261" r:id="rId5"/>
    <p:sldId id="257" r:id="rId6"/>
    <p:sldId id="263" r:id="rId7"/>
    <p:sldId id="264" r:id="rId8"/>
    <p:sldId id="265" r:id="rId9"/>
    <p:sldId id="266" r:id="rId10"/>
    <p:sldId id="267" r:id="rId11"/>
    <p:sldId id="268" r:id="rId12"/>
    <p:sldId id="269" r:id="rId13"/>
    <p:sldId id="270" r:id="rId14"/>
    <p:sldId id="271" r:id="rId15"/>
    <p:sldId id="272" r:id="rId16"/>
    <p:sldId id="273" r:id="rId17"/>
    <p:sldId id="277" r:id="rId18"/>
    <p:sldId id="275" r:id="rId19"/>
    <p:sldId id="278" r:id="rId20"/>
    <p:sldId id="279" r:id="rId21"/>
    <p:sldId id="274" r:id="rId22"/>
    <p:sldId id="280" r:id="rId23"/>
    <p:sldId id="281" r:id="rId24"/>
    <p:sldId id="282" r:id="rId25"/>
    <p:sldId id="283" r:id="rId26"/>
    <p:sldId id="284" r:id="rId27"/>
    <p:sldId id="286" r:id="rId28"/>
    <p:sldId id="287" r:id="rId29"/>
    <p:sldId id="285" r:id="rId30"/>
    <p:sldId id="288" r:id="rId31"/>
    <p:sldId id="289" r:id="rId32"/>
    <p:sldId id="290" r:id="rId33"/>
    <p:sldId id="291" r:id="rId34"/>
    <p:sldId id="276" r:id="rId35"/>
    <p:sldId id="292" r:id="rId36"/>
    <p:sldId id="259" r:id="rId37"/>
  </p:sldIdLst>
  <p:sldSz cx="9144000" cy="6858000" type="screen4x3"/>
  <p:notesSz cx="6858000" cy="9144000"/>
  <p:embeddedFontLst>
    <p:embeddedFont>
      <p:font typeface="Calibri" pitchFamily="34" charset="0"/>
      <p:regular r:id="rId39"/>
      <p:bold r:id="rId40"/>
      <p:italic r:id="rId41"/>
      <p:boldItalic r:id="rId42"/>
    </p:embeddedFont>
    <p:embeddedFont>
      <p:font typeface="Cricket"/>
      <p:regular r:id="rId43"/>
      <p:bold r:id="rId44"/>
    </p:embeddedFont>
    <p:embeddedFont>
      <p:font typeface="Mistral" pitchFamily="66" charset="0"/>
      <p:regular r:id="rId45"/>
    </p:embeddedFont>
    <p:embeddedFont>
      <p:font typeface="Adventure" charset="0"/>
      <p:regular r:id="rId46"/>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F27"/>
    <a:srgbClr val="000000"/>
    <a:srgbClr val="462300"/>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470" autoAdjust="0"/>
  </p:normalViewPr>
  <p:slideViewPr>
    <p:cSldViewPr>
      <p:cViewPr>
        <p:scale>
          <a:sx n="40" d="100"/>
          <a:sy n="40" d="100"/>
        </p:scale>
        <p:origin x="-2244"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02236-0A50-4155-8E69-3D5CAA1BBB1D}" type="datetimeFigureOut">
              <a:rPr lang="ru-RU" smtClean="0"/>
              <a:pPr/>
              <a:t>30.10.2014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4335A-DFE8-4592-A40A-489D710E9AA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приветствуем вас на этой встрече.</a:t>
            </a:r>
          </a:p>
          <a:p>
            <a:endParaRPr lang="ru-RU" dirty="0"/>
          </a:p>
        </p:txBody>
      </p:sp>
      <p:sp>
        <p:nvSpPr>
          <p:cNvPr id="4" name="Номер слайда 3"/>
          <p:cNvSpPr>
            <a:spLocks noGrp="1"/>
          </p:cNvSpPr>
          <p:nvPr>
            <p:ph type="sldNum" sz="quarter" idx="10"/>
          </p:nvPr>
        </p:nvSpPr>
        <p:spPr/>
        <p:txBody>
          <a:bodyPr/>
          <a:lstStyle/>
          <a:p>
            <a:fld id="{C994335A-DFE8-4592-A40A-489D710E9AA3}"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Как-то, будучи на работе в шахте «подслушал» я разговор двух горняков. Один меняет другого, ну и рассказывает: «Слушай, стоит один мужик на лестничной клетке в многоэтажном доме, курит. Тоже проходчик, только на другой шахте работает. Сверху опускается соседка и говорит ему: «Что ты здесь на сквозняке»? А тот ей: «Да жена не разрешает дома курить». А она ему: «</a:t>
            </a:r>
            <a:r>
              <a:rPr lang="ru-RU" sz="1200" kern="1200" dirty="0" err="1" smtClean="0">
                <a:solidFill>
                  <a:schemeClr val="tx1"/>
                </a:solidFill>
                <a:latin typeface="+mn-lt"/>
                <a:ea typeface="+mn-ea"/>
                <a:cs typeface="+mn-cs"/>
              </a:rPr>
              <a:t>Ка-кие</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проб-ле-мы</a:t>
            </a:r>
            <a:r>
              <a:rPr lang="ru-RU" sz="1200" kern="1200" dirty="0" smtClean="0">
                <a:solidFill>
                  <a:schemeClr val="tx1"/>
                </a:solidFill>
                <a:latin typeface="+mn-lt"/>
                <a:ea typeface="+mn-ea"/>
                <a:cs typeface="+mn-cs"/>
              </a:rPr>
              <a:t>! Заходи ко мне, у меня ты будешь и курить и пить и что угодно делать». Бабы, они сейчас ты сам знаешь какие. Им надо гроши, ну и мужик тоже. Ну, и что, тот за вещи, и к ней в квартиру. А его жинка бегает, стучит в двери: «Ах ты, (не литературное слово), ты моего мужика отбила»! А мужик ее из-за двери: «Пошла вон, (не литературное слово)». Вот так, дружочек! Все! Сейчас уже не то время». И они снова стали говорить о работе.</a:t>
            </a:r>
          </a:p>
          <a:p>
            <a:r>
              <a:rPr lang="ru-RU" sz="1200" kern="1200" dirty="0" smtClean="0">
                <a:solidFill>
                  <a:schemeClr val="tx1"/>
                </a:solidFill>
                <a:latin typeface="+mn-lt"/>
                <a:ea typeface="+mn-ea"/>
                <a:cs typeface="+mn-cs"/>
              </a:rPr>
              <a:t>Я привел этот разговор, естественно, не с целью одобрения услышанного. Но я привел его намеренно, выбрав из реальной жизни то, что может стать подобием пощечины, которая «приведет в чувство» некоторых моих читательниц от «потери сознания» своего места в браке. </a:t>
            </a:r>
          </a:p>
        </p:txBody>
      </p:sp>
      <p:sp>
        <p:nvSpPr>
          <p:cNvPr id="4" name="Номер слайда 3"/>
          <p:cNvSpPr>
            <a:spLocks noGrp="1"/>
          </p:cNvSpPr>
          <p:nvPr>
            <p:ph type="sldNum" sz="quarter" idx="10"/>
          </p:nvPr>
        </p:nvSpPr>
        <p:spPr/>
        <p:txBody>
          <a:bodyPr/>
          <a:lstStyle/>
          <a:p>
            <a:fld id="{C994335A-DFE8-4592-A40A-489D710E9AA3}"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кротости хочу напомнить уже озвученный факт: за дверьми вашего брака стоит масса других, менее притязательных женщин, которые с готовностью и удовольствием заняли </a:t>
            </a:r>
            <a:r>
              <a:rPr lang="ru-RU" sz="1200" u="sng" kern="1200" dirty="0" smtClean="0">
                <a:solidFill>
                  <a:schemeClr val="tx1"/>
                </a:solidFill>
                <a:latin typeface="+mn-lt"/>
                <a:ea typeface="+mn-ea"/>
                <a:cs typeface="+mn-cs"/>
              </a:rPr>
              <a:t>бы</a:t>
            </a:r>
            <a:r>
              <a:rPr lang="ru-RU" sz="1200" kern="1200" dirty="0" smtClean="0">
                <a:solidFill>
                  <a:schemeClr val="tx1"/>
                </a:solidFill>
                <a:latin typeface="+mn-lt"/>
                <a:ea typeface="+mn-ea"/>
                <a:cs typeface="+mn-cs"/>
              </a:rPr>
              <a:t> ваше место рядом с вашим «невыносимым» мужем. И только маленькое слово «бы», которое, как вы заметили, я подчеркнул, оставляет вас на занятом вами месте, так как христианство не одобряет развод и это та «ограда», которая еще удерживает некоторых мужей рядом с их неразумными женами.</a:t>
            </a:r>
          </a:p>
          <a:p>
            <a:r>
              <a:rPr lang="ru-RU" sz="1200" kern="1200" dirty="0" smtClean="0">
                <a:solidFill>
                  <a:schemeClr val="tx1"/>
                </a:solidFill>
                <a:latin typeface="+mn-lt"/>
                <a:ea typeface="+mn-ea"/>
                <a:cs typeface="+mn-cs"/>
              </a:rPr>
              <a:t>На заре нашей жизни с моей женой, когда нашему браку была всего лишь «без году неделя», (я напоминаю, что ряд первых лет мы жили вне Господа) у нас произошло бурное обсуждение какого-то вопроса, и моя новоиспеченная женушка повела себя со мной ну очень, очень грубо. Я был такой же новоиспеченный муж и, соответственно, полный невежда в вопросах «семейной дипломатии». Но я помню, как из глубины моего сердца поднялось что-то такое мужское, наличие чего в себе я даже, возможно, и не подозревал. И я сказал жене (а теперь послушайте, как я сказал): </a:t>
            </a:r>
          </a:p>
        </p:txBody>
      </p:sp>
      <p:sp>
        <p:nvSpPr>
          <p:cNvPr id="4" name="Номер слайда 3"/>
          <p:cNvSpPr>
            <a:spLocks noGrp="1"/>
          </p:cNvSpPr>
          <p:nvPr>
            <p:ph type="sldNum" sz="quarter" idx="10"/>
          </p:nvPr>
        </p:nvSpPr>
        <p:spPr/>
        <p:txBody>
          <a:bodyPr/>
          <a:lstStyle/>
          <a:p>
            <a:fld id="{C994335A-DFE8-4592-A40A-489D710E9AA3}"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«Женщина…»! Сейчас мне даже страшно произнести эти слова без опасения оскорбить свою женушку. Но тогда, представляете, я обратился к ней именно так: «Женщина! Если ты еще раз посмеешь так со мной разговаривать – мы с тобой жить не будем»! То, что на сегодняшний день мы с моей женушкой перешагнули порог серебряной свадьбы, думаю, сказало вам о том, что «моей женщине» вполне хватило здравого смысла и одного такого разговора, чтобы навсегда поставить точку в вопросе «кто в доме хозяин». После этого, правда, было несколько «боев» местного значения, но исход «войны» был уже предречен.</a:t>
            </a:r>
          </a:p>
        </p:txBody>
      </p:sp>
      <p:sp>
        <p:nvSpPr>
          <p:cNvPr id="4" name="Номер слайда 3"/>
          <p:cNvSpPr>
            <a:spLocks noGrp="1"/>
          </p:cNvSpPr>
          <p:nvPr>
            <p:ph type="sldNum" sz="quarter" idx="10"/>
          </p:nvPr>
        </p:nvSpPr>
        <p:spPr/>
        <p:txBody>
          <a:bodyPr/>
          <a:lstStyle/>
          <a:p>
            <a:fld id="{C994335A-DFE8-4592-A40A-489D710E9AA3}"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Ну, а если через все ваше нежелание согласиться с усвоенными нами принципами вы все же чувствуете, что ваш брак не в лучшей форме, то постарайтесь лучше «посмотреться» в наше «зеркало», и, по крайней мере, хотя бы увидеть ту потенциальную проблему, которая год за годом отравляет ваше собственное </a:t>
            </a:r>
            <a:r>
              <a:rPr lang="ru-RU" sz="1200" kern="1200" dirty="0" smtClean="0">
                <a:solidFill>
                  <a:schemeClr val="tx1"/>
                </a:solidFill>
                <a:latin typeface="+mn-lt"/>
                <a:ea typeface="+mn-ea"/>
                <a:cs typeface="+mn-cs"/>
              </a:rPr>
              <a:t>«женское </a:t>
            </a:r>
            <a:r>
              <a:rPr lang="ru-RU" sz="1200" kern="1200" dirty="0" smtClean="0">
                <a:solidFill>
                  <a:schemeClr val="tx1"/>
                </a:solidFill>
                <a:latin typeface="+mn-lt"/>
                <a:ea typeface="+mn-ea"/>
                <a:cs typeface="+mn-cs"/>
              </a:rPr>
              <a:t>счастье». Кстати, моя женушка очень быстро освоилась с преимуществом быть «помощницей», а не «главой». И даже научилась извлекать из своего нового положения массу приятных для себя моментов.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«Дорогой, – сказала она мне однажды, – когда я буду помогать тебе стирать»?</a:t>
            </a:r>
          </a:p>
        </p:txBody>
      </p:sp>
      <p:sp>
        <p:nvSpPr>
          <p:cNvPr id="4" name="Номер слайда 3"/>
          <p:cNvSpPr>
            <a:spLocks noGrp="1"/>
          </p:cNvSpPr>
          <p:nvPr>
            <p:ph type="sldNum" sz="quarter" idx="10"/>
          </p:nvPr>
        </p:nvSpPr>
        <p:spPr/>
        <p:txBody>
          <a:bodyPr/>
          <a:lstStyle/>
          <a:p>
            <a:fld id="{C994335A-DFE8-4592-A40A-489D710E9AA3}"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Ладно… Теперь о хорошем. Я прекрасно понимаю все издержки женской доли, когда порой приходится доказывать мужу очевидные вещи, такие как, например: «Дорогой, днем – светло, а ночью – темно». Но, как говорится, «</a:t>
            </a:r>
            <a:r>
              <a:rPr lang="ru-RU" sz="1200" kern="1200" dirty="0" err="1" smtClean="0">
                <a:solidFill>
                  <a:schemeClr val="tx1"/>
                </a:solidFill>
                <a:latin typeface="+mn-lt"/>
                <a:ea typeface="+mn-ea"/>
                <a:cs typeface="+mn-cs"/>
              </a:rPr>
              <a:t>сэ</a:t>
            </a:r>
            <a:r>
              <a:rPr lang="ru-RU" sz="1200" kern="1200" dirty="0" smtClean="0">
                <a:solidFill>
                  <a:schemeClr val="tx1"/>
                </a:solidFill>
                <a:latin typeface="+mn-lt"/>
                <a:ea typeface="+mn-ea"/>
                <a:cs typeface="+mn-cs"/>
              </a:rPr>
              <a:t> ля </a:t>
            </a:r>
            <a:r>
              <a:rPr lang="ru-RU" sz="1200" kern="1200" dirty="0" err="1" smtClean="0">
                <a:solidFill>
                  <a:schemeClr val="tx1"/>
                </a:solidFill>
                <a:latin typeface="+mn-lt"/>
                <a:ea typeface="+mn-ea"/>
                <a:cs typeface="+mn-cs"/>
              </a:rPr>
              <a:t>ви</a:t>
            </a:r>
            <a:r>
              <a:rPr lang="ru-RU" sz="1200" kern="1200" dirty="0" smtClean="0">
                <a:solidFill>
                  <a:schemeClr val="tx1"/>
                </a:solidFill>
                <a:latin typeface="+mn-lt"/>
                <a:ea typeface="+mn-ea"/>
                <a:cs typeface="+mn-cs"/>
              </a:rPr>
              <a:t>». Иногда женщина, по ее понятиям и не спорит даже, а просто не соглашается с несправедливостью слов мужа. Логика здесь, в общем-то, проста: «Извините, так я что, должна промолчать, даже если он откровенную околесицу несет»? Ах, жены! Так-то оно так, только выходит чуть не так. Тут важно, знаете ли, даже не то, </a:t>
            </a:r>
            <a:r>
              <a:rPr lang="ru-RU" sz="1200" b="1" kern="1200" dirty="0" smtClean="0">
                <a:solidFill>
                  <a:schemeClr val="tx1"/>
                </a:solidFill>
                <a:latin typeface="+mn-lt"/>
                <a:ea typeface="+mn-ea"/>
                <a:cs typeface="+mn-cs"/>
              </a:rPr>
              <a:t>что</a:t>
            </a:r>
            <a:r>
              <a:rPr lang="ru-RU" sz="1200" kern="1200" dirty="0" smtClean="0">
                <a:solidFill>
                  <a:schemeClr val="tx1"/>
                </a:solidFill>
                <a:latin typeface="+mn-lt"/>
                <a:ea typeface="+mn-ea"/>
                <a:cs typeface="+mn-cs"/>
              </a:rPr>
              <a:t> вы говорите, а </a:t>
            </a:r>
            <a:r>
              <a:rPr lang="ru-RU" sz="1200" b="1" kern="1200" dirty="0" smtClean="0">
                <a:solidFill>
                  <a:schemeClr val="tx1"/>
                </a:solidFill>
                <a:latin typeface="+mn-lt"/>
                <a:ea typeface="+mn-ea"/>
                <a:cs typeface="+mn-cs"/>
              </a:rPr>
              <a:t>как</a:t>
            </a:r>
            <a:r>
              <a:rPr lang="ru-RU" sz="1200" kern="1200" dirty="0" smtClean="0">
                <a:solidFill>
                  <a:schemeClr val="tx1"/>
                </a:solidFill>
                <a:latin typeface="+mn-lt"/>
                <a:ea typeface="+mn-ea"/>
                <a:cs typeface="+mn-cs"/>
              </a:rPr>
              <a:t>, и </a:t>
            </a:r>
            <a:r>
              <a:rPr lang="ru-RU" sz="1200" b="1" kern="1200" dirty="0" smtClean="0">
                <a:solidFill>
                  <a:schemeClr val="tx1"/>
                </a:solidFill>
                <a:latin typeface="+mn-lt"/>
                <a:ea typeface="+mn-ea"/>
                <a:cs typeface="+mn-cs"/>
              </a:rPr>
              <a:t>во что</a:t>
            </a:r>
            <a:r>
              <a:rPr lang="ru-RU" sz="1200" kern="1200" dirty="0" smtClean="0">
                <a:solidFill>
                  <a:schemeClr val="tx1"/>
                </a:solidFill>
                <a:latin typeface="+mn-lt"/>
                <a:ea typeface="+mn-ea"/>
                <a:cs typeface="+mn-cs"/>
              </a:rPr>
              <a:t> это все выливается. Всему есть свои разумные пределы. Устроить скандал, доказывая, что днем таки светло, для вас ничем не умнее, чем ему утверждать обратное. </a:t>
            </a:r>
          </a:p>
        </p:txBody>
      </p:sp>
      <p:sp>
        <p:nvSpPr>
          <p:cNvPr id="4" name="Номер слайда 3"/>
          <p:cNvSpPr>
            <a:spLocks noGrp="1"/>
          </p:cNvSpPr>
          <p:nvPr>
            <p:ph type="sldNum" sz="quarter" idx="10"/>
          </p:nvPr>
        </p:nvSpPr>
        <p:spPr/>
        <p:txBody>
          <a:bodyPr/>
          <a:lstStyle/>
          <a:p>
            <a:fld id="{C994335A-DFE8-4592-A40A-489D710E9AA3}"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 ревнуй до того, чтобы делать зло», – подсказывает нам </a:t>
            </a:r>
            <a:r>
              <a:rPr lang="ru-RU" sz="1200" b="1" kern="1200" dirty="0" smtClean="0">
                <a:solidFill>
                  <a:schemeClr val="tx1"/>
                </a:solidFill>
                <a:latin typeface="+mn-lt"/>
                <a:ea typeface="+mn-ea"/>
                <a:cs typeface="+mn-cs"/>
              </a:rPr>
              <a:t>Пс.36:8</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 меня к вам есть одно слово, которое на самом деле является посвящением вас в тайну управления мужским восприятием альтернативного мнения высказанного женой (то есть вами). Нет, нет, я не о том, пошло-мирском: «Муж – голова, а жена – шея. Куда шея повернулась – туда и голова». На это у нас, мужчин есть свой ответ: «Держи голову на плечах». Я хочу поделиться с вами опытом сорокавосьмилетнего мужчины (то есть моим) по наблюдению за вами, наши уважаемые дамы сердца, как вы пытаетесь «пробить головой бетонную стену» рядом с «открытой дверью». Признаюсь, это так забавно…</a:t>
            </a:r>
          </a:p>
        </p:txBody>
      </p:sp>
      <p:sp>
        <p:nvSpPr>
          <p:cNvPr id="4" name="Номер слайда 3"/>
          <p:cNvSpPr>
            <a:spLocks noGrp="1"/>
          </p:cNvSpPr>
          <p:nvPr>
            <p:ph type="sldNum" sz="quarter" idx="10"/>
          </p:nvPr>
        </p:nvSpPr>
        <p:spPr/>
        <p:txBody>
          <a:bodyPr/>
          <a:lstStyle/>
          <a:p>
            <a:fld id="{C994335A-DFE8-4592-A40A-489D710E9AA3}"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 вот. Дорогие женщины! Вы сами не знаете силы своего молчания и кротости! По своей глупости (даже не извиняюсь), навеянной современными мирскими представлениями, вы пользуетесь </a:t>
            </a:r>
            <a:r>
              <a:rPr lang="ru-RU" sz="1200" b="1" kern="1200" dirty="0" smtClean="0">
                <a:solidFill>
                  <a:schemeClr val="tx1"/>
                </a:solidFill>
                <a:latin typeface="+mn-lt"/>
                <a:ea typeface="+mn-ea"/>
                <a:cs typeface="+mn-cs"/>
              </a:rPr>
              <a:t>чисто мужскими средствами убеждения</a:t>
            </a:r>
            <a:r>
              <a:rPr lang="ru-RU" sz="1200" kern="1200" dirty="0" smtClean="0">
                <a:solidFill>
                  <a:schemeClr val="tx1"/>
                </a:solidFill>
                <a:latin typeface="+mn-lt"/>
                <a:ea typeface="+mn-ea"/>
                <a:cs typeface="+mn-cs"/>
              </a:rPr>
              <a:t>, типа «бах»(!!!) кулаком по столу: «Молчать!!! Я сказала…»!!! Не удивительно, что это порой заканчивается «бах»(!!!) по голове, которая сказала: «Я сказала…»!!! Послушайте меня, я научу вас </a:t>
            </a:r>
            <a:r>
              <a:rPr lang="ru-RU" sz="1200" b="1" kern="1200" dirty="0" smtClean="0">
                <a:solidFill>
                  <a:schemeClr val="tx1"/>
                </a:solidFill>
                <a:latin typeface="+mn-lt"/>
                <a:ea typeface="+mn-ea"/>
                <a:cs typeface="+mn-cs"/>
              </a:rPr>
              <a:t>женским средствам</a:t>
            </a:r>
            <a:r>
              <a:rPr lang="ru-RU" sz="1200" kern="1200" dirty="0" smtClean="0">
                <a:solidFill>
                  <a:schemeClr val="tx1"/>
                </a:solidFill>
                <a:latin typeface="+mn-lt"/>
                <a:ea typeface="+mn-ea"/>
                <a:cs typeface="+mn-cs"/>
              </a:rPr>
              <a:t> проведения в жизнь ваших лучших мыслей, но оттолкнусь в этом от слов не лучших представительниц «прекрасного пола». Кстати, вот они-то как раз </a:t>
            </a:r>
            <a:r>
              <a:rPr lang="ru-RU" sz="1200" kern="1200" dirty="0" err="1" smtClean="0">
                <a:solidFill>
                  <a:schemeClr val="tx1"/>
                </a:solidFill>
                <a:latin typeface="+mn-lt"/>
                <a:ea typeface="+mn-ea"/>
                <a:cs typeface="+mn-cs"/>
              </a:rPr>
              <a:t>прекра-а-асно</a:t>
            </a:r>
            <a:r>
              <a:rPr lang="ru-RU" sz="1200" kern="1200" dirty="0" smtClean="0">
                <a:solidFill>
                  <a:schemeClr val="tx1"/>
                </a:solidFill>
                <a:latin typeface="+mn-lt"/>
                <a:ea typeface="+mn-ea"/>
                <a:cs typeface="+mn-cs"/>
              </a:rPr>
              <a:t> разбираются в мужской психологии, садятся на эту «лошадку» и едут куда они хотят. Позвольте погрузить вас в мир Соломоновых Притчей. Я хочу оговориться, что пишу эти строки в основном людям знакомым с Писанием, поэтому намеренно опускаю широкий контекст приводимых мест, оставляя только то, что непосредственно относится к теме нашего разговора. Итак:</a:t>
            </a:r>
          </a:p>
        </p:txBody>
      </p:sp>
      <p:sp>
        <p:nvSpPr>
          <p:cNvPr id="4" name="Номер слайда 3"/>
          <p:cNvSpPr>
            <a:spLocks noGrp="1"/>
          </p:cNvSpPr>
          <p:nvPr>
            <p:ph type="sldNum" sz="quarter" idx="10"/>
          </p:nvPr>
        </p:nvSpPr>
        <p:spPr/>
        <p:txBody>
          <a:bodyPr/>
          <a:lstStyle/>
          <a:p>
            <a:fld id="{C994335A-DFE8-4592-A40A-489D710E9AA3}"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1" kern="1200" dirty="0" smtClean="0">
                <a:solidFill>
                  <a:schemeClr val="tx1"/>
                </a:solidFill>
                <a:latin typeface="+mn-lt"/>
                <a:ea typeface="+mn-ea"/>
                <a:cs typeface="+mn-cs"/>
              </a:rPr>
              <a:t>Пр.2:16</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«Дабы спасти тебя от жены другого, от чужой, которая </a:t>
            </a:r>
            <a:r>
              <a:rPr lang="ru-RU" sz="1200" b="1" kern="1200" dirty="0" smtClean="0">
                <a:solidFill>
                  <a:schemeClr val="tx1"/>
                </a:solidFill>
                <a:latin typeface="+mn-lt"/>
                <a:ea typeface="+mn-ea"/>
                <a:cs typeface="+mn-cs"/>
              </a:rPr>
              <a:t>умягчает речи свои</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1" kern="1200" dirty="0" smtClean="0">
                <a:solidFill>
                  <a:schemeClr val="tx1"/>
                </a:solidFill>
                <a:latin typeface="+mn-lt"/>
                <a:ea typeface="+mn-ea"/>
                <a:cs typeface="+mn-cs"/>
              </a:rPr>
              <a:t>Пр.5:3</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«Ибо </a:t>
            </a:r>
            <a:r>
              <a:rPr lang="ru-RU" sz="1200" b="1" kern="1200" dirty="0" smtClean="0">
                <a:solidFill>
                  <a:schemeClr val="tx1"/>
                </a:solidFill>
                <a:latin typeface="+mn-lt"/>
                <a:ea typeface="+mn-ea"/>
                <a:cs typeface="+mn-cs"/>
              </a:rPr>
              <a:t>мед источают уста</a:t>
            </a:r>
            <a:r>
              <a:rPr lang="ru-RU" sz="1200" kern="1200" dirty="0" smtClean="0">
                <a:solidFill>
                  <a:schemeClr val="tx1"/>
                </a:solidFill>
                <a:latin typeface="+mn-lt"/>
                <a:ea typeface="+mn-ea"/>
                <a:cs typeface="+mn-cs"/>
              </a:rPr>
              <a:t> чужой жены, и </a:t>
            </a:r>
            <a:r>
              <a:rPr lang="ru-RU" sz="1200" b="1" kern="1200" dirty="0" smtClean="0">
                <a:solidFill>
                  <a:schemeClr val="tx1"/>
                </a:solidFill>
                <a:latin typeface="+mn-lt"/>
                <a:ea typeface="+mn-ea"/>
                <a:cs typeface="+mn-cs"/>
              </a:rPr>
              <a:t>мягче елея речь ее</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1" kern="1200" dirty="0" smtClean="0">
                <a:solidFill>
                  <a:schemeClr val="tx1"/>
                </a:solidFill>
                <a:latin typeface="+mn-lt"/>
                <a:ea typeface="+mn-ea"/>
                <a:cs typeface="+mn-cs"/>
              </a:rPr>
              <a:t>Пр.6:24</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«Чтобы остеречь тебя от негодной женщины, от </a:t>
            </a:r>
            <a:r>
              <a:rPr lang="ru-RU" sz="1200" b="1" kern="1200" dirty="0" smtClean="0">
                <a:solidFill>
                  <a:schemeClr val="tx1"/>
                </a:solidFill>
                <a:latin typeface="+mn-lt"/>
                <a:ea typeface="+mn-ea"/>
                <a:cs typeface="+mn-cs"/>
              </a:rPr>
              <a:t>льстивого</a:t>
            </a:r>
            <a:r>
              <a:rPr lang="ru-RU" sz="1200" b="1" i="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языка</a:t>
            </a:r>
            <a:r>
              <a:rPr lang="ru-RU" sz="1200" b="1"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чужой»</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 семинаре «</a:t>
            </a:r>
            <a:r>
              <a:rPr lang="ru-RU" sz="1200" b="1" kern="1200" dirty="0" smtClean="0">
                <a:solidFill>
                  <a:schemeClr val="tx1"/>
                </a:solidFill>
                <a:latin typeface="+mn-lt"/>
                <a:ea typeface="+mn-ea"/>
                <a:cs typeface="+mn-cs"/>
              </a:rPr>
              <a:t>Десять заповедей хорошего брака»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Добро пожаловать в </a:t>
            </a:r>
            <a:r>
              <a:rPr lang="ru-RU" sz="1200" b="1" kern="1200" dirty="0" smtClean="0">
                <a:solidFill>
                  <a:schemeClr val="tx1"/>
                </a:solidFill>
                <a:latin typeface="+mn-lt"/>
                <a:ea typeface="+mn-ea"/>
                <a:cs typeface="+mn-cs"/>
              </a:rPr>
              <a:t>заповедный</a:t>
            </a:r>
            <a:r>
              <a:rPr lang="ru-RU" sz="1200" kern="1200" dirty="0" smtClean="0">
                <a:solidFill>
                  <a:schemeClr val="tx1"/>
                </a:solidFill>
                <a:latin typeface="+mn-lt"/>
                <a:ea typeface="+mn-ea"/>
                <a:cs typeface="+mn-cs"/>
              </a:rPr>
              <a:t> мир </a:t>
            </a:r>
            <a:r>
              <a:rPr lang="ru-RU" sz="1200" b="1" kern="1200" dirty="0" smtClean="0">
                <a:solidFill>
                  <a:schemeClr val="tx1"/>
                </a:solidFill>
                <a:latin typeface="+mn-lt"/>
                <a:ea typeface="+mn-ea"/>
                <a:cs typeface="+mn-cs"/>
              </a:rPr>
              <a:t>«…хорошего брака»</a:t>
            </a:r>
            <a:r>
              <a:rPr lang="ru-RU" sz="1200" kern="1200" dirty="0" smtClean="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34F30AE9-CBE1-4CAB-B224-8C30D83D5275}"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1" kern="1200" dirty="0" smtClean="0">
                <a:solidFill>
                  <a:schemeClr val="tx1"/>
                </a:solidFill>
                <a:latin typeface="+mn-lt"/>
                <a:ea typeface="+mn-ea"/>
                <a:cs typeface="+mn-cs"/>
              </a:rPr>
              <a:t>Пр.7:21-22</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«Множеством </a:t>
            </a:r>
            <a:r>
              <a:rPr lang="ru-RU" sz="1200" b="1" kern="1200" dirty="0" smtClean="0">
                <a:solidFill>
                  <a:schemeClr val="tx1"/>
                </a:solidFill>
                <a:latin typeface="+mn-lt"/>
                <a:ea typeface="+mn-ea"/>
                <a:cs typeface="+mn-cs"/>
              </a:rPr>
              <a:t>ласковых слов</a:t>
            </a:r>
            <a:r>
              <a:rPr lang="ru-RU" sz="1200" kern="1200" dirty="0" smtClean="0">
                <a:solidFill>
                  <a:schemeClr val="tx1"/>
                </a:solidFill>
                <a:latin typeface="+mn-lt"/>
                <a:ea typeface="+mn-ea"/>
                <a:cs typeface="+mn-cs"/>
              </a:rPr>
              <a:t> она увлекла его, </a:t>
            </a:r>
            <a:r>
              <a:rPr lang="ru-RU" sz="1200" b="1" kern="1200" dirty="0" smtClean="0">
                <a:solidFill>
                  <a:schemeClr val="tx1"/>
                </a:solidFill>
                <a:latin typeface="+mn-lt"/>
                <a:ea typeface="+mn-ea"/>
                <a:cs typeface="+mn-cs"/>
              </a:rPr>
              <a:t>мягкостью</a:t>
            </a:r>
            <a:r>
              <a:rPr lang="ru-RU" sz="1200" b="1" i="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уст</a:t>
            </a:r>
            <a:r>
              <a:rPr lang="ru-RU" sz="1200" kern="1200" dirty="0" smtClean="0">
                <a:solidFill>
                  <a:schemeClr val="tx1"/>
                </a:solidFill>
                <a:latin typeface="+mn-lt"/>
                <a:ea typeface="+mn-ea"/>
                <a:cs typeface="+mn-cs"/>
              </a:rPr>
              <a:t> своих овладела им. Тотчас он пошел за нею, как вол идет на убой, и как</a:t>
            </a:r>
            <a:r>
              <a:rPr lang="ru-RU" sz="1200" u="sng"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олень – на выстрел». </a:t>
            </a:r>
          </a:p>
          <a:p>
            <a:r>
              <a:rPr lang="ru-RU" sz="1200" kern="1200" dirty="0" smtClean="0">
                <a:solidFill>
                  <a:schemeClr val="tx1"/>
                </a:solidFill>
                <a:latin typeface="+mn-lt"/>
                <a:ea typeface="+mn-ea"/>
                <a:cs typeface="+mn-cs"/>
              </a:rPr>
              <a:t>Сестры, как вам нравится последний стих? Ведь именно </a:t>
            </a:r>
            <a:r>
              <a:rPr lang="ru-RU" sz="1200" b="1" kern="1200" dirty="0" smtClean="0">
                <a:solidFill>
                  <a:schemeClr val="tx1"/>
                </a:solidFill>
                <a:latin typeface="+mn-lt"/>
                <a:ea typeface="+mn-ea"/>
                <a:cs typeface="+mn-cs"/>
              </a:rPr>
              <a:t>этого</a:t>
            </a:r>
            <a:r>
              <a:rPr lang="ru-RU" sz="1200" kern="1200" dirty="0" smtClean="0">
                <a:solidFill>
                  <a:schemeClr val="tx1"/>
                </a:solidFill>
                <a:latin typeface="+mn-lt"/>
                <a:ea typeface="+mn-ea"/>
                <a:cs typeface="+mn-cs"/>
              </a:rPr>
              <a:t> женщины хотят от мужчин!? Как это говорится</a:t>
            </a:r>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«Вначале женщина говорит мужчине – ты мой! И только потом уточняет, что именно он должен мыть»</a:t>
            </a:r>
            <a:r>
              <a:rPr lang="ru-RU" sz="1200" i="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Дорогие мои! Я предупреждал, что в своем наставлении оттолкнусь от слов тех женщин, которых порядочные женщины обычно не любят и считают, что у «тех» нечему учиться. А зря! Я, конечно же, не предлагаю вам учиться у них «отбивать» чужих мужей. Но то, что они, все же, как-то умеют это делать, лично мне говорит о том, что они обладают неким </a:t>
            </a:r>
            <a:r>
              <a:rPr lang="ru-RU" sz="1200" b="1" kern="1200" dirty="0" smtClean="0">
                <a:solidFill>
                  <a:schemeClr val="tx1"/>
                </a:solidFill>
                <a:latin typeface="+mn-lt"/>
                <a:ea typeface="+mn-ea"/>
                <a:cs typeface="+mn-cs"/>
              </a:rPr>
              <a:t>секретом</a:t>
            </a:r>
            <a:r>
              <a:rPr lang="ru-RU" sz="1200" kern="1200" dirty="0" smtClean="0">
                <a:solidFill>
                  <a:schemeClr val="tx1"/>
                </a:solidFill>
                <a:latin typeface="+mn-lt"/>
                <a:ea typeface="+mn-ea"/>
                <a:cs typeface="+mn-cs"/>
              </a:rPr>
              <a:t> так (!!!) влиять на мужское сознание, что они легко </a:t>
            </a:r>
            <a:r>
              <a:rPr lang="ru-RU" sz="1200" b="1" kern="1200" dirty="0" smtClean="0">
                <a:solidFill>
                  <a:schemeClr val="tx1"/>
                </a:solidFill>
                <a:latin typeface="+mn-lt"/>
                <a:ea typeface="+mn-ea"/>
                <a:cs typeface="+mn-cs"/>
              </a:rPr>
              <a:t>«увлекают»,</a:t>
            </a:r>
            <a:r>
              <a:rPr lang="ru-RU" sz="1200" kern="1200" dirty="0" smtClean="0">
                <a:solidFill>
                  <a:schemeClr val="tx1"/>
                </a:solidFill>
                <a:latin typeface="+mn-lt"/>
                <a:ea typeface="+mn-ea"/>
                <a:cs typeface="+mn-cs"/>
              </a:rPr>
              <a:t> а впоследствии даже </a:t>
            </a:r>
            <a:r>
              <a:rPr lang="ru-RU" sz="1200" b="1" kern="1200" dirty="0" smtClean="0">
                <a:solidFill>
                  <a:schemeClr val="tx1"/>
                </a:solidFill>
                <a:latin typeface="+mn-lt"/>
                <a:ea typeface="+mn-ea"/>
                <a:cs typeface="+mn-cs"/>
              </a:rPr>
              <a:t>«овладевают</a:t>
            </a:r>
            <a:r>
              <a:rPr lang="ru-RU" sz="1200" kern="1200" dirty="0" smtClean="0">
                <a:solidFill>
                  <a:schemeClr val="tx1"/>
                </a:solidFill>
                <a:latin typeface="+mn-lt"/>
                <a:ea typeface="+mn-ea"/>
                <a:cs typeface="+mn-cs"/>
              </a:rPr>
              <a:t>» мужчиной, а он даже не замечает. (Хочу заметить, что их тела порой ничем не лучше ваших. Это так, к слову). А в отношении </a:t>
            </a:r>
            <a:r>
              <a:rPr lang="ru-RU" sz="1200" b="1" kern="1200" dirty="0" smtClean="0">
                <a:solidFill>
                  <a:schemeClr val="tx1"/>
                </a:solidFill>
                <a:latin typeface="+mn-lt"/>
                <a:ea typeface="+mn-ea"/>
                <a:cs typeface="+mn-cs"/>
              </a:rPr>
              <a:t>«секрета» </a:t>
            </a:r>
            <a:r>
              <a:rPr lang="ru-RU" sz="1200" kern="1200" dirty="0" smtClean="0">
                <a:solidFill>
                  <a:schemeClr val="tx1"/>
                </a:solidFill>
                <a:latin typeface="+mn-lt"/>
                <a:ea typeface="+mn-ea"/>
                <a:cs typeface="+mn-cs"/>
              </a:rPr>
              <a:t>– так нет никакого секрета! Это просто утерянный многими женщинами </a:t>
            </a:r>
            <a:r>
              <a:rPr lang="ru-RU" sz="1200" b="1" kern="1200" dirty="0" smtClean="0">
                <a:solidFill>
                  <a:schemeClr val="tx1"/>
                </a:solidFill>
                <a:latin typeface="+mn-lt"/>
                <a:ea typeface="+mn-ea"/>
                <a:cs typeface="+mn-cs"/>
              </a:rPr>
              <a:t>портрет нормального женского поведения </a:t>
            </a:r>
            <a:r>
              <a:rPr lang="ru-RU" sz="1200" kern="1200" dirty="0" smtClean="0">
                <a:solidFill>
                  <a:schemeClr val="tx1"/>
                </a:solidFill>
                <a:latin typeface="+mn-lt"/>
                <a:ea typeface="+mn-ea"/>
                <a:cs typeface="+mn-cs"/>
              </a:rPr>
              <a:t>по отношению к мужчине. Вы можете бесконечно осуждать «этих бессовестных разлучниц», но они будут продолжать уводить ваших мужей, а вы только будете смотреть им вслед, в бессильной злобе что-либо изменить. </a:t>
            </a:r>
          </a:p>
        </p:txBody>
      </p:sp>
      <p:sp>
        <p:nvSpPr>
          <p:cNvPr id="4" name="Номер слайда 3"/>
          <p:cNvSpPr>
            <a:spLocks noGrp="1"/>
          </p:cNvSpPr>
          <p:nvPr>
            <p:ph type="sldNum" sz="quarter" idx="10"/>
          </p:nvPr>
        </p:nvSpPr>
        <p:spPr/>
        <p:txBody>
          <a:bodyPr/>
          <a:lstStyle/>
          <a:p>
            <a:fld id="{C994335A-DFE8-4592-A40A-489D710E9AA3}"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Короче, в чем же тут секрет? Абсолютно бесплатно, и только для вас, открываю вам эту тайну: </a:t>
            </a:r>
            <a:r>
              <a:rPr lang="ru-RU" sz="1200" b="1" kern="1200" dirty="0" smtClean="0">
                <a:solidFill>
                  <a:schemeClr val="tx1"/>
                </a:solidFill>
                <a:latin typeface="+mn-lt"/>
                <a:ea typeface="+mn-ea"/>
                <a:cs typeface="+mn-cs"/>
              </a:rPr>
              <a:t>не стойте в открытой оппозиции по отношению к мужчине</a:t>
            </a:r>
            <a:r>
              <a:rPr lang="ru-RU" sz="1200" kern="1200" dirty="0" smtClean="0">
                <a:solidFill>
                  <a:schemeClr val="tx1"/>
                </a:solidFill>
                <a:latin typeface="+mn-lt"/>
                <a:ea typeface="+mn-ea"/>
                <a:cs typeface="+mn-cs"/>
              </a:rPr>
              <a:t>. Мы, мужчины, этого не любим. Всякое противостояние мы воспринимаем как вызов нашему первенству, для которого мы и сотворены Богом, и горе тем, которым «это» еще «не дошло». Почему порой мужья уходят к другим женщинам (я говорю сейчас в более широком житейском смысле)? Потому что нашлась женщина, которая дала ему понять: «</a:t>
            </a:r>
            <a:r>
              <a:rPr lang="en-US" sz="1200" kern="1200" dirty="0" smtClean="0">
                <a:solidFill>
                  <a:schemeClr val="tx1"/>
                </a:solidFill>
                <a:latin typeface="+mn-lt"/>
                <a:ea typeface="+mn-ea"/>
                <a:cs typeface="+mn-cs"/>
              </a:rPr>
              <a:t>Only you</a:t>
            </a:r>
            <a:r>
              <a:rPr lang="ru-RU" sz="1200" kern="1200" dirty="0" smtClean="0">
                <a:solidFill>
                  <a:schemeClr val="tx1"/>
                </a:solidFill>
                <a:latin typeface="+mn-lt"/>
                <a:ea typeface="+mn-ea"/>
                <a:cs typeface="+mn-cs"/>
              </a:rPr>
              <a:t>…», что в переводе на русский язык обозначает: «Только ты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Подозреваю, что у кого-то из моих читателей ну просто вертится на языке вопрос: «Михаил! Ты так рассказываешь о кротости своей жены, что мы сейчас заплачем! У нас </a:t>
            </a:r>
            <a:r>
              <a:rPr lang="ru-RU" sz="1200" kern="1200" dirty="0" err="1" smtClean="0">
                <a:solidFill>
                  <a:schemeClr val="tx1"/>
                </a:solidFill>
                <a:latin typeface="+mn-lt"/>
                <a:ea typeface="+mn-ea"/>
                <a:cs typeface="+mn-cs"/>
              </a:rPr>
              <a:t>та-ки-е</a:t>
            </a:r>
            <a:r>
              <a:rPr lang="ru-RU" sz="1200" kern="1200" dirty="0" smtClean="0">
                <a:solidFill>
                  <a:schemeClr val="tx1"/>
                </a:solidFill>
                <a:latin typeface="+mn-lt"/>
                <a:ea typeface="+mn-ea"/>
                <a:cs typeface="+mn-cs"/>
              </a:rPr>
              <a:t> (!!!) проблемы с женами в этой сфере, а у тебя, по твоим словам, все так «красиво», что не знаешь, злиться на тебя или завидовать. (Что-то подобное, возможно, «шевелится» и в сердцах у некоторых моих читательниц!) Неужели у вас все так, как ты описываешь? Неужели решения в вашей семье всегда принимаются так, как ты тут рассказываешь? То есть: ты высказываешься, жена молча тебя слушает, поддакивает тебе, потом как бы невзначай говорит тебе что-то дельное, тогда ты ее молча выслушиваешь, из чего впоследствии само собой вытекает самое разумное решение»? </a:t>
            </a:r>
          </a:p>
        </p:txBody>
      </p:sp>
      <p:sp>
        <p:nvSpPr>
          <p:cNvPr id="4" name="Номер слайда 3"/>
          <p:cNvSpPr>
            <a:spLocks noGrp="1"/>
          </p:cNvSpPr>
          <p:nvPr>
            <p:ph type="sldNum" sz="quarter" idx="10"/>
          </p:nvPr>
        </p:nvSpPr>
        <p:spPr/>
        <p:txBody>
          <a:bodyPr/>
          <a:lstStyle/>
          <a:p>
            <a:fld id="{C994335A-DFE8-4592-A40A-489D710E9AA3}"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Хочу сказать откровенно, так бывает, конечно же, не всегда! Однако это ни в коей мере не бросает, в моих глазах, тень на достоинства моей жены, которая во всем этом поняла самое важное правило: </a:t>
            </a:r>
            <a:r>
              <a:rPr lang="ru-RU" sz="1200" b="1" kern="1200" dirty="0" smtClean="0">
                <a:solidFill>
                  <a:schemeClr val="tx1"/>
                </a:solidFill>
                <a:latin typeface="+mn-lt"/>
                <a:ea typeface="+mn-ea"/>
                <a:cs typeface="+mn-cs"/>
              </a:rPr>
              <a:t>последнее слово</a:t>
            </a:r>
            <a:r>
              <a:rPr lang="ru-RU" sz="1200" kern="1200" dirty="0" smtClean="0">
                <a:solidFill>
                  <a:schemeClr val="tx1"/>
                </a:solidFill>
                <a:latin typeface="+mn-lt"/>
                <a:ea typeface="+mn-ea"/>
                <a:cs typeface="+mn-cs"/>
              </a:rPr>
              <a:t>, (нравится ей это или нет),</a:t>
            </a:r>
            <a:r>
              <a:rPr lang="ru-RU" sz="1200" b="1" kern="1200" dirty="0" smtClean="0">
                <a:solidFill>
                  <a:schemeClr val="tx1"/>
                </a:solidFill>
                <a:latin typeface="+mn-lt"/>
                <a:ea typeface="+mn-ea"/>
                <a:cs typeface="+mn-cs"/>
              </a:rPr>
              <a:t> всегда остается за мной</a:t>
            </a:r>
            <a:r>
              <a:rPr lang="ru-RU" sz="1200" kern="1200" dirty="0" smtClean="0">
                <a:solidFill>
                  <a:schemeClr val="tx1"/>
                </a:solidFill>
                <a:latin typeface="+mn-lt"/>
                <a:ea typeface="+mn-ea"/>
                <a:cs typeface="+mn-cs"/>
              </a:rPr>
              <a:t>! Мы можем лениво, а можем очень даже бурно (но незлобиво) обсуждать какой-то вопрос. И даже бывает, что после каких-то очередных ее аргументов я замолкаю в размышлениях, а потом и вовсе замолкаю. На «языке» наших понятий это обозначает, что вопрос исчерпан. Но так происходит не потому, что она взяла верх, но </a:t>
            </a:r>
            <a:r>
              <a:rPr lang="ru-RU" sz="1200" b="1" kern="1200" dirty="0" smtClean="0">
                <a:solidFill>
                  <a:schemeClr val="tx1"/>
                </a:solidFill>
                <a:latin typeface="+mn-lt"/>
                <a:ea typeface="+mn-ea"/>
                <a:cs typeface="+mn-cs"/>
              </a:rPr>
              <a:t>единственно</a:t>
            </a:r>
            <a:r>
              <a:rPr lang="ru-RU" sz="1200" kern="1200" dirty="0" smtClean="0">
                <a:solidFill>
                  <a:schemeClr val="tx1"/>
                </a:solidFill>
                <a:latin typeface="+mn-lt"/>
                <a:ea typeface="+mn-ea"/>
                <a:cs typeface="+mn-cs"/>
              </a:rPr>
              <a:t> потому, что подобный вариант принимаемого сейчас решения для меня не принципиально важен. Если бы это было не так, я бы </a:t>
            </a:r>
            <a:r>
              <a:rPr lang="ru-RU" sz="1200" b="1" kern="1200" dirty="0" smtClean="0">
                <a:solidFill>
                  <a:schemeClr val="tx1"/>
                </a:solidFill>
                <a:latin typeface="+mn-lt"/>
                <a:ea typeface="+mn-ea"/>
                <a:cs typeface="+mn-cs"/>
              </a:rPr>
              <a:t>ни в коем случае не смолчал</a:t>
            </a:r>
            <a:r>
              <a:rPr lang="ru-RU" sz="1200" kern="1200" dirty="0" smtClean="0">
                <a:solidFill>
                  <a:schemeClr val="tx1"/>
                </a:solidFill>
                <a:latin typeface="+mn-lt"/>
                <a:ea typeface="+mn-ea"/>
                <a:cs typeface="+mn-cs"/>
              </a:rPr>
              <a:t>. И никогда решение не было бы принято в противность моей воле! И моя жена прекрасно чувствует момент, когда ей </a:t>
            </a:r>
            <a:r>
              <a:rPr lang="ru-RU" sz="1200" b="1" kern="1200" dirty="0" smtClean="0">
                <a:solidFill>
                  <a:schemeClr val="tx1"/>
                </a:solidFill>
                <a:latin typeface="+mn-lt"/>
                <a:ea typeface="+mn-ea"/>
                <a:cs typeface="+mn-cs"/>
              </a:rPr>
              <a:t>еще</a:t>
            </a:r>
            <a:r>
              <a:rPr lang="ru-RU" sz="1200" kern="1200" dirty="0" smtClean="0">
                <a:solidFill>
                  <a:schemeClr val="tx1"/>
                </a:solidFill>
                <a:latin typeface="+mn-lt"/>
                <a:ea typeface="+mn-ea"/>
                <a:cs typeface="+mn-cs"/>
              </a:rPr>
              <a:t> можно говорить и когда ей </a:t>
            </a:r>
            <a:r>
              <a:rPr lang="ru-RU" sz="1200" b="1" kern="1200" dirty="0" smtClean="0">
                <a:solidFill>
                  <a:schemeClr val="tx1"/>
                </a:solidFill>
                <a:latin typeface="+mn-lt"/>
                <a:ea typeface="+mn-ea"/>
                <a:cs typeface="+mn-cs"/>
              </a:rPr>
              <a:t>уже</a:t>
            </a:r>
            <a:r>
              <a:rPr lang="ru-RU" sz="1200" kern="1200" dirty="0" smtClean="0">
                <a:solidFill>
                  <a:schemeClr val="tx1"/>
                </a:solidFill>
                <a:latin typeface="+mn-lt"/>
                <a:ea typeface="+mn-ea"/>
                <a:cs typeface="+mn-cs"/>
              </a:rPr>
              <a:t> лучше замолчать. </a:t>
            </a:r>
          </a:p>
        </p:txBody>
      </p:sp>
      <p:sp>
        <p:nvSpPr>
          <p:cNvPr id="4" name="Номер слайда 3"/>
          <p:cNvSpPr>
            <a:spLocks noGrp="1"/>
          </p:cNvSpPr>
          <p:nvPr>
            <p:ph type="sldNum" sz="quarter" idx="10"/>
          </p:nvPr>
        </p:nvSpPr>
        <p:spPr/>
        <p:txBody>
          <a:bodyPr/>
          <a:lstStyle/>
          <a:p>
            <a:fld id="{C994335A-DFE8-4592-A40A-489D710E9AA3}"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 в отношении непринципиальных для меня моментов, как об этом повествует нам </a:t>
            </a:r>
            <a:r>
              <a:rPr lang="ru-RU" sz="1200" b="1" kern="1200" dirty="0" smtClean="0">
                <a:solidFill>
                  <a:schemeClr val="tx1"/>
                </a:solidFill>
                <a:latin typeface="+mn-lt"/>
                <a:ea typeface="+mn-ea"/>
                <a:cs typeface="+mn-cs"/>
              </a:rPr>
              <a:t>30-я глава Чисел,</a:t>
            </a:r>
            <a:r>
              <a:rPr lang="ru-RU" sz="1200" kern="1200" dirty="0" smtClean="0">
                <a:solidFill>
                  <a:schemeClr val="tx1"/>
                </a:solidFill>
                <a:latin typeface="+mn-lt"/>
                <a:ea typeface="+mn-ea"/>
                <a:cs typeface="+mn-cs"/>
              </a:rPr>
              <a:t> если жена что-то сказала в присутствии мужа, и муж промолчал, то этим он утвердил слова своей жены. Даже здесь нет никакого противоречия утвержденному Богом порядку.</a:t>
            </a:r>
          </a:p>
          <a:p>
            <a:r>
              <a:rPr lang="ru-RU" sz="1200" kern="1200" dirty="0" smtClean="0">
                <a:solidFill>
                  <a:schemeClr val="tx1"/>
                </a:solidFill>
                <a:latin typeface="+mn-lt"/>
                <a:ea typeface="+mn-ea"/>
                <a:cs typeface="+mn-cs"/>
              </a:rPr>
              <a:t>Поэтому, определенная «свобода слова» у жен, конечно же, имеется. Если только она, повторюсь, не отменяет основного принципа семейной дискуссии: </a:t>
            </a:r>
            <a:r>
              <a:rPr lang="ru-RU" sz="1200" b="1" kern="1200" dirty="0" smtClean="0">
                <a:solidFill>
                  <a:schemeClr val="tx1"/>
                </a:solidFill>
                <a:latin typeface="+mn-lt"/>
                <a:ea typeface="+mn-ea"/>
                <a:cs typeface="+mn-cs"/>
              </a:rPr>
              <a:t>муж говорит последним</a:t>
            </a:r>
            <a:r>
              <a:rPr lang="ru-RU" sz="1200" kern="1200" dirty="0" smtClean="0">
                <a:solidFill>
                  <a:schemeClr val="tx1"/>
                </a:solidFill>
                <a:latin typeface="+mn-lt"/>
                <a:ea typeface="+mn-ea"/>
                <a:cs typeface="+mn-cs"/>
              </a:rPr>
              <a:t>! Даже если его «последним словом» является молчание.</a:t>
            </a:r>
          </a:p>
        </p:txBody>
      </p:sp>
      <p:sp>
        <p:nvSpPr>
          <p:cNvPr id="4" name="Номер слайда 3"/>
          <p:cNvSpPr>
            <a:spLocks noGrp="1"/>
          </p:cNvSpPr>
          <p:nvPr>
            <p:ph type="sldNum" sz="quarter" idx="10"/>
          </p:nvPr>
        </p:nvSpPr>
        <p:spPr/>
        <p:txBody>
          <a:bodyPr/>
          <a:lstStyle/>
          <a:p>
            <a:fld id="{C994335A-DFE8-4592-A40A-489D710E9AA3}"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Давайте я еще раз повторю свою мысль, и мы уже закончим. Муж должен быть приучен опытом и через это спокоен за вас, </a:t>
            </a:r>
            <a:r>
              <a:rPr lang="ru-RU" sz="1200" b="1" kern="1200" dirty="0" smtClean="0">
                <a:solidFill>
                  <a:schemeClr val="tx1"/>
                </a:solidFill>
                <a:latin typeface="+mn-lt"/>
                <a:ea typeface="+mn-ea"/>
                <a:cs typeface="+mn-cs"/>
              </a:rPr>
              <a:t>что вы не находитесь в откровенном противостоянии его власти и мнению</a:t>
            </a:r>
            <a:r>
              <a:rPr lang="ru-RU" sz="1200" kern="1200" dirty="0" smtClean="0">
                <a:solidFill>
                  <a:schemeClr val="tx1"/>
                </a:solidFill>
                <a:latin typeface="+mn-lt"/>
                <a:ea typeface="+mn-ea"/>
                <a:cs typeface="+mn-cs"/>
              </a:rPr>
              <a:t>. Муж, в буквальном смысле слова, обладает правом принимать окончательное решение, и жене за лучшее смириться перед таким положением вещей, иначе она обрекает себя на бесконечный конфликт, в котором она больше потеряет, чем приобретет. Поэтому, если после его окончательного, и уже строго сказанного мнения, жена говорит мужу: «А я </a:t>
            </a:r>
            <a:r>
              <a:rPr lang="ru-RU" sz="1200" b="1" kern="1200" dirty="0" smtClean="0">
                <a:solidFill>
                  <a:schemeClr val="tx1"/>
                </a:solidFill>
                <a:latin typeface="+mn-lt"/>
                <a:ea typeface="+mn-ea"/>
                <a:cs typeface="+mn-cs"/>
              </a:rPr>
              <a:t>все равно</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считаю</a:t>
            </a:r>
            <a:r>
              <a:rPr lang="ru-RU" sz="1200" kern="1200" dirty="0" smtClean="0">
                <a:solidFill>
                  <a:schemeClr val="tx1"/>
                </a:solidFill>
                <a:latin typeface="+mn-lt"/>
                <a:ea typeface="+mn-ea"/>
                <a:cs typeface="+mn-cs"/>
              </a:rPr>
              <a:t>…», то она может продолжать </a:t>
            </a:r>
            <a:r>
              <a:rPr lang="ru-RU" sz="1200" b="1" kern="1200" dirty="0" smtClean="0">
                <a:solidFill>
                  <a:schemeClr val="tx1"/>
                </a:solidFill>
                <a:latin typeface="+mn-lt"/>
                <a:ea typeface="+mn-ea"/>
                <a:cs typeface="+mn-cs"/>
              </a:rPr>
              <a:t>считать</a:t>
            </a:r>
            <a:r>
              <a:rPr lang="ru-RU" sz="1200" kern="1200" dirty="0" smtClean="0">
                <a:solidFill>
                  <a:schemeClr val="tx1"/>
                </a:solidFill>
                <a:latin typeface="+mn-lt"/>
                <a:ea typeface="+mn-ea"/>
                <a:cs typeface="+mn-cs"/>
              </a:rPr>
              <a:t> сколько ей угодно – только ему уже </a:t>
            </a:r>
            <a:r>
              <a:rPr lang="ru-RU" sz="1200" b="1" kern="1200" dirty="0" smtClean="0">
                <a:solidFill>
                  <a:schemeClr val="tx1"/>
                </a:solidFill>
                <a:latin typeface="+mn-lt"/>
                <a:ea typeface="+mn-ea"/>
                <a:cs typeface="+mn-cs"/>
              </a:rPr>
              <a:t>все равно</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А если вы хотите, чтобы он действительно «услышал» ваше мнение – прислушайтесь к тому, что я говорю!</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994335A-DFE8-4592-A40A-489D710E9AA3}"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 еще один практичный совет на каждый день. Возьмите себе за правило: когда муж открывает рот – вы его закрываете! (Не ему, естественно, а себе). Как только он его закрыл – можете открыть его и вы. Но как только муж снова открыл рот – вы его (себе) снова закрываете! Поупражняйтесь в этом со своей лучшей замужней подругой. Вы друг друга поймете. А после и ваши мужья вас!</a:t>
            </a:r>
          </a:p>
          <a:p>
            <a:r>
              <a:rPr lang="ru-RU" sz="1200" kern="1200" dirty="0" smtClean="0">
                <a:solidFill>
                  <a:schemeClr val="tx1"/>
                </a:solidFill>
                <a:latin typeface="+mn-lt"/>
                <a:ea typeface="+mn-ea"/>
                <a:cs typeface="+mn-cs"/>
              </a:rPr>
              <a:t>Вот так, уважаемые мои! И не надо бить по столу! </a:t>
            </a:r>
            <a:r>
              <a:rPr lang="ru-RU" sz="1200" b="1" kern="1200" dirty="0" smtClean="0">
                <a:solidFill>
                  <a:schemeClr val="tx1"/>
                </a:solidFill>
                <a:latin typeface="+mn-lt"/>
                <a:ea typeface="+mn-ea"/>
                <a:cs typeface="+mn-cs"/>
              </a:rPr>
              <a:t>Надо просто быть женщиной</a:t>
            </a:r>
            <a:r>
              <a:rPr lang="ru-RU" sz="1200" kern="1200" dirty="0" smtClean="0">
                <a:solidFill>
                  <a:schemeClr val="tx1"/>
                </a:solidFill>
                <a:latin typeface="+mn-lt"/>
                <a:ea typeface="+mn-ea"/>
                <a:cs typeface="+mn-cs"/>
              </a:rPr>
              <a:t>! И все у вас, как говорится, наладится. Ну, «…а если бы кто захотел (с этим) спорить, то мы (то есть братская половина церкви), не имеем такого обычая, ни церкви Божии». (Все по Писанию, все по Писанию).</a:t>
            </a:r>
          </a:p>
        </p:txBody>
      </p:sp>
      <p:sp>
        <p:nvSpPr>
          <p:cNvPr id="4" name="Номер слайда 3"/>
          <p:cNvSpPr>
            <a:spLocks noGrp="1"/>
          </p:cNvSpPr>
          <p:nvPr>
            <p:ph type="sldNum" sz="quarter" idx="10"/>
          </p:nvPr>
        </p:nvSpPr>
        <p:spPr/>
        <p:txBody>
          <a:bodyPr/>
          <a:lstStyle/>
          <a:p>
            <a:fld id="{C994335A-DFE8-4592-A40A-489D710E9AA3}"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Так-так, уважаемые мужи-братья. Насладившись нашим триумфом в предыдущей, «женской» главе, добро пожаловать в «нашу богатырскую», где говорить будем о мужском и по-мужски. Наладив положение с поведением наших жен, давайте обратим свой практичный взгляд и на нас самих.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«Наша» </a:t>
            </a:r>
            <a:r>
              <a:rPr lang="ru-RU" sz="1200" b="1" kern="1200" dirty="0" smtClean="0">
                <a:solidFill>
                  <a:schemeClr val="tx1"/>
                </a:solidFill>
                <a:latin typeface="+mn-lt"/>
                <a:ea typeface="+mn-ea"/>
                <a:cs typeface="+mn-cs"/>
              </a:rPr>
              <a:t>вторая</a:t>
            </a:r>
            <a:r>
              <a:rPr lang="ru-RU" sz="1200" kern="1200" dirty="0" smtClean="0">
                <a:solidFill>
                  <a:schemeClr val="tx1"/>
                </a:solidFill>
                <a:latin typeface="+mn-lt"/>
                <a:ea typeface="+mn-ea"/>
                <a:cs typeface="+mn-cs"/>
              </a:rPr>
              <a:t> заповедь, которая является «паритетной» такой же заповеди для жен, звучит так:</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«Будь умерен и мудр в своем праве быть главой семьи»!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Правда, очень простое правило? Спасибо, я тоже так думаю. Хочу напомнить уже высказанную ранее мысль, что проводи я семинар для одних мужчин, первым бы я поставил именно это. На непонимании предназначения «мужского права» чаще всего заквашено большинство брачных проблем, приходящих со стороны мужчины. Как правило, от этого все отталкивается, и зачастую все к этому сводится. По этому-то поводу у меня сегодня достаточно короткий разговор, буквально пару мыслей. Это женам я обычно объясняю все подробно. Это они должны, так сказать, прочувствовать всю трагичность проступка их прародительницы! </a:t>
            </a:r>
            <a:r>
              <a:rPr lang="ru-RU" sz="1200" kern="1200" dirty="0" err="1" smtClean="0">
                <a:solidFill>
                  <a:schemeClr val="tx1"/>
                </a:solidFill>
                <a:latin typeface="+mn-lt"/>
                <a:ea typeface="+mn-ea"/>
                <a:cs typeface="+mn-cs"/>
              </a:rPr>
              <a:t>Аа-а</a:t>
            </a:r>
            <a:r>
              <a:rPr lang="ru-RU" sz="1200" kern="1200" dirty="0" smtClean="0">
                <a:solidFill>
                  <a:schemeClr val="tx1"/>
                </a:solidFill>
                <a:latin typeface="+mn-lt"/>
                <a:ea typeface="+mn-ea"/>
                <a:cs typeface="+mn-cs"/>
              </a:rPr>
              <a:t> между </a:t>
            </a:r>
            <a:r>
              <a:rPr lang="ru-RU" sz="1200" kern="1200" dirty="0" err="1" smtClean="0">
                <a:solidFill>
                  <a:schemeClr val="tx1"/>
                </a:solidFill>
                <a:latin typeface="+mn-lt"/>
                <a:ea typeface="+mn-ea"/>
                <a:cs typeface="+mn-cs"/>
              </a:rPr>
              <a:t>на-а-ми</a:t>
            </a:r>
            <a:r>
              <a:rPr lang="ru-RU" sz="1200" kern="1200" dirty="0" smtClean="0">
                <a:solidFill>
                  <a:schemeClr val="tx1"/>
                </a:solidFill>
                <a:latin typeface="+mn-lt"/>
                <a:ea typeface="+mn-ea"/>
                <a:cs typeface="+mn-cs"/>
              </a:rPr>
              <a:t> разговор короткий: «Мужик сказал – мужик понял»!</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Итак, </a:t>
            </a:r>
            <a:r>
              <a:rPr lang="ru-RU" sz="1200" u="sng" kern="1200" dirty="0" smtClean="0">
                <a:solidFill>
                  <a:schemeClr val="tx1"/>
                </a:solidFill>
                <a:latin typeface="+mn-lt"/>
                <a:ea typeface="+mn-ea"/>
                <a:cs typeface="+mn-cs"/>
              </a:rPr>
              <a:t>первое</a:t>
            </a:r>
            <a:r>
              <a:rPr lang="ru-RU" sz="1200" kern="1200" dirty="0" smtClean="0">
                <a:solidFill>
                  <a:schemeClr val="tx1"/>
                </a:solidFill>
                <a:latin typeface="+mn-lt"/>
                <a:ea typeface="+mn-ea"/>
                <a:cs typeface="+mn-cs"/>
              </a:rPr>
              <a:t>, что я хотел бы напомнить «сильному полу» о его праве главенствовать в браке – это то, что </a:t>
            </a:r>
            <a:r>
              <a:rPr lang="ru-RU" sz="1200" b="1" kern="1200" dirty="0" smtClean="0">
                <a:solidFill>
                  <a:schemeClr val="tx1"/>
                </a:solidFill>
                <a:latin typeface="+mn-lt"/>
                <a:ea typeface="+mn-ea"/>
                <a:cs typeface="+mn-cs"/>
              </a:rPr>
              <a:t>эта реальная власть дана нам для созидания, а не для разрушения!</a:t>
            </a:r>
            <a:r>
              <a:rPr lang="ru-RU" sz="1200" kern="1200" dirty="0" smtClean="0">
                <a:solidFill>
                  <a:schemeClr val="tx1"/>
                </a:solidFill>
                <a:latin typeface="+mn-lt"/>
                <a:ea typeface="+mn-ea"/>
                <a:cs typeface="+mn-cs"/>
              </a:rPr>
              <a:t> По всей вероятности, каждый муж хотя бы однажды погрешил против этой очевидной истины. Ну, что ж, как говорится, бывает. Ни у одного из нас нет «корочки </a:t>
            </a:r>
            <a:r>
              <a:rPr lang="ru-RU" sz="1200" kern="1200" dirty="0" err="1" smtClean="0">
                <a:solidFill>
                  <a:schemeClr val="tx1"/>
                </a:solidFill>
                <a:latin typeface="+mn-lt"/>
                <a:ea typeface="+mn-ea"/>
                <a:cs typeface="+mn-cs"/>
              </a:rPr>
              <a:t>Семейностроительного</a:t>
            </a:r>
            <a:r>
              <a:rPr lang="ru-RU" sz="1200" kern="1200" dirty="0" smtClean="0">
                <a:solidFill>
                  <a:schemeClr val="tx1"/>
                </a:solidFill>
                <a:latin typeface="+mn-lt"/>
                <a:ea typeface="+mn-ea"/>
                <a:cs typeface="+mn-cs"/>
              </a:rPr>
              <a:t>». Однако вот о чем я думаю. </a:t>
            </a:r>
          </a:p>
        </p:txBody>
      </p:sp>
      <p:sp>
        <p:nvSpPr>
          <p:cNvPr id="4" name="Номер слайда 3"/>
          <p:cNvSpPr>
            <a:spLocks noGrp="1"/>
          </p:cNvSpPr>
          <p:nvPr>
            <p:ph type="sldNum" sz="quarter" idx="10"/>
          </p:nvPr>
        </p:nvSpPr>
        <p:spPr/>
        <p:txBody>
          <a:bodyPr/>
          <a:lstStyle/>
          <a:p>
            <a:fld id="{C994335A-DFE8-4592-A40A-489D710E9AA3}"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Мужья, расслабьтесь, а жены приготовьтесь к усвоению самой короткой и легко запоминаемой, </a:t>
            </a:r>
            <a:r>
              <a:rPr lang="ru-RU" sz="1200" b="1" kern="1200" dirty="0" smtClean="0">
                <a:solidFill>
                  <a:schemeClr val="tx1"/>
                </a:solidFill>
                <a:latin typeface="+mn-lt"/>
                <a:ea typeface="+mn-ea"/>
                <a:cs typeface="+mn-cs"/>
              </a:rPr>
              <a:t>второй</a:t>
            </a:r>
            <a:r>
              <a:rPr lang="ru-RU" sz="1200" kern="1200" dirty="0" smtClean="0">
                <a:solidFill>
                  <a:schemeClr val="tx1"/>
                </a:solidFill>
                <a:latin typeface="+mn-lt"/>
                <a:ea typeface="+mn-ea"/>
                <a:cs typeface="+mn-cs"/>
              </a:rPr>
              <a:t> заповеди для жены:</a:t>
            </a:r>
          </a:p>
          <a:p>
            <a:endParaRPr lang="ru-RU" dirty="0"/>
          </a:p>
        </p:txBody>
      </p:sp>
      <p:sp>
        <p:nvSpPr>
          <p:cNvPr id="4" name="Номер слайда 3"/>
          <p:cNvSpPr>
            <a:spLocks noGrp="1"/>
          </p:cNvSpPr>
          <p:nvPr>
            <p:ph type="sldNum" sz="quarter" idx="10"/>
          </p:nvPr>
        </p:nvSpPr>
        <p:spPr/>
        <p:txBody>
          <a:bodyPr/>
          <a:lstStyle/>
          <a:p>
            <a:fld id="{C994335A-DFE8-4592-A40A-489D710E9AA3}"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Ошибки ошибками, но, кажется, встречаются между нами такие «самородки», которые как будто сотворены, чтобы методично и хладнокровно убивать все живое вокруг себя. Дайте такому идеальное начало, и в конце вы не будете иметь «камня на камне». Что ж, тоже, как говорится, уметь надо. Элементарно просто узнать в муже деспота по замученному и усталому лицу его жены. Все просто разваливается на части, а он кричит: «Я в доме хозяин»!!! Чаще всего, знаете ли, это от внутреннего бессилия. Если ты самим собою не вызываешь уважения, то «уважать себя заставить» тебе, милый человек, не удастся ни кнутом, ни окриком. </a:t>
            </a:r>
          </a:p>
        </p:txBody>
      </p:sp>
      <p:sp>
        <p:nvSpPr>
          <p:cNvPr id="4" name="Номер слайда 3"/>
          <p:cNvSpPr>
            <a:spLocks noGrp="1"/>
          </p:cNvSpPr>
          <p:nvPr>
            <p:ph type="sldNum" sz="quarter" idx="10"/>
          </p:nvPr>
        </p:nvSpPr>
        <p:spPr/>
        <p:txBody>
          <a:bodyPr/>
          <a:lstStyle/>
          <a:p>
            <a:fld id="{C994335A-DFE8-4592-A40A-489D710E9AA3}"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первых главах книги Бытие говорится о том, что Господь сотворил человека по Своему образу и подобию. Подобный подход к делу двигал Богом, вероятно, и при творении всего остального. Сотворил, посмотрел вокруг: « </a:t>
            </a:r>
            <a:r>
              <a:rPr lang="ru-RU" sz="1200" kern="1200" dirty="0" err="1" smtClean="0">
                <a:solidFill>
                  <a:schemeClr val="tx1"/>
                </a:solidFill>
                <a:latin typeface="+mn-lt"/>
                <a:ea typeface="+mn-ea"/>
                <a:cs typeface="+mn-cs"/>
              </a:rPr>
              <a:t>Хорошоо-оо-о</a:t>
            </a:r>
            <a:r>
              <a:rPr lang="ru-RU" sz="1200" kern="1200" dirty="0" smtClean="0">
                <a:solidFill>
                  <a:schemeClr val="tx1"/>
                </a:solidFill>
                <a:latin typeface="+mn-lt"/>
                <a:ea typeface="+mn-ea"/>
                <a:cs typeface="+mn-cs"/>
              </a:rPr>
              <a:t>»!!! То же самое происходит сегодня и в мире людей. Они тоже все делают по </a:t>
            </a:r>
            <a:r>
              <a:rPr lang="ru-RU" sz="1200" b="1" kern="1200" dirty="0" smtClean="0">
                <a:solidFill>
                  <a:schemeClr val="tx1"/>
                </a:solidFill>
                <a:latin typeface="+mn-lt"/>
                <a:ea typeface="+mn-ea"/>
                <a:cs typeface="+mn-cs"/>
              </a:rPr>
              <a:t>своему</a:t>
            </a:r>
            <a:r>
              <a:rPr lang="ru-RU" sz="1200" kern="1200" dirty="0" smtClean="0">
                <a:solidFill>
                  <a:schemeClr val="tx1"/>
                </a:solidFill>
                <a:latin typeface="+mn-lt"/>
                <a:ea typeface="+mn-ea"/>
                <a:cs typeface="+mn-cs"/>
              </a:rPr>
              <a:t> образу и подобию. Оглянись вокруг себя, достопочтенный муж! Если ты увидишь там затравленный взгляд жены, расширенные от ужаса глаза твоих собственных детей, если при твоем появлении теща «исчезает как дым», а семейная экономика «трещит по швам», тогда знай – </a:t>
            </a:r>
            <a:r>
              <a:rPr lang="ru-RU" sz="1200" b="1" kern="1200" dirty="0" smtClean="0">
                <a:solidFill>
                  <a:schemeClr val="tx1"/>
                </a:solidFill>
                <a:latin typeface="+mn-lt"/>
                <a:ea typeface="+mn-ea"/>
                <a:cs typeface="+mn-cs"/>
              </a:rPr>
              <a:t>это</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твой образ и подобие</a:t>
            </a:r>
            <a:r>
              <a:rPr lang="ru-RU" sz="1200" kern="1200" dirty="0" smtClean="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C994335A-DFE8-4592-A40A-489D710E9AA3}"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Ты можешь быть хорошим хозяином, и тогда тебе огромный «плюс» (это немало для женщины). Но пойми, брак – это не кран, не розетка, и даже не приватизированная квартира. Брак – это отношения! И по тому, как эти отношения или </a:t>
            </a:r>
            <a:r>
              <a:rPr lang="ru-RU" sz="1200" kern="1200" dirty="0" err="1" smtClean="0">
                <a:solidFill>
                  <a:schemeClr val="tx1"/>
                </a:solidFill>
                <a:latin typeface="+mn-lt"/>
                <a:ea typeface="+mn-ea"/>
                <a:cs typeface="+mn-cs"/>
              </a:rPr>
              <a:t>созиждены</a:t>
            </a:r>
            <a:r>
              <a:rPr lang="ru-RU" sz="1200" kern="1200" dirty="0" smtClean="0">
                <a:solidFill>
                  <a:schemeClr val="tx1"/>
                </a:solidFill>
                <a:latin typeface="+mn-lt"/>
                <a:ea typeface="+mn-ea"/>
                <a:cs typeface="+mn-cs"/>
              </a:rPr>
              <a:t> тобой в любви и терпении, или развалены в эгоизме и черствости, лучше всего проявлена твоя </a:t>
            </a:r>
            <a:r>
              <a:rPr lang="ru-RU" sz="1200" b="1" kern="1200" dirty="0" smtClean="0">
                <a:solidFill>
                  <a:schemeClr val="tx1"/>
                </a:solidFill>
                <a:latin typeface="+mn-lt"/>
                <a:ea typeface="+mn-ea"/>
                <a:cs typeface="+mn-cs"/>
              </a:rPr>
              <a:t>подлинная</a:t>
            </a:r>
            <a:r>
              <a:rPr lang="ru-RU" sz="1200" kern="1200" dirty="0" smtClean="0">
                <a:solidFill>
                  <a:schemeClr val="tx1"/>
                </a:solidFill>
                <a:latin typeface="+mn-lt"/>
                <a:ea typeface="+mn-ea"/>
                <a:cs typeface="+mn-cs"/>
              </a:rPr>
              <a:t> сущность как мужа. Ты можешь всегда оставаться «прав», на это у тебя всегда остается право. Главное, чтобы в конечном итоге, твоей правоте радовался не только ты сам, но твоя правота оборачивалась радостью и для всех остальных. «</a:t>
            </a:r>
            <a:r>
              <a:rPr lang="ru-RU" sz="1200" kern="1200" dirty="0" err="1" smtClean="0">
                <a:solidFill>
                  <a:schemeClr val="tx1"/>
                </a:solidFill>
                <a:latin typeface="+mn-lt"/>
                <a:ea typeface="+mn-ea"/>
                <a:cs typeface="+mn-cs"/>
              </a:rPr>
              <a:t>Ага-а</a:t>
            </a:r>
            <a:r>
              <a:rPr lang="ru-RU" sz="1200" kern="1200" dirty="0" smtClean="0">
                <a:solidFill>
                  <a:schemeClr val="tx1"/>
                </a:solidFill>
                <a:latin typeface="+mn-lt"/>
                <a:ea typeface="+mn-ea"/>
                <a:cs typeface="+mn-cs"/>
              </a:rPr>
              <a:t>! Папа оказался прав!», – дети прыгают, семья с прибылью, жене весело, теща с блинами в гостях!</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994335A-DFE8-4592-A40A-489D710E9AA3}"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Мысль </a:t>
            </a:r>
            <a:r>
              <a:rPr lang="ru-RU" sz="1200" u="sng" kern="1200" dirty="0" smtClean="0">
                <a:solidFill>
                  <a:schemeClr val="tx1"/>
                </a:solidFill>
                <a:latin typeface="+mn-lt"/>
                <a:ea typeface="+mn-ea"/>
                <a:cs typeface="+mn-cs"/>
              </a:rPr>
              <a:t>вторая</a:t>
            </a:r>
            <a:r>
              <a:rPr lang="ru-RU" sz="1200" kern="1200" dirty="0" smtClean="0">
                <a:solidFill>
                  <a:schemeClr val="tx1"/>
                </a:solidFill>
                <a:latin typeface="+mn-lt"/>
                <a:ea typeface="+mn-ea"/>
                <a:cs typeface="+mn-cs"/>
              </a:rPr>
              <a:t> и последняя – </a:t>
            </a:r>
            <a:r>
              <a:rPr lang="ru-RU" sz="1200" b="1" kern="1200" dirty="0" smtClean="0">
                <a:solidFill>
                  <a:schemeClr val="tx1"/>
                </a:solidFill>
                <a:latin typeface="+mn-lt"/>
                <a:ea typeface="+mn-ea"/>
                <a:cs typeface="+mn-cs"/>
              </a:rPr>
              <a:t>твое право главенствовать укомплектовывается ответственностью за все, что происходит в семье</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Сожалею, но вынужден сказать об этом открыто: сегодня все больше мужчин, желающих оставить за собой в браке одно влияние, и всячески «открещивающихся» от ответственности. И кинофильм «Тени исчезают в полдень» опять прокручивается на экранах наших брачных «кинозалов». Мне гадко смотреть (даже не извиняюсь) как снова и снова мужья бросают своих жен один на один с бытовыми проблемами, неразрешенными конфликтами с соседями и детьми, с горой житейских обязательств и просто кучей текущих дел, которые рано или поздно просто «ломают» женщину изнутри. </a:t>
            </a:r>
          </a:p>
        </p:txBody>
      </p:sp>
      <p:sp>
        <p:nvSpPr>
          <p:cNvPr id="4" name="Номер слайда 3"/>
          <p:cNvSpPr>
            <a:spLocks noGrp="1"/>
          </p:cNvSpPr>
          <p:nvPr>
            <p:ph type="sldNum" sz="quarter" idx="10"/>
          </p:nvPr>
        </p:nvSpPr>
        <p:spPr/>
        <p:txBody>
          <a:bodyPr/>
          <a:lstStyle/>
          <a:p>
            <a:fld id="{C994335A-DFE8-4592-A40A-489D710E9AA3}"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Муж все прекрасно знает и видит, но всегда «не при делах»: «А </a:t>
            </a:r>
            <a:r>
              <a:rPr lang="ru-RU" sz="1200" kern="1200" dirty="0" err="1" smtClean="0">
                <a:solidFill>
                  <a:schemeClr val="tx1"/>
                </a:solidFill>
                <a:latin typeface="+mn-lt"/>
                <a:ea typeface="+mn-ea"/>
                <a:cs typeface="+mn-cs"/>
              </a:rPr>
              <a:t>шо</a:t>
            </a:r>
            <a:r>
              <a:rPr lang="ru-RU" sz="1200" kern="1200" dirty="0" smtClean="0">
                <a:solidFill>
                  <a:schemeClr val="tx1"/>
                </a:solidFill>
                <a:latin typeface="+mn-lt"/>
                <a:ea typeface="+mn-ea"/>
                <a:cs typeface="+mn-cs"/>
              </a:rPr>
              <a:t>?! А зачем я женился?!» В кротости Христовой напоминаю тебе, дорогой брат – жена всего лишь </a:t>
            </a:r>
            <a:r>
              <a:rPr lang="ru-RU" sz="1200" b="1" kern="1200" dirty="0" smtClean="0">
                <a:solidFill>
                  <a:schemeClr val="tx1"/>
                </a:solidFill>
                <a:latin typeface="+mn-lt"/>
                <a:ea typeface="+mn-ea"/>
                <a:cs typeface="+mn-cs"/>
              </a:rPr>
              <a:t>помогает</a:t>
            </a:r>
            <a:r>
              <a:rPr lang="ru-RU" sz="1200" kern="1200" dirty="0" smtClean="0">
                <a:solidFill>
                  <a:schemeClr val="tx1"/>
                </a:solidFill>
                <a:latin typeface="+mn-lt"/>
                <a:ea typeface="+mn-ea"/>
                <a:cs typeface="+mn-cs"/>
              </a:rPr>
              <a:t> тебе во всем этом. А реальную ответственность (позволь мне заново тебе ее вручить) – несешь именно ты! Ты ведь хотел быть </a:t>
            </a:r>
            <a:r>
              <a:rPr lang="ru-RU" sz="1200" b="1" kern="1200" dirty="0" smtClean="0">
                <a:solidFill>
                  <a:schemeClr val="tx1"/>
                </a:solidFill>
                <a:latin typeface="+mn-lt"/>
                <a:ea typeface="+mn-ea"/>
                <a:cs typeface="+mn-cs"/>
              </a:rPr>
              <a:t>первым</a:t>
            </a:r>
            <a:r>
              <a:rPr lang="ru-RU" sz="1200" kern="1200" dirty="0" smtClean="0">
                <a:solidFill>
                  <a:schemeClr val="tx1"/>
                </a:solidFill>
                <a:latin typeface="+mn-lt"/>
                <a:ea typeface="+mn-ea"/>
                <a:cs typeface="+mn-cs"/>
              </a:rPr>
              <a:t>, не так ли? </a:t>
            </a:r>
          </a:p>
        </p:txBody>
      </p:sp>
      <p:sp>
        <p:nvSpPr>
          <p:cNvPr id="4" name="Номер слайда 3"/>
          <p:cNvSpPr>
            <a:spLocks noGrp="1"/>
          </p:cNvSpPr>
          <p:nvPr>
            <p:ph type="sldNum" sz="quarter" idx="10"/>
          </p:nvPr>
        </p:nvSpPr>
        <p:spPr/>
        <p:txBody>
          <a:bodyPr/>
          <a:lstStyle/>
          <a:p>
            <a:fld id="{C994335A-DFE8-4592-A40A-489D710E9AA3}"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mn-lt"/>
                <a:ea typeface="+mn-ea"/>
                <a:cs typeface="+mn-cs"/>
              </a:rPr>
              <a:t>В </a:t>
            </a:r>
            <a:r>
              <a:rPr lang="ru-RU" sz="1200" b="1" kern="1200" dirty="0" smtClean="0">
                <a:solidFill>
                  <a:schemeClr val="tx1"/>
                </a:solidFill>
                <a:latin typeface="+mn-lt"/>
                <a:ea typeface="+mn-ea"/>
                <a:cs typeface="+mn-cs"/>
              </a:rPr>
              <a:t>Еф.5:24,25</a:t>
            </a:r>
            <a:r>
              <a:rPr lang="ru-RU" sz="1200" kern="1200" dirty="0" smtClean="0">
                <a:solidFill>
                  <a:schemeClr val="tx1"/>
                </a:solidFill>
                <a:latin typeface="+mn-lt"/>
                <a:ea typeface="+mn-ea"/>
                <a:cs typeface="+mn-cs"/>
              </a:rPr>
              <a:t> сказано, что «Христос </a:t>
            </a:r>
            <a:r>
              <a:rPr lang="ru-RU" sz="1200" b="1" kern="1200" dirty="0" smtClean="0">
                <a:solidFill>
                  <a:schemeClr val="tx1"/>
                </a:solidFill>
                <a:latin typeface="+mn-lt"/>
                <a:ea typeface="+mn-ea"/>
                <a:cs typeface="+mn-cs"/>
              </a:rPr>
              <a:t>возлюбил</a:t>
            </a:r>
            <a:r>
              <a:rPr lang="ru-RU" sz="1200" kern="1200" dirty="0" smtClean="0">
                <a:solidFill>
                  <a:schemeClr val="tx1"/>
                </a:solidFill>
                <a:latin typeface="+mn-lt"/>
                <a:ea typeface="+mn-ea"/>
                <a:cs typeface="+mn-cs"/>
              </a:rPr>
              <a:t> Церковь и предал Себя за нее». </a:t>
            </a:r>
          </a:p>
          <a:p>
            <a:r>
              <a:rPr lang="ru-RU" sz="1200" kern="1200" dirty="0" smtClean="0">
                <a:solidFill>
                  <a:schemeClr val="tx1"/>
                </a:solidFill>
                <a:latin typeface="+mn-lt"/>
                <a:ea typeface="+mn-ea"/>
                <a:cs typeface="+mn-cs"/>
              </a:rPr>
              <a:t>Церковь же оценила это и покорилась. Трудно покоряться тому, кто не любит. Просто помни об этом.</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Молитва.</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994335A-DFE8-4592-A40A-489D710E9AA3}" type="slidenum">
              <a:rPr lang="ru-RU" smtClean="0"/>
              <a:pPr/>
              <a:t>36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«Никогда не спорь с мужем».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начале, когда я составлял текст этих «заповедей», я хотел добавить сюда еще одну фразу: «…но кротко высказывай свое мнение». После я все-таки убрал эти слова, чтобы сделать это высказывание максимально афористичным.</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 слову, это правило является </a:t>
            </a:r>
            <a:r>
              <a:rPr lang="ru-RU" sz="1200" b="1" kern="1200" dirty="0" smtClean="0">
                <a:solidFill>
                  <a:schemeClr val="tx1"/>
                </a:solidFill>
                <a:latin typeface="+mn-lt"/>
                <a:ea typeface="+mn-ea"/>
                <a:cs typeface="+mn-cs"/>
              </a:rPr>
              <a:t>вторым вернейшим тестом</a:t>
            </a:r>
            <a:r>
              <a:rPr lang="ru-RU" sz="1200" kern="1200" dirty="0" smtClean="0">
                <a:solidFill>
                  <a:schemeClr val="tx1"/>
                </a:solidFill>
                <a:latin typeface="+mn-lt"/>
                <a:ea typeface="+mn-ea"/>
                <a:cs typeface="+mn-cs"/>
              </a:rPr>
              <a:t> на ваше практическое замужество.</a:t>
            </a:r>
          </a:p>
          <a:p>
            <a:r>
              <a:rPr lang="ru-RU" b="1" u="sng" dirty="0" smtClean="0">
                <a:solidFill>
                  <a:srgbClr val="FF0000"/>
                </a:solidFill>
              </a:rPr>
              <a:t>Мне кажется, в нашей культуре (я говорю сейчас о знакомой </a:t>
            </a:r>
            <a:r>
              <a:rPr lang="ru-RU" b="1" u="sng" dirty="0" smtClean="0">
                <a:solidFill>
                  <a:srgbClr val="FF0000"/>
                </a:solidFill>
              </a:rPr>
              <a:t>мне действительности </a:t>
            </a:r>
            <a:r>
              <a:rPr lang="ru-RU" b="1" u="sng" dirty="0" smtClean="0">
                <a:solidFill>
                  <a:srgbClr val="FF0000"/>
                </a:solidFill>
              </a:rPr>
              <a:t>на стыке двух веков) давно утеряно такое понятие как «хозяин». Только в некоторых глухих селах жены по</a:t>
            </a:r>
            <a:r>
              <a:rPr lang="uk-UA" b="1" u="sng" dirty="0" smtClean="0">
                <a:solidFill>
                  <a:srgbClr val="FF0000"/>
                </a:solidFill>
              </a:rPr>
              <a:t>-</a:t>
            </a:r>
            <a:r>
              <a:rPr lang="ru-RU" b="1" u="sng" dirty="0" smtClean="0">
                <a:solidFill>
                  <a:srgbClr val="FF0000"/>
                </a:solidFill>
              </a:rPr>
              <a:t>старинке продолжают называть своих мужей именно так. Взгляните на иллюстрации </a:t>
            </a:r>
            <a:r>
              <a:rPr lang="ru-RU" b="1" u="sng" dirty="0" smtClean="0">
                <a:solidFill>
                  <a:srgbClr val="FF0000"/>
                </a:solidFill>
              </a:rPr>
              <a:t> фольклора</a:t>
            </a:r>
            <a:r>
              <a:rPr lang="uk-UA" b="1" u="sng" dirty="0" smtClean="0">
                <a:solidFill>
                  <a:srgbClr val="FF0000"/>
                </a:solidFill>
              </a:rPr>
              <a:t>. </a:t>
            </a:r>
            <a:r>
              <a:rPr lang="uk-UA" b="1" u="sng" dirty="0" err="1" smtClean="0">
                <a:solidFill>
                  <a:srgbClr val="FF0000"/>
                </a:solidFill>
              </a:rPr>
              <a:t>Вы</a:t>
            </a:r>
            <a:r>
              <a:rPr lang="ru-RU" b="1" u="sng" dirty="0" smtClean="0">
                <a:solidFill>
                  <a:srgbClr val="FF0000"/>
                </a:solidFill>
              </a:rPr>
              <a:t> увидите там хату, на пороге которой стоит дородная </a:t>
            </a:r>
            <a:r>
              <a:rPr lang="uk-UA" b="1" u="sng" dirty="0" smtClean="0">
                <a:solidFill>
                  <a:srgbClr val="FF0000"/>
                </a:solidFill>
              </a:rPr>
              <a:t>«</a:t>
            </a:r>
            <a:r>
              <a:rPr lang="uk-UA" b="1" u="sng" dirty="0" err="1" smtClean="0">
                <a:solidFill>
                  <a:srgbClr val="FF0000"/>
                </a:solidFill>
              </a:rPr>
              <a:t>жена</a:t>
            </a:r>
            <a:r>
              <a:rPr lang="uk-UA" b="1" u="sng" dirty="0" smtClean="0">
                <a:solidFill>
                  <a:srgbClr val="FF0000"/>
                </a:solidFill>
              </a:rPr>
              <a:t>»</a:t>
            </a:r>
            <a:r>
              <a:rPr lang="ru-RU" b="1" u="sng" dirty="0" smtClean="0">
                <a:solidFill>
                  <a:srgbClr val="FF0000"/>
                </a:solidFill>
              </a:rPr>
              <a:t> </a:t>
            </a:r>
            <a:r>
              <a:rPr lang="ru-RU" b="1" u="sng" dirty="0" smtClean="0">
                <a:solidFill>
                  <a:srgbClr val="FF0000"/>
                </a:solidFill>
              </a:rPr>
              <a:t>с платочным узлом на лбу, руки которой традиционно уперты «в боки», а рядом, с виноватым видом, стоит плюгавый мужичонка, из кармана которого выглядывает горлышко начатой «четвертушки». Мы смотрим на это и смеемся. «А что, – скажете мне вы, – так ведь оно и есть». Таким образом, мы сами поддерживаем подобное положение вещей, смеясь над тем, чему надо бы возмутиться.</a:t>
            </a:r>
          </a:p>
        </p:txBody>
      </p:sp>
      <p:sp>
        <p:nvSpPr>
          <p:cNvPr id="4" name="Номер слайда 3"/>
          <p:cNvSpPr>
            <a:spLocks noGrp="1"/>
          </p:cNvSpPr>
          <p:nvPr>
            <p:ph type="sldNum" sz="quarter" idx="10"/>
          </p:nvPr>
        </p:nvSpPr>
        <p:spPr/>
        <p:txBody>
          <a:bodyPr/>
          <a:lstStyle/>
          <a:p>
            <a:fld id="{C994335A-DFE8-4592-A40A-489D710E9AA3}"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Как христианину мне грустно и стыдно признать, но культуры, где вопрос поведения жен традиционно поставлен жестче – более стабильны. После этого не удивительно, что «христианский» Запад сегодня повально принимает Ислам. На самом деле, Запад принимает не столько сам Ислам, сколько </a:t>
            </a:r>
            <a:r>
              <a:rPr lang="ru-RU" sz="1200" b="1" kern="1200" dirty="0" smtClean="0">
                <a:solidFill>
                  <a:schemeClr val="tx1"/>
                </a:solidFill>
                <a:latin typeface="+mn-lt"/>
                <a:ea typeface="+mn-ea"/>
                <a:cs typeface="+mn-cs"/>
              </a:rPr>
              <a:t>стабильность</a:t>
            </a:r>
            <a:r>
              <a:rPr lang="ru-RU" sz="1200" kern="1200" dirty="0" smtClean="0">
                <a:solidFill>
                  <a:schemeClr val="tx1"/>
                </a:solidFill>
                <a:latin typeface="+mn-lt"/>
                <a:ea typeface="+mn-ea"/>
                <a:cs typeface="+mn-cs"/>
              </a:rPr>
              <a:t> Ислама. К сожалению, христианство в глазах мировой общественности не показало такой стабильности и порядка в браках, которые мы сегодня называем христианскими. Я прекрасно осознаю те, некоторые крайности, с которыми сталкивается женщина-жена в том же, даже современном, восточном браке. Я прекрасно понимаю, что принуждение покоряться взамен осознанной покорности создает определенное, абсолютно никому ненужное напряжение. И, тем не менее, мы вынуждены с уважением признать, что им все еще удается держать порядок. То же, что творится у нас, перешло уже, на мой взгляд, все разумные пределы.</a:t>
            </a:r>
          </a:p>
        </p:txBody>
      </p:sp>
      <p:sp>
        <p:nvSpPr>
          <p:cNvPr id="4" name="Номер слайда 3"/>
          <p:cNvSpPr>
            <a:spLocks noGrp="1"/>
          </p:cNvSpPr>
          <p:nvPr>
            <p:ph type="sldNum" sz="quarter" idx="10"/>
          </p:nvPr>
        </p:nvSpPr>
        <p:spPr/>
        <p:txBody>
          <a:bodyPr/>
          <a:lstStyle/>
          <a:p>
            <a:fld id="{C994335A-DFE8-4592-A40A-489D710E9AA3}"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Скажите, пожалуйста, в каком обществе вы хотели бы жить: там, где свобода доведена до абсурда, или там, где контроль доведен до абсурда? (Остановитесь и подумайте). Что, трудно сказать? А теперь выслушайте предполагаемый </a:t>
            </a:r>
            <a:r>
              <a:rPr lang="ru-RU" sz="1200" b="1" kern="1200" dirty="0" smtClean="0">
                <a:solidFill>
                  <a:schemeClr val="tx1"/>
                </a:solidFill>
                <a:latin typeface="+mn-lt"/>
                <a:ea typeface="+mn-ea"/>
                <a:cs typeface="+mn-cs"/>
              </a:rPr>
              <a:t>правильный</a:t>
            </a:r>
            <a:r>
              <a:rPr lang="ru-RU" sz="1200" kern="1200" dirty="0" smtClean="0">
                <a:solidFill>
                  <a:schemeClr val="tx1"/>
                </a:solidFill>
                <a:latin typeface="+mn-lt"/>
                <a:ea typeface="+mn-ea"/>
                <a:cs typeface="+mn-cs"/>
              </a:rPr>
              <a:t> ответ: ни там, ни там! Правильное положение вещей нужно искать у Бога, и Бог давно нам его уже открыл в простых словах Писания: </a:t>
            </a:r>
          </a:p>
        </p:txBody>
      </p:sp>
      <p:sp>
        <p:nvSpPr>
          <p:cNvPr id="4" name="Номер слайда 3"/>
          <p:cNvSpPr>
            <a:spLocks noGrp="1"/>
          </p:cNvSpPr>
          <p:nvPr>
            <p:ph type="sldNum" sz="quarter" idx="10"/>
          </p:nvPr>
        </p:nvSpPr>
        <p:spPr/>
        <p:txBody>
          <a:bodyPr/>
          <a:lstStyle/>
          <a:p>
            <a:fld id="{C994335A-DFE8-4592-A40A-489D710E9AA3}"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«Муж – глава, а жена – помощница»</a:t>
            </a:r>
            <a:r>
              <a:rPr lang="ru-RU" sz="1200" kern="1200" dirty="0" smtClean="0">
                <a:solidFill>
                  <a:schemeClr val="tx1"/>
                </a:solidFill>
                <a:latin typeface="+mn-lt"/>
                <a:ea typeface="+mn-ea"/>
                <a:cs typeface="+mn-cs"/>
              </a:rPr>
              <a:t>. В этой простоте вы каким-то образом, усматриваете, даже потенциально, «деспотизм мужика», или «бабий бунт»? Конечно, нет – это ведь </a:t>
            </a:r>
            <a:r>
              <a:rPr lang="ru-RU" sz="1200" kern="1200" dirty="0" err="1" smtClean="0">
                <a:solidFill>
                  <a:schemeClr val="tx1"/>
                </a:solidFill>
                <a:latin typeface="+mn-lt"/>
                <a:ea typeface="+mn-ea"/>
                <a:cs typeface="+mn-cs"/>
              </a:rPr>
              <a:t>Бо-о-ожие</a:t>
            </a:r>
            <a:r>
              <a:rPr lang="ru-RU" sz="1200" kern="1200" dirty="0" smtClean="0">
                <a:solidFill>
                  <a:schemeClr val="tx1"/>
                </a:solidFill>
                <a:latin typeface="+mn-lt"/>
                <a:ea typeface="+mn-ea"/>
                <a:cs typeface="+mn-cs"/>
              </a:rPr>
              <a:t> определение! Как все красиво в своей идее: муж принимает решение взвалить на себя ответственность за двоих, а жена «проникается» и активно помогает нести. Важны оба, </a:t>
            </a:r>
            <a:r>
              <a:rPr lang="ru-RU" sz="1200" b="1" kern="1200" dirty="0" smtClean="0">
                <a:solidFill>
                  <a:schemeClr val="tx1"/>
                </a:solidFill>
                <a:latin typeface="+mn-lt"/>
                <a:ea typeface="+mn-ea"/>
                <a:cs typeface="+mn-cs"/>
              </a:rPr>
              <a:t>но есть старший!</a:t>
            </a:r>
            <a:r>
              <a:rPr lang="ru-RU" sz="1200" kern="1200" dirty="0" smtClean="0">
                <a:solidFill>
                  <a:schemeClr val="tx1"/>
                </a:solidFill>
                <a:latin typeface="+mn-lt"/>
                <a:ea typeface="+mn-ea"/>
                <a:cs typeface="+mn-cs"/>
              </a:rPr>
              <a:t> Да, убери одного, и рядом упадет другой! </a:t>
            </a:r>
            <a:r>
              <a:rPr lang="ru-RU" sz="1200" b="1" kern="1200" dirty="0" smtClean="0">
                <a:solidFill>
                  <a:schemeClr val="tx1"/>
                </a:solidFill>
                <a:latin typeface="+mn-lt"/>
                <a:ea typeface="+mn-ea"/>
                <a:cs typeface="+mn-cs"/>
              </a:rPr>
              <a:t>Но порядок налицо!</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994335A-DFE8-4592-A40A-489D710E9AA3}"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Спор</a:t>
            </a:r>
            <a:r>
              <a:rPr lang="ru-RU" sz="1200" kern="1200" dirty="0" smtClean="0">
                <a:solidFill>
                  <a:schemeClr val="tx1"/>
                </a:solidFill>
                <a:latin typeface="+mn-lt"/>
                <a:ea typeface="+mn-ea"/>
                <a:cs typeface="+mn-cs"/>
              </a:rPr>
              <a:t>, сам по себе, </a:t>
            </a:r>
            <a:r>
              <a:rPr lang="ru-RU" sz="1200" b="1" kern="1200" dirty="0" smtClean="0">
                <a:solidFill>
                  <a:schemeClr val="tx1"/>
                </a:solidFill>
                <a:latin typeface="+mn-lt"/>
                <a:ea typeface="+mn-ea"/>
                <a:cs typeface="+mn-cs"/>
              </a:rPr>
              <a:t>предполагает</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равенство сторон</a:t>
            </a:r>
            <a:r>
              <a:rPr lang="ru-RU" sz="1200" kern="1200" dirty="0" smtClean="0">
                <a:solidFill>
                  <a:schemeClr val="tx1"/>
                </a:solidFill>
                <a:latin typeface="+mn-lt"/>
                <a:ea typeface="+mn-ea"/>
                <a:cs typeface="+mn-cs"/>
              </a:rPr>
              <a:t>, причем в самом худшем смысле этого слова: два мужика или две базарные бабы стоят друг против друга и «спорятся». Мы живем в реальности недопустимости спора между начальником и подчиненным, учителем и учеником, командиром и солдатом. Однако даже в христианстве, кажется, не принимается всерьез еще одна реальность: муж и жена. Бунтарский дух женщины раздражает мужчину, отвращает его от нее. Само по себе такое поведение жены несет в себе идею практического неуважения к мужу. В очередной раз женщине кажется, что ее замужество дает ей право говорить что угодно, и вести себя как угодно перед «своим мужчиной». </a:t>
            </a:r>
            <a:r>
              <a:rPr lang="ru-RU" sz="1200" kern="1200" dirty="0" err="1" smtClean="0">
                <a:solidFill>
                  <a:schemeClr val="tx1"/>
                </a:solidFill>
                <a:latin typeface="+mn-lt"/>
                <a:ea typeface="+mn-ea"/>
                <a:cs typeface="+mn-cs"/>
              </a:rPr>
              <a:t>Пра-а-вильно</a:t>
            </a:r>
            <a:r>
              <a:rPr lang="ru-RU" sz="1200" kern="1200" dirty="0" smtClean="0">
                <a:solidFill>
                  <a:schemeClr val="tx1"/>
                </a:solidFill>
                <a:latin typeface="+mn-lt"/>
                <a:ea typeface="+mn-ea"/>
                <a:cs typeface="+mn-cs"/>
              </a:rPr>
              <a:t>, а чего с ним церемониться, не велик пан! </a:t>
            </a:r>
          </a:p>
        </p:txBody>
      </p:sp>
      <p:sp>
        <p:nvSpPr>
          <p:cNvPr id="4" name="Номер слайда 3"/>
          <p:cNvSpPr>
            <a:spLocks noGrp="1"/>
          </p:cNvSpPr>
          <p:nvPr>
            <p:ph type="sldNum" sz="quarter" idx="10"/>
          </p:nvPr>
        </p:nvSpPr>
        <p:spPr/>
        <p:txBody>
          <a:bodyPr/>
          <a:lstStyle/>
          <a:p>
            <a:fld id="{C994335A-DFE8-4592-A40A-489D710E9AA3}"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Слайд1.JPG"/>
          <p:cNvPicPr>
            <a:picLocks noChangeAspect="1"/>
          </p:cNvPicPr>
          <p:nvPr/>
        </p:nvPicPr>
        <p:blipFill>
          <a:blip r:embed="rId3" cstate="print"/>
          <a:stretch>
            <a:fillRect/>
          </a:stretch>
        </p:blipFill>
        <p:spPr>
          <a:xfrm>
            <a:off x="0" y="0"/>
            <a:ext cx="9144000" cy="6858000"/>
          </a:xfrm>
          <a:prstGeom prst="rect">
            <a:avLst/>
          </a:prstGeom>
        </p:spPr>
      </p:pic>
      <p:sp>
        <p:nvSpPr>
          <p:cNvPr id="11" name="Прямоугольник 10"/>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369134" y="152400"/>
            <a:ext cx="3708066" cy="40011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rPr>
              <a:t>Отдел Семейного служения</a:t>
            </a:r>
            <a:endParaRPr lang="ru-RU" sz="2000" b="1" cap="none" spc="0" dirty="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endParaRPr>
          </a:p>
        </p:txBody>
      </p:sp>
      <p:sp>
        <p:nvSpPr>
          <p:cNvPr id="14" name="Прямоугольник 13"/>
          <p:cNvSpPr/>
          <p:nvPr/>
        </p:nvSpPr>
        <p:spPr>
          <a:xfrm>
            <a:off x="1981200" y="2857316"/>
            <a:ext cx="6705600" cy="369588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14000"/>
              </a:lnSpc>
            </a:pPr>
            <a:r>
              <a:rPr lang="ru-RU" sz="18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Д</a:t>
            </a:r>
            <a:r>
              <a:rPr lang="ru-RU" sz="12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обро пожаловать</a:t>
            </a:r>
            <a:endParaRPr lang="ru-RU" sz="12000" b="1" cap="none" spc="0" dirty="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0.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1.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4.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5.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163121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 ревнуй до того, чтобы делать зло.</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Псалтырь 36.8.</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6.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7.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81200" y="457200"/>
            <a:ext cx="6705600" cy="230832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Дабы спасти тебя от жены другого, от чужой, которая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умягчает речи свои. </a:t>
            </a:r>
            <a:r>
              <a:rPr lang="ru-RU" sz="28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 </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Притчи 2.16.</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8.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81200" y="457200"/>
            <a:ext cx="6705600" cy="17543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Ибо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мед источают уста </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чужой жены, и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мягче елея речь ее</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Притчи 5.3.</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9.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81200" y="457200"/>
            <a:ext cx="6705600" cy="218521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Чтобы остеречь тебя от негодной женщины, от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льстивого языка </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чужой. </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Притчи 6.24.</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667000" y="533400"/>
            <a:ext cx="6019800" cy="355481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10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заповедей хорошего брака</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0.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81200" y="457200"/>
            <a:ext cx="6705600" cy="384720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Множеством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ласковых слов </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она увлекла его,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мягкостью уст</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своих овладела им. Тотчас он пошел за нею, как вол идет на убой, и как олень – на выстрел. </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Притчи 7.21-22.</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1.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2.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3.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4.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5.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6.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Совет:</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27.JPG"/>
          <p:cNvPicPr>
            <a:picLocks noChangeAspect="1"/>
          </p:cNvPicPr>
          <p:nvPr/>
        </p:nvPicPr>
        <p:blipFill>
          <a:blip r:embed="rId3" cstate="print"/>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24000" y="533400"/>
            <a:ext cx="7162800" cy="145809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2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заповедь</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28.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2 заповедь для мужа</a:t>
            </a:r>
          </a:p>
        </p:txBody>
      </p:sp>
      <p:sp>
        <p:nvSpPr>
          <p:cNvPr id="13" name="Прямоугольник 12"/>
          <p:cNvSpPr/>
          <p:nvPr/>
        </p:nvSpPr>
        <p:spPr>
          <a:xfrm>
            <a:off x="1752600" y="3395822"/>
            <a:ext cx="7086600" cy="2451312"/>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spcBef>
                <a:spcPts val="600"/>
              </a:spcBef>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    Будь умерен и мудр в своем праве быть главой семьи»!</a:t>
            </a:r>
          </a:p>
        </p:txBody>
      </p:sp>
      <p:pic>
        <p:nvPicPr>
          <p:cNvPr id="14" name="Picture 2" descr="C:\Users\Луговой Павел\Desktop\Заказ\beautiful-young-woman.png"/>
          <p:cNvPicPr>
            <a:picLocks noChangeAspect="1" noChangeArrowheads="1"/>
          </p:cNvPicPr>
          <p:nvPr/>
        </p:nvPicPr>
        <p:blipFill>
          <a:blip r:embed="rId4" cstate="print"/>
          <a:srcRect/>
          <a:stretch>
            <a:fillRect/>
          </a:stretch>
        </p:blipFill>
        <p:spPr bwMode="auto">
          <a:xfrm>
            <a:off x="2209800" y="1209675"/>
            <a:ext cx="5695950" cy="3791875"/>
          </a:xfrm>
          <a:prstGeom prst="rect">
            <a:avLst/>
          </a:prstGeom>
          <a:noFill/>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9.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3.JPG"/>
          <p:cNvPicPr>
            <a:picLocks noChangeAspect="1"/>
          </p:cNvPicPr>
          <p:nvPr/>
        </p:nvPicPr>
        <p:blipFill>
          <a:blip r:embed="rId3" cstate="print"/>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24000" y="533400"/>
            <a:ext cx="7162800" cy="145809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2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заповедь</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0.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1.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2.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3.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4.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5.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81200" y="457200"/>
            <a:ext cx="6705600" cy="163121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Христос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возлюбил </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Церковь и предал Себя за нее.</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 </a:t>
            </a:r>
            <a:r>
              <a:rPr lang="ru-RU" sz="28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 </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8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Ефесянам</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5.24-25.</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6.JPG"/>
          <p:cNvPicPr>
            <a:picLocks noChangeAspect="1"/>
          </p:cNvPicPr>
          <p:nvPr/>
        </p:nvPicPr>
        <p:blipFill>
          <a:blip r:embed="rId3" cstate="print"/>
          <a:stretch>
            <a:fillRect/>
          </a:stretch>
        </p:blipFill>
        <p:spPr>
          <a:xfrm>
            <a:off x="0" y="0"/>
            <a:ext cx="9144000" cy="6858000"/>
          </a:xfrm>
          <a:prstGeom prst="rect">
            <a:avLst/>
          </a:prstGeom>
        </p:spPr>
      </p:pic>
      <p:sp>
        <p:nvSpPr>
          <p:cNvPr id="6" name="Прямоугольник 5"/>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4.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2 заповедь для жены</a:t>
            </a:r>
          </a:p>
        </p:txBody>
      </p:sp>
      <p:sp>
        <p:nvSpPr>
          <p:cNvPr id="13" name="Прямоугольник 12"/>
          <p:cNvSpPr/>
          <p:nvPr/>
        </p:nvSpPr>
        <p:spPr>
          <a:xfrm>
            <a:off x="1524000" y="1752600"/>
            <a:ext cx="7086600" cy="166904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Никогда не спорь с мужем</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2 тест на замужество</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6.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7.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8.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249299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Муж есть глава жены…</a:t>
            </a:r>
            <a:r>
              <a:rPr lang="ru-RU" sz="2400" b="1"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4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4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4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Ефесянам</a:t>
            </a:r>
            <a:r>
              <a:rPr lang="ru-RU" sz="24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5.23.</a:t>
            </a:r>
          </a:p>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Жена - помощница, соответственная ему…</a:t>
            </a:r>
            <a:r>
              <a:rPr lang="ru-RU" sz="24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4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Бытие 2.18.</a:t>
            </a:r>
            <a:endPar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9.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TotalTime>
  <Words>4008</Words>
  <Application>Microsoft Office PowerPoint</Application>
  <PresentationFormat>Экран (4:3)</PresentationFormat>
  <Paragraphs>116</Paragraphs>
  <Slides>36</Slides>
  <Notes>36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Arial</vt:lpstr>
      <vt:lpstr>Calibri</vt:lpstr>
      <vt:lpstr>Cricket</vt:lpstr>
      <vt:lpstr>Mistral</vt:lpstr>
      <vt:lpstr>Adventure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 Павел</dc:creator>
  <cp:lastModifiedBy>Akseniya Liberanskaya</cp:lastModifiedBy>
  <cp:revision>249</cp:revision>
  <dcterms:created xsi:type="dcterms:W3CDTF">2014-06-27T04:34:33Z</dcterms:created>
  <dcterms:modified xsi:type="dcterms:W3CDTF">2014-10-30T14:40:18Z</dcterms:modified>
</cp:coreProperties>
</file>