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8" r:id="rId2"/>
    <p:sldId id="260" r:id="rId3"/>
    <p:sldId id="256" r:id="rId4"/>
    <p:sldId id="261" r:id="rId5"/>
    <p:sldId id="257" r:id="rId6"/>
    <p:sldId id="265" r:id="rId7"/>
    <p:sldId id="266" r:id="rId8"/>
    <p:sldId id="267" r:id="rId9"/>
    <p:sldId id="268" r:id="rId10"/>
    <p:sldId id="269" r:id="rId11"/>
    <p:sldId id="270" r:id="rId12"/>
    <p:sldId id="271" r:id="rId13"/>
    <p:sldId id="272" r:id="rId14"/>
    <p:sldId id="273" r:id="rId15"/>
    <p:sldId id="275" r:id="rId16"/>
    <p:sldId id="264" r:id="rId17"/>
    <p:sldId id="263" r:id="rId18"/>
    <p:sldId id="274" r:id="rId19"/>
    <p:sldId id="277" r:id="rId20"/>
    <p:sldId id="276" r:id="rId21"/>
    <p:sldId id="278" r:id="rId22"/>
    <p:sldId id="280" r:id="rId23"/>
    <p:sldId id="281" r:id="rId24"/>
    <p:sldId id="282" r:id="rId25"/>
    <p:sldId id="279" r:id="rId26"/>
    <p:sldId id="288" r:id="rId27"/>
    <p:sldId id="287" r:id="rId28"/>
    <p:sldId id="284" r:id="rId29"/>
    <p:sldId id="285" r:id="rId30"/>
    <p:sldId id="286" r:id="rId31"/>
    <p:sldId id="259" r:id="rId32"/>
  </p:sldIdLst>
  <p:sldSz cx="9144000" cy="6858000" type="screen4x3"/>
  <p:notesSz cx="6858000" cy="9144000"/>
  <p:embeddedFontLst>
    <p:embeddedFont>
      <p:font typeface="Calibri" pitchFamily="34" charset="0"/>
      <p:regular r:id="rId34"/>
      <p:bold r:id="rId35"/>
      <p:italic r:id="rId36"/>
      <p:boldItalic r:id="rId37"/>
    </p:embeddedFont>
    <p:embeddedFont>
      <p:font typeface="Cricket"/>
      <p:regular r:id="rId38"/>
      <p:bold r:id="rId39"/>
    </p:embeddedFont>
    <p:embeddedFont>
      <p:font typeface="Mistral" pitchFamily="66" charset="0"/>
      <p:regular r:id="rId40"/>
    </p:embeddedFont>
    <p:embeddedFont>
      <p:font typeface="Adventure" charset="0"/>
      <p:regular r:id="rId41"/>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07" autoAdjust="0"/>
  </p:normalViewPr>
  <p:slideViewPr>
    <p:cSldViewPr>
      <p:cViewPr>
        <p:scale>
          <a:sx n="30" d="100"/>
          <a:sy n="30" d="100"/>
        </p:scale>
        <p:origin x="-2526"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7985C-FE4B-4ECC-B3AD-208855C0C2E4}" type="datetimeFigureOut">
              <a:rPr lang="ru-RU" smtClean="0"/>
              <a:pPr/>
              <a:t>16.09.2014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88AC8-8BCA-4D41-B201-D14041AFFF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приветствуем вас на этой встрече.</a:t>
            </a:r>
          </a:p>
          <a:p>
            <a:endParaRPr lang="ru-RU" dirty="0"/>
          </a:p>
        </p:txBody>
      </p:sp>
      <p:sp>
        <p:nvSpPr>
          <p:cNvPr id="4" name="Номер слайда 3"/>
          <p:cNvSpPr>
            <a:spLocks noGrp="1"/>
          </p:cNvSpPr>
          <p:nvPr>
            <p:ph type="sldNum" sz="quarter" idx="10"/>
          </p:nvPr>
        </p:nvSpPr>
        <p:spPr/>
        <p:txBody>
          <a:bodyPr/>
          <a:lstStyle/>
          <a:p>
            <a:fld id="{20288AC8-8BCA-4D41-B201-D14041AFFFE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Подлинно восхищенный и уважительный мужской взгляд (а женщины ведь </a:t>
            </a:r>
            <a:r>
              <a:rPr lang="ru-RU" sz="1200" b="1" kern="1200" dirty="0" smtClean="0">
                <a:solidFill>
                  <a:schemeClr val="tx1"/>
                </a:solidFill>
                <a:latin typeface="+mn-lt"/>
                <a:ea typeface="+mn-ea"/>
                <a:cs typeface="+mn-cs"/>
              </a:rPr>
              <a:t>этого</a:t>
            </a:r>
            <a:r>
              <a:rPr lang="ru-RU" sz="1200" kern="1200" dirty="0" smtClean="0">
                <a:solidFill>
                  <a:schemeClr val="tx1"/>
                </a:solidFill>
                <a:latin typeface="+mn-lt"/>
                <a:ea typeface="+mn-ea"/>
                <a:cs typeface="+mn-cs"/>
              </a:rPr>
              <a:t> хотят?) скорее остановится на той женщине, у которой ее нагота сокрыта. Традиционное отношение и представление о той, которую стоит любить и которую стоит брать, выражено у классика: «В те дни на предметах нашей любви были бронзовые одежды»! </a:t>
            </a:r>
          </a:p>
          <a:p>
            <a:r>
              <a:rPr lang="ru-RU" sz="1200" kern="1200" dirty="0" smtClean="0">
                <a:solidFill>
                  <a:schemeClr val="tx1"/>
                </a:solidFill>
                <a:latin typeface="+mn-lt"/>
                <a:ea typeface="+mn-ea"/>
                <a:cs typeface="+mn-cs"/>
              </a:rPr>
              <a:t>Когда мужчина видит женщину, закрывающую свое тело, для него это звучит посланием: «У меня есть «тайна»! Я ее храню! И для тебя, посторонний мужчина, она навсегда останется тайной! И только мой муж имеет право на мою «тайну»! Это невольно вызывает уважение! Как видите, библейские «стыдливость и целомудрие» все еще востребованы в мужских кругах! Кстати, подобная верность жен очень «заводит» их мужей. Эффекта, впрочем, не будет, если «верность» – это всего лишь результат тотального контроля. Но когда женщина такая</a:t>
            </a:r>
            <a:r>
              <a:rPr lang="ru-RU" sz="1200" b="1" kern="1200" dirty="0" smtClean="0">
                <a:solidFill>
                  <a:schemeClr val="tx1"/>
                </a:solidFill>
                <a:latin typeface="+mn-lt"/>
                <a:ea typeface="+mn-ea"/>
                <a:cs typeface="+mn-cs"/>
              </a:rPr>
              <a:t> сама по себе </a:t>
            </a:r>
            <a:r>
              <a:rPr lang="ru-RU" sz="1200" kern="1200" dirty="0" smtClean="0">
                <a:solidFill>
                  <a:schemeClr val="tx1"/>
                </a:solidFill>
                <a:latin typeface="+mn-lt"/>
                <a:ea typeface="+mn-ea"/>
                <a:cs typeface="+mn-cs"/>
              </a:rPr>
              <a:t>и муж обнаруживает это в браке – это очень, очень возвышает его (в самом добром смысле этого слова). </a:t>
            </a:r>
          </a:p>
        </p:txBody>
      </p:sp>
      <p:sp>
        <p:nvSpPr>
          <p:cNvPr id="4" name="Номер слайда 3"/>
          <p:cNvSpPr>
            <a:spLocks noGrp="1"/>
          </p:cNvSpPr>
          <p:nvPr>
            <p:ph type="sldNum" sz="quarter" idx="10"/>
          </p:nvPr>
        </p:nvSpPr>
        <p:spPr/>
        <p:txBody>
          <a:bodyPr/>
          <a:lstStyle/>
          <a:p>
            <a:fld id="{20288AC8-8BCA-4D41-B201-D14041AFFFEF}"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Поскольку мы коснулись прав мужа на наготу его жены, не удержусь сказать еще несколько слов «по поводу…», восполняя вероятно упущенное в первой главе. </a:t>
            </a:r>
            <a:r>
              <a:rPr lang="ru-RU" sz="1200" b="1" kern="1200" dirty="0" smtClean="0">
                <a:solidFill>
                  <a:schemeClr val="tx1"/>
                </a:solidFill>
                <a:latin typeface="+mn-lt"/>
                <a:ea typeface="+mn-ea"/>
                <a:cs typeface="+mn-cs"/>
              </a:rPr>
              <a:t>Жены! Не препятствуйте вашим мужьям рассматривать вашу наготу!</a:t>
            </a:r>
            <a:r>
              <a:rPr lang="ru-RU" sz="1200" kern="1200" dirty="0" smtClean="0">
                <a:solidFill>
                  <a:schemeClr val="tx1"/>
                </a:solidFill>
                <a:latin typeface="+mn-lt"/>
                <a:ea typeface="+mn-ea"/>
                <a:cs typeface="+mn-cs"/>
              </a:rPr>
              <a:t> </a:t>
            </a:r>
          </a:p>
          <a:p>
            <a:r>
              <a:rPr lang="ru-RU" sz="1200" u="sng" kern="1200" dirty="0" smtClean="0">
                <a:solidFill>
                  <a:schemeClr val="tx1"/>
                </a:solidFill>
                <a:latin typeface="+mn-lt"/>
                <a:ea typeface="+mn-ea"/>
                <a:cs typeface="+mn-cs"/>
              </a:rPr>
              <a:t>Во-первых</a:t>
            </a:r>
            <a:r>
              <a:rPr lang="ru-RU" sz="1200" kern="1200" dirty="0" smtClean="0">
                <a:solidFill>
                  <a:schemeClr val="tx1"/>
                </a:solidFill>
                <a:latin typeface="+mn-lt"/>
                <a:ea typeface="+mn-ea"/>
                <a:cs typeface="+mn-cs"/>
              </a:rPr>
              <a:t>, в самом этом нет ничего ни греховного, ни постыдного, если совершается в законном браке. </a:t>
            </a:r>
          </a:p>
        </p:txBody>
      </p:sp>
      <p:sp>
        <p:nvSpPr>
          <p:cNvPr id="4" name="Номер слайда 3"/>
          <p:cNvSpPr>
            <a:spLocks noGrp="1"/>
          </p:cNvSpPr>
          <p:nvPr>
            <p:ph type="sldNum" sz="quarter" idx="10"/>
          </p:nvPr>
        </p:nvSpPr>
        <p:spPr/>
        <p:txBody>
          <a:bodyPr/>
          <a:lstStyle/>
          <a:p>
            <a:fld id="{20288AC8-8BCA-4D41-B201-D14041AFFFEF}"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«Жена не властна </a:t>
            </a:r>
            <a:r>
              <a:rPr lang="ru-RU" sz="1200" b="1" kern="1200" dirty="0" smtClean="0">
                <a:solidFill>
                  <a:schemeClr val="tx1"/>
                </a:solidFill>
                <a:latin typeface="+mn-lt"/>
                <a:ea typeface="+mn-ea"/>
                <a:cs typeface="+mn-cs"/>
              </a:rPr>
              <a:t>над своим телом</a:t>
            </a:r>
            <a:r>
              <a:rPr lang="ru-RU" sz="1200" kern="1200" dirty="0" smtClean="0">
                <a:solidFill>
                  <a:schemeClr val="tx1"/>
                </a:solidFill>
                <a:latin typeface="+mn-lt"/>
                <a:ea typeface="+mn-ea"/>
                <a:cs typeface="+mn-cs"/>
              </a:rPr>
              <a:t>, но муж», </a:t>
            </a:r>
            <a:r>
              <a:rPr lang="ru-RU" sz="1200" b="1" kern="1200" dirty="0" smtClean="0">
                <a:solidFill>
                  <a:schemeClr val="tx1"/>
                </a:solidFill>
                <a:latin typeface="+mn-lt"/>
                <a:ea typeface="+mn-ea"/>
                <a:cs typeface="+mn-cs"/>
              </a:rPr>
              <a:t>1Кор.7:4</a:t>
            </a:r>
            <a:r>
              <a:rPr lang="ru-RU" sz="1200" kern="1200" dirty="0" smtClean="0">
                <a:solidFill>
                  <a:schemeClr val="tx1"/>
                </a:solidFill>
                <a:latin typeface="+mn-lt"/>
                <a:ea typeface="+mn-ea"/>
                <a:cs typeface="+mn-cs"/>
              </a:rPr>
              <a:t>– это все еще продолжает быть для нас Божьим словом. Не написано: « … над </a:t>
            </a:r>
            <a:r>
              <a:rPr lang="ru-RU" sz="1200" b="1" kern="1200" dirty="0" smtClean="0">
                <a:solidFill>
                  <a:schemeClr val="tx1"/>
                </a:solidFill>
                <a:latin typeface="+mn-lt"/>
                <a:ea typeface="+mn-ea"/>
                <a:cs typeface="+mn-cs"/>
              </a:rPr>
              <a:t>фрагментами</a:t>
            </a:r>
            <a:r>
              <a:rPr lang="ru-RU" sz="1200" kern="1200" dirty="0" smtClean="0">
                <a:solidFill>
                  <a:schemeClr val="tx1"/>
                </a:solidFill>
                <a:latin typeface="+mn-lt"/>
                <a:ea typeface="+mn-ea"/>
                <a:cs typeface="+mn-cs"/>
              </a:rPr>
              <a:t> своего тела»,</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как будто какая-то часть принадлежит ему, а какая-то все-таки остается за вами.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 тому же, если вспомнить какими мы вышли из-под рук Творца, то можно навсегда успокоить свою совесть. Перспектива рассматривания друг друга первой брачной парой, Бога, видимо, никак не смущала. </a:t>
            </a:r>
          </a:p>
        </p:txBody>
      </p:sp>
      <p:sp>
        <p:nvSpPr>
          <p:cNvPr id="4" name="Номер слайда 3"/>
          <p:cNvSpPr>
            <a:spLocks noGrp="1"/>
          </p:cNvSpPr>
          <p:nvPr>
            <p:ph type="sldNum" sz="quarter" idx="10"/>
          </p:nvPr>
        </p:nvSpPr>
        <p:spPr/>
        <p:txBody>
          <a:bodyPr/>
          <a:lstStyle/>
          <a:p>
            <a:fld id="{20288AC8-8BCA-4D41-B201-D14041AFFFEF}"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sng" kern="1200" dirty="0" smtClean="0">
                <a:solidFill>
                  <a:schemeClr val="tx1"/>
                </a:solidFill>
                <a:latin typeface="+mn-lt"/>
                <a:ea typeface="+mn-ea"/>
                <a:cs typeface="+mn-cs"/>
              </a:rPr>
              <a:t>Во-вторых</a:t>
            </a:r>
            <a:r>
              <a:rPr lang="ru-RU" sz="1200" kern="1200" dirty="0" smtClean="0">
                <a:solidFill>
                  <a:schemeClr val="tx1"/>
                </a:solidFill>
                <a:latin typeface="+mn-lt"/>
                <a:ea typeface="+mn-ea"/>
                <a:cs typeface="+mn-cs"/>
              </a:rPr>
              <a:t>, мир мужского воображения очень падок на эротические фантазии. Хотите вы с этим считаться или нет – даже неважно! </a:t>
            </a:r>
            <a:r>
              <a:rPr lang="ru-RU" sz="1200" b="1" kern="1200" dirty="0" smtClean="0">
                <a:solidFill>
                  <a:schemeClr val="tx1"/>
                </a:solidFill>
                <a:latin typeface="+mn-lt"/>
                <a:ea typeface="+mn-ea"/>
                <a:cs typeface="+mn-cs"/>
              </a:rPr>
              <a:t>Это есть</a:t>
            </a:r>
            <a:r>
              <a:rPr lang="ru-RU" sz="1200" kern="1200" dirty="0" smtClean="0">
                <a:solidFill>
                  <a:schemeClr val="tx1"/>
                </a:solidFill>
                <a:latin typeface="+mn-lt"/>
                <a:ea typeface="+mn-ea"/>
                <a:cs typeface="+mn-cs"/>
              </a:rPr>
              <a:t> и за лучшее жить с учетом этой «</a:t>
            </a:r>
            <a:r>
              <a:rPr lang="ru-RU" sz="1200" kern="1200" dirty="0" err="1" smtClean="0">
                <a:solidFill>
                  <a:schemeClr val="tx1"/>
                </a:solidFill>
                <a:latin typeface="+mn-lt"/>
                <a:ea typeface="+mn-ea"/>
                <a:cs typeface="+mn-cs"/>
              </a:rPr>
              <a:t>слабинки</a:t>
            </a:r>
            <a:r>
              <a:rPr lang="ru-RU" sz="1200" kern="1200" dirty="0" smtClean="0">
                <a:solidFill>
                  <a:schemeClr val="tx1"/>
                </a:solidFill>
                <a:latin typeface="+mn-lt"/>
                <a:ea typeface="+mn-ea"/>
                <a:cs typeface="+mn-cs"/>
              </a:rPr>
              <a:t>» «сильного пола». Простое осуждение в данном случае ни к чему не приведет. А вот помочь своему мужу справляться с подобными искушениями вы можете, и очень даже просто: </a:t>
            </a:r>
            <a:r>
              <a:rPr lang="ru-RU" sz="1200" b="1" kern="1200" dirty="0" smtClean="0">
                <a:solidFill>
                  <a:schemeClr val="tx1"/>
                </a:solidFill>
                <a:latin typeface="+mn-lt"/>
                <a:ea typeface="+mn-ea"/>
                <a:cs typeface="+mn-cs"/>
              </a:rPr>
              <a:t>отдайте ему себя для «изучения»!</a:t>
            </a:r>
            <a:r>
              <a:rPr lang="ru-RU" sz="1200" kern="1200" dirty="0" smtClean="0">
                <a:solidFill>
                  <a:schemeClr val="tx1"/>
                </a:solidFill>
                <a:latin typeface="+mn-lt"/>
                <a:ea typeface="+mn-ea"/>
                <a:cs typeface="+mn-cs"/>
              </a:rPr>
              <a:t> И все! Вам это, к слову, абсолютно ничего не стоит! Ваш муж должен знать ваше тело глазами, руками, губами, ноздрями и всем, на что хватит его воображения. Это понадобится ему, когда в очередной раз на него накатит желание, а вас рядом не будет. В этом случае он просто обречен на фантазии, но в них не будет греха, если в своем воображении он воспроизведет эротические картины с супругой (то есть с вами) в главной роли. Но для этого ему надо иметь эти яркие образы, и дать их ему </a:t>
            </a:r>
            <a:r>
              <a:rPr lang="ru-RU" sz="1200" b="1" kern="1200" dirty="0" smtClean="0">
                <a:solidFill>
                  <a:schemeClr val="tx1"/>
                </a:solidFill>
                <a:latin typeface="+mn-lt"/>
                <a:ea typeface="+mn-ea"/>
                <a:cs typeface="+mn-cs"/>
              </a:rPr>
              <a:t>можете</a:t>
            </a:r>
            <a:r>
              <a:rPr lang="ru-RU" sz="1200" kern="1200" dirty="0" smtClean="0">
                <a:solidFill>
                  <a:schemeClr val="tx1"/>
                </a:solidFill>
                <a:latin typeface="+mn-lt"/>
                <a:ea typeface="+mn-ea"/>
                <a:cs typeface="+mn-cs"/>
              </a:rPr>
              <a:t> только вы. Если только не сказать – </a:t>
            </a:r>
            <a:r>
              <a:rPr lang="ru-RU" sz="1200" b="1" kern="1200" dirty="0" smtClean="0">
                <a:solidFill>
                  <a:schemeClr val="tx1"/>
                </a:solidFill>
                <a:latin typeface="+mn-lt"/>
                <a:ea typeface="+mn-ea"/>
                <a:cs typeface="+mn-cs"/>
              </a:rPr>
              <a:t>должны</a:t>
            </a:r>
            <a:r>
              <a:rPr lang="ru-RU" sz="1200" kern="1200" dirty="0" smtClean="0">
                <a:solidFill>
                  <a:schemeClr val="tx1"/>
                </a:solidFill>
                <a:latin typeface="+mn-lt"/>
                <a:ea typeface="+mn-ea"/>
                <a:cs typeface="+mn-cs"/>
              </a:rPr>
              <a:t>! А теперь можете бить меня камнями! Впрочем, если вы мудрая женщина, вы поймете всю важность того, что я сейчас сказал. </a:t>
            </a:r>
          </a:p>
        </p:txBody>
      </p:sp>
      <p:sp>
        <p:nvSpPr>
          <p:cNvPr id="4" name="Номер слайда 3"/>
          <p:cNvSpPr>
            <a:spLocks noGrp="1"/>
          </p:cNvSpPr>
          <p:nvPr>
            <p:ph type="sldNum" sz="quarter" idx="10"/>
          </p:nvPr>
        </p:nvSpPr>
        <p:spPr/>
        <p:txBody>
          <a:bodyPr/>
          <a:lstStyle/>
          <a:p>
            <a:fld id="{20288AC8-8BCA-4D41-B201-D14041AFFFEF}"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a:t>
            </a:r>
            <a:r>
              <a:rPr lang="ru-RU" sz="1200" b="1" kern="1200" dirty="0" smtClean="0">
                <a:solidFill>
                  <a:schemeClr val="tx1"/>
                </a:solidFill>
                <a:latin typeface="+mn-lt"/>
                <a:ea typeface="+mn-ea"/>
                <a:cs typeface="+mn-cs"/>
              </a:rPr>
              <a:t>«следи за собой как женщина»</a:t>
            </a:r>
            <a:r>
              <a:rPr lang="ru-RU" sz="1200" kern="1200" dirty="0" smtClean="0">
                <a:solidFill>
                  <a:schemeClr val="tx1"/>
                </a:solidFill>
                <a:latin typeface="+mn-lt"/>
                <a:ea typeface="+mn-ea"/>
                <a:cs typeface="+mn-cs"/>
              </a:rPr>
              <a:t>! Это не только гигиена, что, впрочем, очень важно для вашего имиджа, но и ваша осторожность как женщины чтобы не стать чьей-то «добычей», даже если это только на уровне глаз.</a:t>
            </a:r>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0288AC8-8BCA-4D41-B201-D14041AFFFEF}"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a:t>
            </a:r>
            <a:r>
              <a:rPr lang="ru-RU" sz="1200" b="1" kern="1200" dirty="0" smtClean="0">
                <a:solidFill>
                  <a:schemeClr val="tx1"/>
                </a:solidFill>
                <a:latin typeface="+mn-lt"/>
                <a:ea typeface="+mn-ea"/>
                <a:cs typeface="+mn-cs"/>
              </a:rPr>
              <a:t>Замужняя</a:t>
            </a:r>
            <a:r>
              <a:rPr lang="ru-RU" sz="1200" kern="1200" dirty="0" smtClean="0">
                <a:solidFill>
                  <a:schemeClr val="tx1"/>
                </a:solidFill>
                <a:latin typeface="+mn-lt"/>
                <a:ea typeface="+mn-ea"/>
                <a:cs typeface="+mn-cs"/>
              </a:rPr>
              <a:t> заботится … как угодить </a:t>
            </a:r>
            <a:r>
              <a:rPr lang="ru-RU" sz="1200" b="1" kern="1200" dirty="0" smtClean="0">
                <a:solidFill>
                  <a:schemeClr val="tx1"/>
                </a:solidFill>
                <a:latin typeface="+mn-lt"/>
                <a:ea typeface="+mn-ea"/>
                <a:cs typeface="+mn-cs"/>
              </a:rPr>
              <a:t>мужу</a:t>
            </a:r>
            <a:r>
              <a:rPr lang="ru-RU" sz="1200" kern="1200" dirty="0" smtClean="0">
                <a:solidFill>
                  <a:schemeClr val="tx1"/>
                </a:solidFill>
                <a:latin typeface="+mn-lt"/>
                <a:ea typeface="+mn-ea"/>
                <a:cs typeface="+mn-cs"/>
              </a:rPr>
              <a:t>», – </a:t>
            </a:r>
            <a:r>
              <a:rPr lang="ru-RU" sz="1200" b="1" kern="1200" dirty="0" smtClean="0">
                <a:solidFill>
                  <a:schemeClr val="tx1"/>
                </a:solidFill>
                <a:latin typeface="+mn-lt"/>
                <a:ea typeface="+mn-ea"/>
                <a:cs typeface="+mn-cs"/>
              </a:rPr>
              <a:t>1Кор.7:34 </a:t>
            </a:r>
            <a:r>
              <a:rPr lang="ru-RU" sz="1200" kern="1200" dirty="0" smtClean="0">
                <a:solidFill>
                  <a:schemeClr val="tx1"/>
                </a:solidFill>
                <a:latin typeface="+mn-lt"/>
                <a:ea typeface="+mn-ea"/>
                <a:cs typeface="+mn-cs"/>
              </a:rPr>
              <a:t>это должно стать для вас нормой как для женщины, которая уже закончила свой поиск.</a:t>
            </a:r>
          </a:p>
          <a:p>
            <a:r>
              <a:rPr lang="ru-RU" sz="1200" kern="1200" dirty="0" smtClean="0">
                <a:solidFill>
                  <a:schemeClr val="tx1"/>
                </a:solidFill>
                <a:latin typeface="+mn-lt"/>
                <a:ea typeface="+mn-ea"/>
                <a:cs typeface="+mn-cs"/>
              </a:rPr>
              <a:t>А теперь отвернуться прошу женщин. Плоды этого разговора вы ощутите на себе, когда мы закончим.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94335A-DFE8-4592-A40A-489D710E9AA3}"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Итак, мужья, </a:t>
            </a:r>
            <a:r>
              <a:rPr lang="ru-RU" sz="1200" b="1" kern="1200" dirty="0" smtClean="0">
                <a:solidFill>
                  <a:schemeClr val="tx1"/>
                </a:solidFill>
                <a:latin typeface="+mn-lt"/>
                <a:ea typeface="+mn-ea"/>
                <a:cs typeface="+mn-cs"/>
              </a:rPr>
              <a:t>третья</a:t>
            </a:r>
            <a:r>
              <a:rPr lang="ru-RU" sz="1200" kern="1200" dirty="0" smtClean="0">
                <a:solidFill>
                  <a:schemeClr val="tx1"/>
                </a:solidFill>
                <a:latin typeface="+mn-lt"/>
                <a:ea typeface="+mn-ea"/>
                <a:cs typeface="+mn-cs"/>
              </a:rPr>
              <a:t> заповедь для вас звучит следующим образом:</a:t>
            </a:r>
          </a:p>
        </p:txBody>
      </p:sp>
      <p:sp>
        <p:nvSpPr>
          <p:cNvPr id="4" name="Номер слайда 3"/>
          <p:cNvSpPr>
            <a:spLocks noGrp="1"/>
          </p:cNvSpPr>
          <p:nvPr>
            <p:ph type="sldNum" sz="quarter" idx="10"/>
          </p:nvPr>
        </p:nvSpPr>
        <p:spPr/>
        <p:txBody>
          <a:bodyPr/>
          <a:lstStyle/>
          <a:p>
            <a:fld id="{20288AC8-8BCA-4D41-B201-D14041AFFFEF}"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«Оказывай своей жене внимание как женщине».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Однажды, после каких-то небольших словесных «трений», моя жена подошла ко мне и, подняв своим носиком мой подбородок, сказала: «Прости»!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А потом, немного «</a:t>
            </a:r>
            <a:r>
              <a:rPr lang="ru-RU" sz="1200" kern="1200" dirty="0" err="1" smtClean="0">
                <a:solidFill>
                  <a:schemeClr val="tx1"/>
                </a:solidFill>
                <a:latin typeface="+mn-lt"/>
                <a:ea typeface="+mn-ea"/>
                <a:cs typeface="+mn-cs"/>
              </a:rPr>
              <a:t>потеревшись</a:t>
            </a:r>
            <a:r>
              <a:rPr lang="ru-RU" sz="1200" kern="1200" dirty="0" smtClean="0">
                <a:solidFill>
                  <a:schemeClr val="tx1"/>
                </a:solidFill>
                <a:latin typeface="+mn-lt"/>
                <a:ea typeface="+mn-ea"/>
                <a:cs typeface="+mn-cs"/>
              </a:rPr>
              <a:t>», добавила: «Я тебя люблю-люблю»! Не к моей чести будет сказано, помню, я не очень был тогда настроен на подобные признания, и с некоторым сердцем сказал ей примерно следующее: «Послушай! Когда в очередной раз ты захочешь сказать мне: «Я тебя люблю», - скажи</a:t>
            </a:r>
            <a:r>
              <a:rPr lang="ru-RU" sz="1200"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«Я тебе послушна»!</a:t>
            </a:r>
            <a:r>
              <a:rPr lang="ru-RU" sz="1200" kern="1200" dirty="0" smtClean="0">
                <a:solidFill>
                  <a:schemeClr val="tx1"/>
                </a:solidFill>
                <a:latin typeface="+mn-lt"/>
                <a:ea typeface="+mn-ea"/>
                <a:cs typeface="+mn-cs"/>
              </a:rPr>
              <a:t> С того дня, если </a:t>
            </a:r>
            <a:r>
              <a:rPr lang="ru-RU" sz="1200" kern="1200" dirty="0" smtClean="0">
                <a:solidFill>
                  <a:schemeClr val="tx1"/>
                </a:solidFill>
                <a:latin typeface="+mn-lt"/>
                <a:ea typeface="+mn-ea"/>
                <a:cs typeface="+mn-cs"/>
              </a:rPr>
              <a:t>жена </a:t>
            </a:r>
            <a:r>
              <a:rPr lang="ru-RU" sz="1200" kern="1200" dirty="0" smtClean="0">
                <a:solidFill>
                  <a:schemeClr val="tx1"/>
                </a:solidFill>
                <a:latin typeface="+mn-lt"/>
                <a:ea typeface="+mn-ea"/>
                <a:cs typeface="+mn-cs"/>
              </a:rPr>
              <a:t>забывала это и просто говорила: « … люблю», – я с соответствующим лицом переспрашивал: «Ты имеешь в виду: «Я тебе послушна»? Понятно, что со временем это просто стало нашей игрой, и затем мы, как правило, смеялись, шутили и «играли» друг с другом как Исаак с </a:t>
            </a:r>
            <a:r>
              <a:rPr lang="ru-RU" sz="1200" kern="1200" dirty="0" err="1" smtClean="0">
                <a:solidFill>
                  <a:schemeClr val="tx1"/>
                </a:solidFill>
                <a:latin typeface="+mn-lt"/>
                <a:ea typeface="+mn-ea"/>
                <a:cs typeface="+mn-cs"/>
              </a:rPr>
              <a:t>Ревеккой</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Быт.26:8</a:t>
            </a:r>
            <a:r>
              <a:rPr lang="ru-RU" sz="1200" kern="1200" dirty="0" smtClean="0">
                <a:solidFill>
                  <a:schemeClr val="tx1"/>
                </a:solidFill>
                <a:latin typeface="+mn-lt"/>
                <a:ea typeface="+mn-ea"/>
                <a:cs typeface="+mn-cs"/>
              </a:rPr>
              <a:t>). Но как-то раз, после очередного «признания в покорности», я как-то вяло отреагировал на ее сигналы «потереться» и видимо слишком механически говорил ответное «…люблю». И тогда она сказала: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«Дорогой! Когда </a:t>
            </a:r>
            <a:r>
              <a:rPr lang="ru-RU" sz="1200" b="1" kern="1200" dirty="0" smtClean="0">
                <a:solidFill>
                  <a:schemeClr val="tx1"/>
                </a:solidFill>
                <a:latin typeface="+mn-lt"/>
                <a:ea typeface="+mn-ea"/>
                <a:cs typeface="+mn-cs"/>
              </a:rPr>
              <a:t>ты</a:t>
            </a:r>
            <a:r>
              <a:rPr lang="ru-RU" sz="1200" kern="1200" dirty="0" smtClean="0">
                <a:solidFill>
                  <a:schemeClr val="tx1"/>
                </a:solidFill>
                <a:latin typeface="+mn-lt"/>
                <a:ea typeface="+mn-ea"/>
                <a:cs typeface="+mn-cs"/>
              </a:rPr>
              <a:t> в очередной раз захочешь сказать мне: «Я тебя люблю», – скажи: </a:t>
            </a:r>
            <a:r>
              <a:rPr lang="ru-RU" sz="1200" b="1" kern="1200" dirty="0" smtClean="0">
                <a:solidFill>
                  <a:schemeClr val="tx1"/>
                </a:solidFill>
                <a:latin typeface="+mn-lt"/>
                <a:ea typeface="+mn-ea"/>
                <a:cs typeface="+mn-cs"/>
              </a:rPr>
              <a:t>«Я к тебе внимателен»</a:t>
            </a:r>
            <a:r>
              <a:rPr lang="ru-RU" sz="1200" kern="1200" dirty="0" smtClean="0">
                <a:solidFill>
                  <a:schemeClr val="tx1"/>
                </a:solidFill>
                <a:latin typeface="+mn-lt"/>
                <a:ea typeface="+mn-ea"/>
                <a:cs typeface="+mn-cs"/>
              </a:rPr>
              <a:t>! С тех пор мы так и признавались друг другу в любви: «Мм-м, а я тебе послушна!», – «Мм-м, а я к тебе внимателен»! И затем мы снова привычно смеялись, шутили и «играли» друг с другом</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размышляя где-то про себя, над тем, что сказали (кстати, весьма полезно для профилактики).</a:t>
            </a:r>
          </a:p>
          <a:p>
            <a:r>
              <a:rPr lang="ru-RU" sz="1200" kern="1200" dirty="0" smtClean="0">
                <a:solidFill>
                  <a:schemeClr val="tx1"/>
                </a:solidFill>
                <a:latin typeface="+mn-lt"/>
                <a:ea typeface="+mn-ea"/>
                <a:cs typeface="+mn-cs"/>
              </a:rPr>
              <a:t>Думаю, не ошибусь, если скажу, что по-настоящему женщина расцветает, </a:t>
            </a:r>
            <a:r>
              <a:rPr lang="ru-RU" sz="1200" b="1" kern="1200" dirty="0" smtClean="0">
                <a:solidFill>
                  <a:schemeClr val="tx1"/>
                </a:solidFill>
                <a:latin typeface="+mn-lt"/>
                <a:ea typeface="+mn-ea"/>
                <a:cs typeface="+mn-cs"/>
              </a:rPr>
              <a:t>только</a:t>
            </a:r>
            <a:r>
              <a:rPr lang="ru-RU" sz="1200" kern="1200" dirty="0" smtClean="0">
                <a:solidFill>
                  <a:schemeClr val="tx1"/>
                </a:solidFill>
                <a:latin typeface="+mn-lt"/>
                <a:ea typeface="+mn-ea"/>
                <a:cs typeface="+mn-cs"/>
              </a:rPr>
              <a:t> будучи окруженная мужским вниманием. Я почему-то представляю себе чисто женское общество, например «девичник». Все есть, и все здорово. Но это все не то! Нет мужчины! Появляется мужчина и женщина «оживает». Для нее начинается «настоящая жизнь». Ее «женское» имеет смысл, только если находит высокую оценку у мужчины!</a:t>
            </a:r>
          </a:p>
          <a:p>
            <a:r>
              <a:rPr lang="ru-RU" sz="1200" kern="1200" dirty="0" smtClean="0">
                <a:solidFill>
                  <a:schemeClr val="tx1"/>
                </a:solidFill>
                <a:latin typeface="+mn-lt"/>
                <a:ea typeface="+mn-ea"/>
                <a:cs typeface="+mn-cs"/>
              </a:rPr>
              <a:t>Мужья! А теперь я хочу бросить вам определенный вызов! Я, как муж моей жены, никогда не допущу, чтобы «моя женщина» получила больше мужского внимания и одобрения от кого-либо, чем от меня! Я никогда не отдам первенства сказать моей жене, что она очень привлекательна (даже если это только для меня), что она интересует меня как женщина. Я никогда не упущу возможности выказать свое восхищение ее наготой; затронуть ее, если она дома проходит мимо, и объятия, объятия, объятия!!! Можно совмещать с поцелуями… Общеизвестно, что </a:t>
            </a:r>
            <a:r>
              <a:rPr lang="ru-RU" sz="1200" b="1" kern="1200" dirty="0" smtClean="0">
                <a:solidFill>
                  <a:schemeClr val="tx1"/>
                </a:solidFill>
                <a:latin typeface="+mn-lt"/>
                <a:ea typeface="+mn-ea"/>
                <a:cs typeface="+mn-cs"/>
              </a:rPr>
              <a:t>женщина может простить мужчине многое, но невнимательности к себе с его стороны она не прощает. </a:t>
            </a:r>
            <a:r>
              <a:rPr lang="ru-RU" sz="1200" kern="1200" dirty="0" smtClean="0">
                <a:solidFill>
                  <a:schemeClr val="tx1"/>
                </a:solidFill>
                <a:latin typeface="+mn-lt"/>
                <a:ea typeface="+mn-ea"/>
                <a:cs typeface="+mn-cs"/>
              </a:rPr>
              <a:t>(Не в спасительном, разумеется, смысле).</a:t>
            </a:r>
          </a:p>
        </p:txBody>
      </p:sp>
      <p:sp>
        <p:nvSpPr>
          <p:cNvPr id="4" name="Номер слайда 3"/>
          <p:cNvSpPr>
            <a:spLocks noGrp="1"/>
          </p:cNvSpPr>
          <p:nvPr>
            <p:ph type="sldNum" sz="quarter" idx="10"/>
          </p:nvPr>
        </p:nvSpPr>
        <p:spPr/>
        <p:txBody>
          <a:bodyPr/>
          <a:lstStyle/>
          <a:p>
            <a:fld id="{20288AC8-8BCA-4D41-B201-D14041AFFFEF}"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Как-то присутствовал я на проповеди очень известного в христианских кругах пастора. Темой его проповеди был стих из </a:t>
            </a:r>
            <a:r>
              <a:rPr lang="ru-RU" sz="1200" b="1" kern="1200" dirty="0" smtClean="0">
                <a:solidFill>
                  <a:schemeClr val="tx1"/>
                </a:solidFill>
                <a:latin typeface="+mn-lt"/>
                <a:ea typeface="+mn-ea"/>
                <a:cs typeface="+mn-cs"/>
              </a:rPr>
              <a:t>Матфея 6:33</a:t>
            </a:r>
            <a:r>
              <a:rPr lang="ru-RU"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«Ищите же прежде Царства Божия и правды его, и это все приложится вам».</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вот что в ряду прочего он сказал: «Просыпаясь утром, я встаю с постели (если только он не сказал «перелажу через жену»), намеренно уклоняясь от того, чтобы сказать ей хотя бы одно слово. Мое первое слово в этот день принадлежит Богу и Его Царству! Я уединяюсь в кабинете и ищу Царствия прежде всего. Так написано: «Ищите же прежде...»!!! Только потом я говорю первые слова человеку». Я, помню, слушал эти слова, и внутренне пожимая плечами, думал про себя: «А моя жена просыпается от моих объятий, поцелуев и слов любви. Мне так хочется подать ей новое удостоверение в том, что она по-прежнему любима, принята и одобрена мной. «Мужья, любите своих жен ...» </a:t>
            </a:r>
            <a:r>
              <a:rPr lang="ru-RU" sz="1200" b="1" kern="1200" dirty="0" smtClean="0">
                <a:solidFill>
                  <a:schemeClr val="tx1"/>
                </a:solidFill>
                <a:latin typeface="+mn-lt"/>
                <a:ea typeface="+mn-ea"/>
                <a:cs typeface="+mn-cs"/>
              </a:rPr>
              <a:t>Еф.5:25а</a:t>
            </a:r>
            <a:r>
              <a:rPr lang="ru-RU" sz="1200" kern="1200" dirty="0" smtClean="0">
                <a:solidFill>
                  <a:schemeClr val="tx1"/>
                </a:solidFill>
                <a:latin typeface="+mn-lt"/>
                <a:ea typeface="+mn-ea"/>
                <a:cs typeface="+mn-cs"/>
              </a:rPr>
              <a:t> – на мой взгляд, это точно такое же правило в Царствии Божием, как и все остальные. И в чем здесь противоречие с «... ищите Царствия Божия»? </a:t>
            </a:r>
          </a:p>
          <a:p>
            <a:r>
              <a:rPr lang="ru-RU" sz="1200" kern="1200" dirty="0" smtClean="0">
                <a:solidFill>
                  <a:schemeClr val="tx1"/>
                </a:solidFill>
                <a:latin typeface="+mn-lt"/>
                <a:ea typeface="+mn-ea"/>
                <a:cs typeface="+mn-cs"/>
              </a:rPr>
              <a:t>«Островок» этого Царства я каждое утро нахожу у себя под боком. Эгей, жены?! Вы за какую проповедь?! Спасибо, я польщен.</a:t>
            </a:r>
          </a:p>
        </p:txBody>
      </p:sp>
      <p:sp>
        <p:nvSpPr>
          <p:cNvPr id="4" name="Номер слайда 3"/>
          <p:cNvSpPr>
            <a:spLocks noGrp="1"/>
          </p:cNvSpPr>
          <p:nvPr>
            <p:ph type="sldNum" sz="quarter" idx="10"/>
          </p:nvPr>
        </p:nvSpPr>
        <p:spPr/>
        <p:txBody>
          <a:bodyPr/>
          <a:lstStyle/>
          <a:p>
            <a:fld id="{C994335A-DFE8-4592-A40A-489D710E9AA3}"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семинаре «</a:t>
            </a:r>
            <a:r>
              <a:rPr lang="ru-RU" sz="1200" b="1" kern="1200" dirty="0" smtClean="0">
                <a:solidFill>
                  <a:schemeClr val="tx1"/>
                </a:solidFill>
                <a:latin typeface="+mn-lt"/>
                <a:ea typeface="+mn-ea"/>
                <a:cs typeface="+mn-cs"/>
              </a:rPr>
              <a:t>Десять заповедей хорошего брака»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Добро пожаловать в </a:t>
            </a:r>
            <a:r>
              <a:rPr lang="ru-RU" sz="1200" b="1" kern="1200" dirty="0" smtClean="0">
                <a:solidFill>
                  <a:schemeClr val="tx1"/>
                </a:solidFill>
                <a:latin typeface="+mn-lt"/>
                <a:ea typeface="+mn-ea"/>
                <a:cs typeface="+mn-cs"/>
              </a:rPr>
              <a:t>заповедный</a:t>
            </a:r>
            <a:r>
              <a:rPr lang="ru-RU" sz="1200" kern="1200" dirty="0" smtClean="0">
                <a:solidFill>
                  <a:schemeClr val="tx1"/>
                </a:solidFill>
                <a:latin typeface="+mn-lt"/>
                <a:ea typeface="+mn-ea"/>
                <a:cs typeface="+mn-cs"/>
              </a:rPr>
              <a:t> мир </a:t>
            </a:r>
            <a:r>
              <a:rPr lang="ru-RU" sz="1200" b="1" kern="1200" dirty="0" smtClean="0">
                <a:solidFill>
                  <a:schemeClr val="tx1"/>
                </a:solidFill>
                <a:latin typeface="+mn-lt"/>
                <a:ea typeface="+mn-ea"/>
                <a:cs typeface="+mn-cs"/>
              </a:rPr>
              <a:t>«…хорошего брака»</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Перефразируя известное выражение, что </a:t>
            </a:r>
            <a:r>
              <a:rPr lang="ru-RU" sz="1200" b="1" kern="1200" dirty="0" smtClean="0">
                <a:solidFill>
                  <a:schemeClr val="tx1"/>
                </a:solidFill>
                <a:latin typeface="+mn-lt"/>
                <a:ea typeface="+mn-ea"/>
                <a:cs typeface="+mn-cs"/>
              </a:rPr>
              <a:t>«за каждым великим мужчиной стоит великая женщина»</a:t>
            </a:r>
            <a:r>
              <a:rPr lang="ru-RU" sz="1200" kern="1200" dirty="0" smtClean="0">
                <a:solidFill>
                  <a:schemeClr val="tx1"/>
                </a:solidFill>
                <a:latin typeface="+mn-lt"/>
                <a:ea typeface="+mn-ea"/>
                <a:cs typeface="+mn-cs"/>
              </a:rPr>
              <a:t>, я хочу сказать, что </a:t>
            </a:r>
            <a:r>
              <a:rPr lang="ru-RU" sz="1200" b="1" kern="1200" dirty="0" smtClean="0">
                <a:solidFill>
                  <a:schemeClr val="tx1"/>
                </a:solidFill>
                <a:latin typeface="+mn-lt"/>
                <a:ea typeface="+mn-ea"/>
                <a:cs typeface="+mn-cs"/>
              </a:rPr>
              <a:t>«женщинами, с большой буквы, своих жен делают мудрые мужья»!</a:t>
            </a:r>
            <a:r>
              <a:rPr lang="ru-RU" sz="1200" kern="1200" dirty="0" smtClean="0">
                <a:solidFill>
                  <a:schemeClr val="tx1"/>
                </a:solidFill>
                <a:latin typeface="+mn-lt"/>
                <a:ea typeface="+mn-ea"/>
                <a:cs typeface="+mn-cs"/>
              </a:rPr>
              <a:t> Нынешний безбожный век сделал женщину достаточно мужеподобной. Женщина ведет себя как мужчина, разговаривает как мужчина, одевается как мужчина и замуж выходит с тем же «джентльменским» набором мужских замашек. Роль мужа, в данном случае, состоит в том, чтобы пробудить в своей жене Женщину, вернуть ей осознание себя женщиной, показать ей Богом данные преимущества быть просто женщиной и никем другой. Иногда, в буквальном смысле слова, женщину нужно заново учить быть женщиной. Кто-то в этой «школе» остается на второй брак.</a:t>
            </a:r>
          </a:p>
        </p:txBody>
      </p:sp>
      <p:sp>
        <p:nvSpPr>
          <p:cNvPr id="4" name="Номер слайда 3"/>
          <p:cNvSpPr>
            <a:spLocks noGrp="1"/>
          </p:cNvSpPr>
          <p:nvPr>
            <p:ph type="sldNum" sz="quarter" idx="10"/>
          </p:nvPr>
        </p:nvSpPr>
        <p:spPr/>
        <p:txBody>
          <a:bodyPr/>
          <a:lstStyle/>
          <a:p>
            <a:fld id="{20288AC8-8BCA-4D41-B201-D14041AFFFEF}"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Иногда я откровенно сожалею, что родился, как я выражаюсь, «не в тот век». Мне так нравится определенность жизненных ролей прежних столетий, галантность кавалеров, «беспомощность» дам. В прежние века женщина умела дать понять мужчине, что она нуждается в нем и польщена его вниманием. А сегодня, как говаривал кто-то из наших юмористов: «Ее ручку нежно берут, чтобы поцеловать, а она все пожать норовит». Хоть в шутку, хоть в серьез, но, на мой взгляд, именно подобное независимое поведение женщины и демонстрация ею способности «прожить и без некоторых …», стали потихоньку убивать в мужчине Мужчину. Это как в том детском мультике про ослика: «Я так … хочу… кого-то … спасти, …но … никто… не кричит: «Помоги»!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Я с грустной улыбкой наблюдаю, как обтянутая кожей «Рембо в юбке» плетется на равных в мужской «стае». А в это же самое время, на ее глазах очередной мудрой простушке, у которой хватило ума не стать у мужчин «своим парнем», руку и сердце предлагает очередной «настоящий полковник». И полковник-то он, понятно, не настоящий, только дали парню понять, что без его чуткого мужского руководства «семейный фронт» просто обречен на поражение. И в очередном мужчине пробудили Мужчину, чтобы всю оставшуюся жизнь он пробуждал Женщину в «своей женщине».</a:t>
            </a:r>
          </a:p>
          <a:p>
            <a:r>
              <a:rPr lang="ru-RU" sz="1200" kern="1200" dirty="0" smtClean="0">
                <a:solidFill>
                  <a:schemeClr val="tx1"/>
                </a:solidFill>
                <a:latin typeface="+mn-lt"/>
                <a:ea typeface="+mn-ea"/>
                <a:cs typeface="+mn-cs"/>
              </a:rPr>
              <a:t>В этом отношении у нас есть восхитительный пример нашего Господа Иисуса Христа! В послании к </a:t>
            </a:r>
            <a:r>
              <a:rPr lang="ru-RU" sz="1200" b="1" kern="1200" dirty="0" err="1" smtClean="0">
                <a:solidFill>
                  <a:schemeClr val="tx1"/>
                </a:solidFill>
                <a:latin typeface="+mn-lt"/>
                <a:ea typeface="+mn-ea"/>
                <a:cs typeface="+mn-cs"/>
              </a:rPr>
              <a:t>Ефесянам</a:t>
            </a:r>
            <a:r>
              <a:rPr lang="ru-RU" sz="1200" b="1" kern="1200" dirty="0" smtClean="0">
                <a:solidFill>
                  <a:schemeClr val="tx1"/>
                </a:solidFill>
                <a:latin typeface="+mn-lt"/>
                <a:ea typeface="+mn-ea"/>
                <a:cs typeface="+mn-cs"/>
              </a:rPr>
              <a:t> 5:25-29</a:t>
            </a:r>
            <a:r>
              <a:rPr lang="ru-RU" sz="1200" kern="1200" dirty="0" smtClean="0">
                <a:solidFill>
                  <a:schemeClr val="tx1"/>
                </a:solidFill>
                <a:latin typeface="+mn-lt"/>
                <a:ea typeface="+mn-ea"/>
                <a:cs typeface="+mn-cs"/>
              </a:rPr>
              <a:t> говорится следующее: (выделено мною)</a:t>
            </a:r>
          </a:p>
        </p:txBody>
      </p:sp>
      <p:sp>
        <p:nvSpPr>
          <p:cNvPr id="4" name="Номер слайда 3"/>
          <p:cNvSpPr>
            <a:spLocks noGrp="1"/>
          </p:cNvSpPr>
          <p:nvPr>
            <p:ph type="sldNum" sz="quarter" idx="10"/>
          </p:nvPr>
        </p:nvSpPr>
        <p:spPr/>
        <p:txBody>
          <a:bodyPr/>
          <a:lstStyle/>
          <a:p>
            <a:fld id="{20288AC8-8BCA-4D41-B201-D14041AFFFEF}"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«Мужья, любите своих жен, как и Христос возлюбил Церковь и предал Себя за нее, Чтобы </a:t>
            </a:r>
            <a:r>
              <a:rPr lang="ru-RU" sz="1200" b="1" kern="1200" dirty="0" smtClean="0">
                <a:solidFill>
                  <a:schemeClr val="tx1"/>
                </a:solidFill>
                <a:latin typeface="+mn-lt"/>
                <a:ea typeface="+mn-ea"/>
                <a:cs typeface="+mn-cs"/>
              </a:rPr>
              <a:t>освятить</a:t>
            </a:r>
            <a:r>
              <a:rPr lang="ru-RU" sz="1200" kern="1200" dirty="0" smtClean="0">
                <a:solidFill>
                  <a:schemeClr val="tx1"/>
                </a:solidFill>
                <a:latin typeface="+mn-lt"/>
                <a:ea typeface="+mn-ea"/>
                <a:cs typeface="+mn-cs"/>
              </a:rPr>
              <a:t> ее, очистив банею водною, </a:t>
            </a:r>
            <a:r>
              <a:rPr lang="ru-RU" sz="1200" b="1" kern="1200" dirty="0" smtClean="0">
                <a:solidFill>
                  <a:schemeClr val="tx1"/>
                </a:solidFill>
                <a:latin typeface="+mn-lt"/>
                <a:ea typeface="+mn-ea"/>
                <a:cs typeface="+mn-cs"/>
              </a:rPr>
              <a:t>посредством слова</a:t>
            </a:r>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«Чтобы </a:t>
            </a:r>
            <a:r>
              <a:rPr lang="ru-RU" sz="1200" b="1" kern="1200" dirty="0" smtClean="0">
                <a:solidFill>
                  <a:schemeClr val="tx1"/>
                </a:solidFill>
                <a:latin typeface="+mn-lt"/>
                <a:ea typeface="+mn-ea"/>
                <a:cs typeface="+mn-cs"/>
              </a:rPr>
              <a:t>представить ее Себе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славною</a:t>
            </a:r>
            <a:r>
              <a:rPr lang="ru-RU" sz="1200" kern="1200" dirty="0" smtClean="0">
                <a:solidFill>
                  <a:schemeClr val="tx1"/>
                </a:solidFill>
                <a:latin typeface="+mn-lt"/>
                <a:ea typeface="+mn-ea"/>
                <a:cs typeface="+mn-cs"/>
              </a:rPr>
              <a:t> Церковью, не имеющею пятна, или порока, и чего-либо подобного, но дабы она была свята и непорочна.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Так должны мужья любить своих жен, как свои тела: любящий свою жену любит самого себя.</a:t>
            </a:r>
          </a:p>
          <a:p>
            <a:r>
              <a:rPr lang="ru-RU" sz="1200" kern="1200" dirty="0" smtClean="0">
                <a:solidFill>
                  <a:schemeClr val="tx1"/>
                </a:solidFill>
                <a:latin typeface="+mn-lt"/>
                <a:ea typeface="+mn-ea"/>
                <a:cs typeface="+mn-cs"/>
              </a:rPr>
              <a:t>Ибо никто никогда не имел ненависти к своей плоти, но </a:t>
            </a:r>
            <a:r>
              <a:rPr lang="ru-RU" sz="1200" b="1" kern="1200" dirty="0" smtClean="0">
                <a:solidFill>
                  <a:schemeClr val="tx1"/>
                </a:solidFill>
                <a:latin typeface="+mn-lt"/>
                <a:ea typeface="+mn-ea"/>
                <a:cs typeface="+mn-cs"/>
              </a:rPr>
              <a:t>питает</a:t>
            </a:r>
            <a:r>
              <a:rPr lang="ru-RU" sz="1200" kern="1200" dirty="0" smtClean="0">
                <a:solidFill>
                  <a:schemeClr val="tx1"/>
                </a:solidFill>
                <a:latin typeface="+mn-lt"/>
                <a:ea typeface="+mn-ea"/>
                <a:cs typeface="+mn-cs"/>
              </a:rPr>
              <a:t> и </a:t>
            </a:r>
            <a:r>
              <a:rPr lang="ru-RU" sz="1200" b="1" kern="1200" dirty="0" smtClean="0">
                <a:solidFill>
                  <a:schemeClr val="tx1"/>
                </a:solidFill>
                <a:latin typeface="+mn-lt"/>
                <a:ea typeface="+mn-ea"/>
                <a:cs typeface="+mn-cs"/>
              </a:rPr>
              <a:t>греет</a:t>
            </a:r>
            <a:r>
              <a:rPr lang="ru-RU" sz="1200" kern="1200" dirty="0" smtClean="0">
                <a:solidFill>
                  <a:schemeClr val="tx1"/>
                </a:solidFill>
                <a:latin typeface="+mn-lt"/>
                <a:ea typeface="+mn-ea"/>
                <a:cs typeface="+mn-cs"/>
              </a:rPr>
              <a:t> ее, как и Господь Церковь»;</a:t>
            </a:r>
          </a:p>
          <a:p>
            <a:r>
              <a:rPr lang="ru-RU" sz="1200" kern="1200" dirty="0" smtClean="0">
                <a:solidFill>
                  <a:schemeClr val="tx1"/>
                </a:solidFill>
                <a:latin typeface="+mn-lt"/>
                <a:ea typeface="+mn-ea"/>
                <a:cs typeface="+mn-cs"/>
              </a:rPr>
              <a:t>В этих немногих словах для нас, мужей, заключена глыба откровения о нашей роли по отношению к собственным женам, и те простые правила, исполняя которые, мы будем подобны Христу. </a:t>
            </a:r>
            <a:r>
              <a:rPr lang="ru-RU" sz="1200" b="1" kern="1200" dirty="0" smtClean="0">
                <a:solidFill>
                  <a:schemeClr val="tx1"/>
                </a:solidFill>
                <a:latin typeface="+mn-lt"/>
                <a:ea typeface="+mn-ea"/>
                <a:cs typeface="+mn-cs"/>
              </a:rPr>
              <a:t>Все это</a:t>
            </a:r>
            <a:r>
              <a:rPr lang="ru-RU" sz="1200" kern="1200" dirty="0" smtClean="0">
                <a:solidFill>
                  <a:schemeClr val="tx1"/>
                </a:solidFill>
                <a:latin typeface="+mn-lt"/>
                <a:ea typeface="+mn-ea"/>
                <a:cs typeface="+mn-cs"/>
              </a:rPr>
              <a:t>, в совокупности,</a:t>
            </a:r>
            <a:r>
              <a:rPr lang="ru-RU" sz="1200" b="1" kern="1200" dirty="0" smtClean="0">
                <a:solidFill>
                  <a:schemeClr val="tx1"/>
                </a:solidFill>
                <a:latin typeface="+mn-lt"/>
                <a:ea typeface="+mn-ea"/>
                <a:cs typeface="+mn-cs"/>
              </a:rPr>
              <a:t> предполагает активность мужчин</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Прежде всего, бросается в глаза: </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994335A-DFE8-4592-A40A-489D710E9AA3}"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«…предал Себя за нее»</a:t>
            </a:r>
            <a:r>
              <a:rPr lang="ru-RU" sz="1200" kern="1200" dirty="0" smtClean="0">
                <a:solidFill>
                  <a:schemeClr val="tx1"/>
                </a:solidFill>
                <a:latin typeface="+mn-lt"/>
                <a:ea typeface="+mn-ea"/>
                <a:cs typeface="+mn-cs"/>
              </a:rPr>
              <a:t>. Это означает ничто другое, как </a:t>
            </a:r>
            <a:r>
              <a:rPr lang="ru-RU" sz="1200" b="1" kern="1200" dirty="0" smtClean="0">
                <a:solidFill>
                  <a:schemeClr val="tx1"/>
                </a:solidFill>
                <a:latin typeface="+mn-lt"/>
                <a:ea typeface="+mn-ea"/>
                <a:cs typeface="+mn-cs"/>
              </a:rPr>
              <a:t>«принес Себя в жертву»,</a:t>
            </a:r>
            <a:r>
              <a:rPr lang="ru-RU" sz="1200" kern="1200" dirty="0" smtClean="0">
                <a:solidFill>
                  <a:schemeClr val="tx1"/>
                </a:solidFill>
                <a:latin typeface="+mn-lt"/>
                <a:ea typeface="+mn-ea"/>
                <a:cs typeface="+mn-cs"/>
              </a:rPr>
              <a:t> что само по себе, минуя уникальность креста, призывает нас, мужчин, к большому терпению, пока наши жены</a:t>
            </a:r>
            <a:endParaRPr lang="ru-RU" dirty="0"/>
          </a:p>
        </p:txBody>
      </p:sp>
      <p:sp>
        <p:nvSpPr>
          <p:cNvPr id="4" name="Номер слайда 3"/>
          <p:cNvSpPr>
            <a:spLocks noGrp="1"/>
          </p:cNvSpPr>
          <p:nvPr>
            <p:ph type="sldNum" sz="quarter" idx="10"/>
          </p:nvPr>
        </p:nvSpPr>
        <p:spPr/>
        <p:txBody>
          <a:bodyPr/>
          <a:lstStyle/>
          <a:p>
            <a:fld id="{20288AC8-8BCA-4D41-B201-D14041AFFFEF}"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a:t>
            </a:r>
            <a:r>
              <a:rPr lang="ru-RU" sz="1200" b="1" kern="1200" dirty="0" err="1" smtClean="0">
                <a:solidFill>
                  <a:schemeClr val="tx1"/>
                </a:solidFill>
                <a:latin typeface="+mn-lt"/>
                <a:ea typeface="+mn-ea"/>
                <a:cs typeface="+mn-cs"/>
              </a:rPr>
              <a:t>освятятся</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то есть не «отделятся» от всего, чуждого замужним женщинам. А вот и средство очищения: </a:t>
            </a:r>
          </a:p>
          <a:p>
            <a:endParaRPr lang="ru-RU" dirty="0"/>
          </a:p>
        </p:txBody>
      </p:sp>
      <p:sp>
        <p:nvSpPr>
          <p:cNvPr id="4" name="Номер слайда 3"/>
          <p:cNvSpPr>
            <a:spLocks noGrp="1"/>
          </p:cNvSpPr>
          <p:nvPr>
            <p:ph type="sldNum" sz="quarter" idx="10"/>
          </p:nvPr>
        </p:nvSpPr>
        <p:spPr/>
        <p:txBody>
          <a:bodyPr/>
          <a:lstStyle/>
          <a:p>
            <a:fld id="{20288AC8-8BCA-4D41-B201-D14041AFFFEF}"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 … посредством слова»</a:t>
            </a:r>
            <a:r>
              <a:rPr lang="ru-RU" sz="1200" kern="1200" dirty="0" smtClean="0">
                <a:solidFill>
                  <a:schemeClr val="tx1"/>
                </a:solidFill>
                <a:latin typeface="+mn-lt"/>
                <a:ea typeface="+mn-ea"/>
                <a:cs typeface="+mn-cs"/>
              </a:rPr>
              <a:t>! Дорогие мои,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может я для кого-то и новость сейчас говорю, но вообще-то с женами разговаривать надо! Не думайте, что как женщина она и так все знает! Никто из них не имеет достаточно ясного представления о практическом замужестве, когда выходят замуж. Желаете </a:t>
            </a:r>
          </a:p>
          <a:p>
            <a:endParaRPr lang="ru-RU" dirty="0"/>
          </a:p>
        </p:txBody>
      </p:sp>
      <p:sp>
        <p:nvSpPr>
          <p:cNvPr id="4" name="Номер слайда 3"/>
          <p:cNvSpPr>
            <a:spLocks noGrp="1"/>
          </p:cNvSpPr>
          <p:nvPr>
            <p:ph type="sldNum" sz="quarter" idx="10"/>
          </p:nvPr>
        </p:nvSpPr>
        <p:spPr/>
        <p:txBody>
          <a:bodyPr/>
          <a:lstStyle/>
          <a:p>
            <a:fld id="{20288AC8-8BCA-4D41-B201-D14041AFFFEF}"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«…представить ее себе славною»</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женою? – почаще говорите ей о том, как вы счастливы, что она «ваша женщина», что вам так нравится заботиться о ней, делать любую мужскую работу за одну ее счастливую улыбку; </a:t>
            </a:r>
          </a:p>
          <a:p>
            <a:endParaRPr lang="ru-RU" dirty="0"/>
          </a:p>
        </p:txBody>
      </p:sp>
      <p:sp>
        <p:nvSpPr>
          <p:cNvPr id="4" name="Номер слайда 3"/>
          <p:cNvSpPr>
            <a:spLocks noGrp="1"/>
          </p:cNvSpPr>
          <p:nvPr>
            <p:ph type="sldNum" sz="quarter" idx="10"/>
          </p:nvPr>
        </p:nvSpPr>
        <p:spPr/>
        <p:txBody>
          <a:bodyPr/>
          <a:lstStyle/>
          <a:p>
            <a:fld id="{20288AC8-8BCA-4D41-B201-D14041AFFFEF}"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a:t>
            </a:r>
            <a:r>
              <a:rPr lang="ru-RU" sz="1200" b="1" kern="1200" dirty="0" err="1" smtClean="0">
                <a:solidFill>
                  <a:schemeClr val="tx1"/>
                </a:solidFill>
                <a:latin typeface="+mn-lt"/>
                <a:ea typeface="+mn-ea"/>
                <a:cs typeface="+mn-cs"/>
              </a:rPr>
              <a:t>возгревайте</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в ней все женское (можете в виде таких слов: «Любимая, вот тебе 500 гривен (долларов,</a:t>
            </a:r>
            <a:r>
              <a:rPr lang="ru-RU" sz="1200" kern="1200" baseline="0" dirty="0" smtClean="0">
                <a:solidFill>
                  <a:schemeClr val="tx1"/>
                </a:solidFill>
                <a:latin typeface="+mn-lt"/>
                <a:ea typeface="+mn-ea"/>
                <a:cs typeface="+mn-cs"/>
              </a:rPr>
              <a:t> рублей)</a:t>
            </a:r>
            <a:r>
              <a:rPr lang="ru-RU" sz="1200" kern="1200" dirty="0" smtClean="0">
                <a:solidFill>
                  <a:schemeClr val="tx1"/>
                </a:solidFill>
                <a:latin typeface="+mn-lt"/>
                <a:ea typeface="+mn-ea"/>
                <a:cs typeface="+mn-cs"/>
              </a:rPr>
              <a:t>, купи себе что-нибудь… ну, такое, чтобы я «развернул» это на тебе, а </a:t>
            </a:r>
            <a:r>
              <a:rPr lang="ru-RU" sz="1200" kern="1200" dirty="0" err="1" smtClean="0">
                <a:solidFill>
                  <a:schemeClr val="tx1"/>
                </a:solidFill>
                <a:latin typeface="+mn-lt"/>
                <a:ea typeface="+mn-ea"/>
                <a:cs typeface="+mn-cs"/>
              </a:rPr>
              <a:t>там-м</a:t>
            </a:r>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20288AC8-8BCA-4D41-B201-D14041AFFFEF}"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Мужчин прошу деликатно отвернуться, а мы тут с сестрами на пару слов... </a:t>
            </a:r>
          </a:p>
          <a:p>
            <a:r>
              <a:rPr lang="ru-RU" sz="1200" b="1" kern="1200" dirty="0" smtClean="0">
                <a:solidFill>
                  <a:schemeClr val="tx1"/>
                </a:solidFill>
                <a:latin typeface="+mn-lt"/>
                <a:ea typeface="+mn-ea"/>
                <a:cs typeface="+mn-cs"/>
              </a:rPr>
              <a:t>Третья</a:t>
            </a:r>
            <a:r>
              <a:rPr lang="ru-RU" sz="1200" kern="1200" dirty="0" smtClean="0">
                <a:solidFill>
                  <a:schemeClr val="tx1"/>
                </a:solidFill>
                <a:latin typeface="+mn-lt"/>
                <a:ea typeface="+mn-ea"/>
                <a:cs typeface="+mn-cs"/>
              </a:rPr>
              <a:t> заповедь, проста как божий день:</a:t>
            </a:r>
          </a:p>
        </p:txBody>
      </p:sp>
      <p:sp>
        <p:nvSpPr>
          <p:cNvPr id="4" name="Номер слайда 3"/>
          <p:cNvSpPr>
            <a:spLocks noGrp="1"/>
          </p:cNvSpPr>
          <p:nvPr>
            <p:ph type="sldNum" sz="quarter" idx="10"/>
          </p:nvPr>
        </p:nvSpPr>
        <p:spPr/>
        <p:txBody>
          <a:bodyPr/>
          <a:lstStyle/>
          <a:p>
            <a:fld id="{20288AC8-8BCA-4D41-B201-D14041AFFFEF}"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«…питайте»</a:t>
            </a:r>
            <a:r>
              <a:rPr lang="ru-RU" sz="1200" kern="1200" dirty="0" smtClean="0">
                <a:solidFill>
                  <a:schemeClr val="tx1"/>
                </a:solidFill>
                <a:latin typeface="+mn-lt"/>
                <a:ea typeface="+mn-ea"/>
                <a:cs typeface="+mn-cs"/>
              </a:rPr>
              <a:t> в ней уверенность что она хорошая хозяйка (хваля то, что она приготовила, и замечая новые занавески на кухне) и т.д. В общем, в этом случае мужчине не грех говорить больше чем женщине и </a:t>
            </a:r>
            <a:r>
              <a:rPr lang="ru-RU" sz="1200" b="1" kern="1200" dirty="0" smtClean="0">
                <a:solidFill>
                  <a:schemeClr val="tx1"/>
                </a:solidFill>
                <a:latin typeface="+mn-lt"/>
                <a:ea typeface="+mn-ea"/>
                <a:cs typeface="+mn-cs"/>
              </a:rPr>
              <a:t>грех не говорить ничего</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В те мои юные годы, когда я только задумывался о создании собственного брака, во мне жила страстная мечта, «чтобы моей жене завидовали, что ей достался такой муж»! (Оцените мои достоинства)! Однако не так давно, во время обычного для нас отдыха с общением я с грустью сказал </a:t>
            </a:r>
            <a:r>
              <a:rPr lang="ru-RU" sz="1200" kern="1200" dirty="0" smtClean="0">
                <a:solidFill>
                  <a:schemeClr val="tx1"/>
                </a:solidFill>
                <a:latin typeface="+mn-lt"/>
                <a:ea typeface="+mn-ea"/>
                <a:cs typeface="+mn-cs"/>
              </a:rPr>
              <a:t>жене: </a:t>
            </a:r>
            <a:r>
              <a:rPr lang="ru-RU" sz="1200" kern="1200" dirty="0" smtClean="0">
                <a:solidFill>
                  <a:schemeClr val="tx1"/>
                </a:solidFill>
                <a:latin typeface="+mn-lt"/>
                <a:ea typeface="+mn-ea"/>
                <a:cs typeface="+mn-cs"/>
              </a:rPr>
              <a:t>«Прости меня… Я так хотел, чтобы ты была счастливой женщиной! Но у меня ничего не получается… Я не смог обеспечить тебя так, как ты этого достойна, и вообще… Я чувствую себя по жизни таким неудачником…». На это </a:t>
            </a:r>
            <a:r>
              <a:rPr lang="ru-RU" sz="1200" kern="1200" dirty="0" smtClean="0">
                <a:solidFill>
                  <a:schemeClr val="tx1"/>
                </a:solidFill>
                <a:latin typeface="+mn-lt"/>
                <a:ea typeface="+mn-ea"/>
                <a:cs typeface="+mn-cs"/>
              </a:rPr>
              <a:t>она </a:t>
            </a:r>
            <a:r>
              <a:rPr lang="ru-RU" sz="1200" kern="1200" dirty="0" smtClean="0">
                <a:solidFill>
                  <a:schemeClr val="tx1"/>
                </a:solidFill>
                <a:latin typeface="+mn-lt"/>
                <a:ea typeface="+mn-ea"/>
                <a:cs typeface="+mn-cs"/>
              </a:rPr>
              <a:t>ответила: «А я и так счастлива! Материальное для меня не так важно как то, что мы любим друг друга и понимаем друг друга. Так что не говори о себе так… Я действительно счастлива, что ты мой муж»!</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Для меня это были одни из самых важных и одобрительных слов, когда-либо услышанных мною от женщины! И я также счастлив этим…</a:t>
            </a:r>
          </a:p>
        </p:txBody>
      </p:sp>
      <p:sp>
        <p:nvSpPr>
          <p:cNvPr id="4" name="Номер слайда 3"/>
          <p:cNvSpPr>
            <a:spLocks noGrp="1"/>
          </p:cNvSpPr>
          <p:nvPr>
            <p:ph type="sldNum" sz="quarter" idx="10"/>
          </p:nvPr>
        </p:nvSpPr>
        <p:spPr/>
        <p:txBody>
          <a:bodyPr/>
          <a:lstStyle/>
          <a:p>
            <a:fld id="{20288AC8-8BCA-4D41-B201-D14041AFFFEF}" type="slidenum">
              <a:rPr lang="ru-RU" smtClean="0"/>
              <a:pPr/>
              <a:t>30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«Следи за собой как женщина».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 многих из нас этот стереотип сформирован еще в школьные годы. Если мальчику неаккуратность снисходительно прощали, то девочку безжалостно стыдили. И аргумент был такой: «Ты же </a:t>
            </a:r>
            <a:r>
              <a:rPr lang="ru-RU" sz="1200" kern="1200" dirty="0" err="1" smtClean="0">
                <a:solidFill>
                  <a:schemeClr val="tx1"/>
                </a:solidFill>
                <a:latin typeface="+mn-lt"/>
                <a:ea typeface="+mn-ea"/>
                <a:cs typeface="+mn-cs"/>
              </a:rPr>
              <a:t>де-е-евочка</a:t>
            </a:r>
            <a:r>
              <a:rPr lang="ru-RU" sz="1200" kern="1200" dirty="0" smtClean="0">
                <a:solidFill>
                  <a:schemeClr val="tx1"/>
                </a:solidFill>
                <a:latin typeface="+mn-lt"/>
                <a:ea typeface="+mn-ea"/>
                <a:cs typeface="+mn-cs"/>
              </a:rPr>
              <a:t>»! Переходя на язык </a:t>
            </a:r>
            <a:r>
              <a:rPr lang="ru-RU" sz="1200" b="1" kern="1200" dirty="0" smtClean="0">
                <a:solidFill>
                  <a:schemeClr val="tx1"/>
                </a:solidFill>
                <a:latin typeface="+mn-lt"/>
                <a:ea typeface="+mn-ea"/>
                <a:cs typeface="+mn-cs"/>
              </a:rPr>
              <a:t>взрослых</a:t>
            </a:r>
            <a:r>
              <a:rPr lang="ru-RU" sz="1200" kern="1200" dirty="0" smtClean="0">
                <a:solidFill>
                  <a:schemeClr val="tx1"/>
                </a:solidFill>
                <a:latin typeface="+mn-lt"/>
                <a:ea typeface="+mn-ea"/>
                <a:cs typeface="+mn-cs"/>
              </a:rPr>
              <a:t> понятий, женщина, не следящая за собой, таким образом, дает окружающим послание в виде ступенчатого умозаключения: «Я не соблюдаю себя = так как я не уважаю себя = у меня нет женского достоинства = (и как итог) я </a:t>
            </a:r>
            <a:r>
              <a:rPr lang="ru-RU" sz="1200" b="1" kern="1200" dirty="0" smtClean="0">
                <a:solidFill>
                  <a:schemeClr val="tx1"/>
                </a:solidFill>
                <a:latin typeface="+mn-lt"/>
                <a:ea typeface="+mn-ea"/>
                <a:cs typeface="+mn-cs"/>
              </a:rPr>
              <a:t>более доступна</a:t>
            </a:r>
            <a:r>
              <a:rPr lang="ru-RU" sz="1200" kern="1200" dirty="0" smtClean="0">
                <a:solidFill>
                  <a:schemeClr val="tx1"/>
                </a:solidFill>
                <a:latin typeface="+mn-lt"/>
                <a:ea typeface="+mn-ea"/>
                <a:cs typeface="+mn-cs"/>
              </a:rPr>
              <a:t>»! Нужно ли объяснять, что чаще всего к этому умозаключению приходят именно мужчины? Запах застарелого женского пота вызывает в мужчине, да простится мне, «скотские» чувства: «Пахнет самкой»! Напротив, запах ухоженного женского тела вызывает в мужчине уважение: «Мм-м, она следит за собой! К ней так просто не «подъедешь»! Впрочем, кто-то наоборот считает, что одним из женских способов привлечь к себе внимание мужчины являются специально подобранные для этого духи. В этом, кажется, что-то есть, потому что реклама ряда фирм недвусмысленно говорит о «магическом» влиянии их продукции на сексуальность человека. Верующим я бы советовал воздержаться от такой продукции: Евангельское: «горе…» тем, кто что-то делает на соблазн ближнему, все еще актуально.</a:t>
            </a:r>
          </a:p>
        </p:txBody>
      </p:sp>
      <p:sp>
        <p:nvSpPr>
          <p:cNvPr id="4" name="Номер слайда 3"/>
          <p:cNvSpPr>
            <a:spLocks noGrp="1"/>
          </p:cNvSpPr>
          <p:nvPr>
            <p:ph type="sldNum" sz="quarter" idx="10"/>
          </p:nvPr>
        </p:nvSpPr>
        <p:spPr/>
        <p:txBody>
          <a:bodyPr/>
          <a:lstStyle/>
          <a:p>
            <a:fld id="{34F30AE9-CBE1-4CAB-B224-8C30D83D527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 бы там ни было, итогом и традиционной нормой для женщины является </a:t>
            </a:r>
            <a:r>
              <a:rPr lang="ru-RU" sz="1200" b="1" kern="1200" dirty="0" smtClean="0">
                <a:solidFill>
                  <a:schemeClr val="tx1"/>
                </a:solidFill>
                <a:latin typeface="+mn-lt"/>
                <a:ea typeface="+mn-ea"/>
                <a:cs typeface="+mn-cs"/>
              </a:rPr>
              <a:t>ухоженность</a:t>
            </a:r>
            <a:r>
              <a:rPr lang="ru-RU" sz="1200" kern="1200" dirty="0" smtClean="0">
                <a:solidFill>
                  <a:schemeClr val="tx1"/>
                </a:solidFill>
                <a:latin typeface="+mn-lt"/>
                <a:ea typeface="+mn-ea"/>
                <a:cs typeface="+mn-cs"/>
              </a:rPr>
              <a:t>! Сразу хочу оговориться, что эта проблема плохо решается разбрызгиванием духов на грязное тело. От этого скорость мужского умозаключения значительно возрастает! Расскажу маленький эпизод из моего детства. В нашем доме жила девушка, которая на несколько лет была старше меня. Я помню, как однажды в разговоре с моей родной сестрой она сказала такую фразу: «Я не пользуюсь парфюмерией! Я предпочитаю чаще мыться»! С тех пор прошло уже много лет, но я помню эти слова как сейчас. Они стали для меня одним из первых откровений детства о правилах «взрослой» жизни, а впоследствии и нормальной ежедневной практикой. Вероятно, исходя из тех же ассоциаций детства, я с известной долей неприязни смотрю на пристрастие некоторых современных женщин к нижнему белью черного цвета. (Простите меня за эти деликатные моменты). Несмотря на очевидную его практичность, где-то глубоко внутри, почти бессознательно, я подозреваю подобных «</a:t>
            </a:r>
            <a:r>
              <a:rPr lang="ru-RU" sz="1200" kern="1200" dirty="0" err="1" smtClean="0">
                <a:solidFill>
                  <a:schemeClr val="tx1"/>
                </a:solidFill>
                <a:latin typeface="+mn-lt"/>
                <a:ea typeface="+mn-ea"/>
                <a:cs typeface="+mn-cs"/>
              </a:rPr>
              <a:t>привержениц</a:t>
            </a:r>
            <a:r>
              <a:rPr lang="ru-RU" sz="1200" kern="1200" dirty="0" smtClean="0">
                <a:solidFill>
                  <a:schemeClr val="tx1"/>
                </a:solidFill>
                <a:latin typeface="+mn-lt"/>
                <a:ea typeface="+mn-ea"/>
                <a:cs typeface="+mn-cs"/>
              </a:rPr>
              <a:t>» в нежелании следить за собой, потому что традиционное белоснежное белье не оставляет для этого женщине никаких шансов.</a:t>
            </a:r>
          </a:p>
        </p:txBody>
      </p:sp>
      <p:sp>
        <p:nvSpPr>
          <p:cNvPr id="4" name="Номер слайда 3"/>
          <p:cNvSpPr>
            <a:spLocks noGrp="1"/>
          </p:cNvSpPr>
          <p:nvPr>
            <p:ph type="sldNum" sz="quarter" idx="10"/>
          </p:nvPr>
        </p:nvSpPr>
        <p:spPr/>
        <p:txBody>
          <a:bodyPr/>
          <a:lstStyle/>
          <a:p>
            <a:fld id="{20288AC8-8BCA-4D41-B201-D14041AFFFE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Впрочем, мы говорим сейчас об </a:t>
            </a:r>
            <a:r>
              <a:rPr lang="ru-RU" sz="1200" b="1" kern="1200" dirty="0" smtClean="0">
                <a:solidFill>
                  <a:schemeClr val="tx1"/>
                </a:solidFill>
                <a:latin typeface="+mn-lt"/>
                <a:ea typeface="+mn-ea"/>
                <a:cs typeface="+mn-cs"/>
              </a:rPr>
              <a:t>общей</a:t>
            </a:r>
            <a:r>
              <a:rPr lang="ru-RU" sz="1200" kern="1200" dirty="0" smtClean="0">
                <a:solidFill>
                  <a:schemeClr val="tx1"/>
                </a:solidFill>
                <a:latin typeface="+mn-lt"/>
                <a:ea typeface="+mn-ea"/>
                <a:cs typeface="+mn-cs"/>
              </a:rPr>
              <a:t> женской ухоженности. Одна из известных проповедниц современности в одной из проповедей рассказала о собственном прозрении на эти «мелочи» семейной жизни. Однажды, будучи дома, она осмотрела себя и подумала: «Да, вид конечно не очень…»</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Потом махнула рукой и сказала: « </a:t>
            </a:r>
            <a:r>
              <a:rPr lang="ru-RU" sz="1200" kern="1200" dirty="0" err="1" smtClean="0">
                <a:solidFill>
                  <a:schemeClr val="tx1"/>
                </a:solidFill>
                <a:latin typeface="+mn-lt"/>
                <a:ea typeface="+mn-ea"/>
                <a:cs typeface="+mn-cs"/>
              </a:rPr>
              <a:t>Аа-а</a:t>
            </a:r>
            <a:r>
              <a:rPr lang="ru-RU" sz="1200" kern="1200" dirty="0" smtClean="0">
                <a:solidFill>
                  <a:schemeClr val="tx1"/>
                </a:solidFill>
                <a:latin typeface="+mn-lt"/>
                <a:ea typeface="+mn-ea"/>
                <a:cs typeface="+mn-cs"/>
              </a:rPr>
              <a:t>, тут все свои»! «Ты хотела сказать </a:t>
            </a:r>
            <a:r>
              <a:rPr lang="ru-RU" sz="1200" b="1" kern="1200" dirty="0" smtClean="0">
                <a:solidFill>
                  <a:schemeClr val="tx1"/>
                </a:solidFill>
                <a:latin typeface="+mn-lt"/>
                <a:ea typeface="+mn-ea"/>
                <a:cs typeface="+mn-cs"/>
              </a:rPr>
              <a:t>ему и так сойдет</a:t>
            </a:r>
            <a:r>
              <a:rPr lang="ru-RU" sz="1200" kern="1200" dirty="0" smtClean="0">
                <a:solidFill>
                  <a:schemeClr val="tx1"/>
                </a:solidFill>
                <a:latin typeface="+mn-lt"/>
                <a:ea typeface="+mn-ea"/>
                <a:cs typeface="+mn-cs"/>
              </a:rPr>
              <a:t>»? – внезапно переспросила она себя. «Соответственно, – продолжила она безмолвный разговор с собой, – когда я прихорашиваюсь на выход, то говорю этим мужу: </a:t>
            </a:r>
            <a:r>
              <a:rPr lang="ru-RU" sz="1200" b="1" kern="1200" dirty="0" smtClean="0">
                <a:solidFill>
                  <a:schemeClr val="tx1"/>
                </a:solidFill>
                <a:latin typeface="+mn-lt"/>
                <a:ea typeface="+mn-ea"/>
                <a:cs typeface="+mn-cs"/>
              </a:rPr>
              <a:t>ты</a:t>
            </a:r>
            <a:r>
              <a:rPr lang="ru-RU" sz="1200" kern="1200" dirty="0" smtClean="0">
                <a:solidFill>
                  <a:schemeClr val="tx1"/>
                </a:solidFill>
                <a:latin typeface="+mn-lt"/>
                <a:ea typeface="+mn-ea"/>
                <a:cs typeface="+mn-cs"/>
              </a:rPr>
              <a:t> для меня </a:t>
            </a:r>
            <a:r>
              <a:rPr lang="ru-RU" sz="1200" b="1" kern="1200" dirty="0" smtClean="0">
                <a:solidFill>
                  <a:schemeClr val="tx1"/>
                </a:solidFill>
                <a:latin typeface="+mn-lt"/>
                <a:ea typeface="+mn-ea"/>
                <a:cs typeface="+mn-cs"/>
              </a:rPr>
              <a:t>никто</a:t>
            </a:r>
            <a:r>
              <a:rPr lang="ru-RU" sz="1200" kern="1200" dirty="0" smtClean="0">
                <a:solidFill>
                  <a:schemeClr val="tx1"/>
                </a:solidFill>
                <a:latin typeface="+mn-lt"/>
                <a:ea typeface="+mn-ea"/>
                <a:cs typeface="+mn-cs"/>
              </a:rPr>
              <a:t>»?!</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Это стало отправной точкой изменения ее отношения к своему внешнему виду в лоне семьи. </a:t>
            </a:r>
          </a:p>
        </p:txBody>
      </p:sp>
      <p:sp>
        <p:nvSpPr>
          <p:cNvPr id="4" name="Номер слайда 3"/>
          <p:cNvSpPr>
            <a:spLocks noGrp="1"/>
          </p:cNvSpPr>
          <p:nvPr>
            <p:ph type="sldNum" sz="quarter" idx="10"/>
          </p:nvPr>
        </p:nvSpPr>
        <p:spPr/>
        <p:txBody>
          <a:bodyPr/>
          <a:lstStyle/>
          <a:p>
            <a:fld id="{20288AC8-8BCA-4D41-B201-D14041AFFFEF}"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Коль мы заговорили о внешнем виде, я никак не могу обойти вопрос одежды. Начиная этот трудный для многих женщин разговор, я хочу бросить клич, который является одновременно воплем христианского пастора и мужчины вообще: </a:t>
            </a:r>
            <a:r>
              <a:rPr lang="ru-RU" sz="1200" b="1" kern="1200" dirty="0" smtClean="0">
                <a:solidFill>
                  <a:schemeClr val="tx1"/>
                </a:solidFill>
                <a:latin typeface="+mn-lt"/>
                <a:ea typeface="+mn-ea"/>
                <a:cs typeface="+mn-cs"/>
              </a:rPr>
              <a:t>«Женщины!!! Больше женского!!!»</a:t>
            </a:r>
            <a:r>
              <a:rPr lang="ru-RU" sz="1200" kern="1200" dirty="0" smtClean="0">
                <a:solidFill>
                  <a:schemeClr val="tx1"/>
                </a:solidFill>
                <a:latin typeface="+mn-lt"/>
                <a:ea typeface="+mn-ea"/>
                <a:cs typeface="+mn-cs"/>
              </a:rPr>
              <a:t> Я хочу сейчас поделиться с вами очередным мужским секретом. Видите, я уже вам сегодня все секреты выдал! Так вот, дорогие наши женщины! Мужское внимание, как правило, будет обращено и в первую очередь приковано к тому, что </a:t>
            </a:r>
            <a:r>
              <a:rPr lang="ru-RU" sz="1200" b="1" kern="1200" dirty="0" smtClean="0">
                <a:solidFill>
                  <a:schemeClr val="tx1"/>
                </a:solidFill>
                <a:latin typeface="+mn-lt"/>
                <a:ea typeface="+mn-ea"/>
                <a:cs typeface="+mn-cs"/>
              </a:rPr>
              <a:t>не является</a:t>
            </a:r>
            <a:r>
              <a:rPr lang="ru-RU" sz="1200" kern="1200" dirty="0" smtClean="0">
                <a:solidFill>
                  <a:schemeClr val="tx1"/>
                </a:solidFill>
                <a:latin typeface="+mn-lt"/>
                <a:ea typeface="+mn-ea"/>
                <a:cs typeface="+mn-cs"/>
              </a:rPr>
              <a:t> мужским! Наличие этого феномена в мужском сознании обусловлено самим актом творения первых людей в Эдемском саду. Был день, когда «новоиспеченные» люди предстали перед Господом Богом. Адам, будучи в «одежде Адама»</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имел </a:t>
            </a:r>
            <a:r>
              <a:rPr lang="ru-RU" sz="1200" b="1" kern="1200" dirty="0" smtClean="0">
                <a:solidFill>
                  <a:schemeClr val="tx1"/>
                </a:solidFill>
                <a:latin typeface="+mn-lt"/>
                <a:ea typeface="+mn-ea"/>
                <a:cs typeface="+mn-cs"/>
              </a:rPr>
              <a:t>явно мужской</a:t>
            </a:r>
            <a:r>
              <a:rPr lang="ru-RU" sz="1200" kern="1200" dirty="0" smtClean="0">
                <a:solidFill>
                  <a:schemeClr val="tx1"/>
                </a:solidFill>
                <a:latin typeface="+mn-lt"/>
                <a:ea typeface="+mn-ea"/>
                <a:cs typeface="+mn-cs"/>
              </a:rPr>
              <a:t>, а Ева, будучи в «наряде Евы» </a:t>
            </a:r>
            <a:r>
              <a:rPr lang="ru-RU" sz="1200" b="1" kern="1200" dirty="0" smtClean="0">
                <a:solidFill>
                  <a:schemeClr val="tx1"/>
                </a:solidFill>
                <a:latin typeface="+mn-lt"/>
                <a:ea typeface="+mn-ea"/>
                <a:cs typeface="+mn-cs"/>
              </a:rPr>
              <a:t>явно женский</a:t>
            </a:r>
            <a:r>
              <a:rPr lang="ru-RU" sz="1200" kern="1200" dirty="0" smtClean="0">
                <a:solidFill>
                  <a:schemeClr val="tx1"/>
                </a:solidFill>
                <a:latin typeface="+mn-lt"/>
                <a:ea typeface="+mn-ea"/>
                <a:cs typeface="+mn-cs"/>
              </a:rPr>
              <a:t> вид! Таким образом, сотворив «мужчину </a:t>
            </a:r>
            <a:r>
              <a:rPr lang="ru-RU" sz="1200" b="1" kern="1200" dirty="0" smtClean="0">
                <a:solidFill>
                  <a:schemeClr val="tx1"/>
                </a:solidFill>
                <a:latin typeface="+mn-lt"/>
                <a:ea typeface="+mn-ea"/>
                <a:cs typeface="+mn-cs"/>
              </a:rPr>
              <a:t>и</a:t>
            </a:r>
            <a:r>
              <a:rPr lang="ru-RU" sz="1200" kern="1200" dirty="0" smtClean="0">
                <a:solidFill>
                  <a:schemeClr val="tx1"/>
                </a:solidFill>
                <a:latin typeface="+mn-lt"/>
                <a:ea typeface="+mn-ea"/>
                <a:cs typeface="+mn-cs"/>
              </a:rPr>
              <a:t> женщину», Бог предполагал </a:t>
            </a:r>
            <a:r>
              <a:rPr lang="ru-RU" sz="1200" b="1" kern="1200" dirty="0" smtClean="0">
                <a:solidFill>
                  <a:schemeClr val="tx1"/>
                </a:solidFill>
                <a:latin typeface="+mn-lt"/>
                <a:ea typeface="+mn-ea"/>
                <a:cs typeface="+mn-cs"/>
              </a:rPr>
              <a:t>явные различия</a:t>
            </a:r>
            <a:r>
              <a:rPr lang="ru-RU" sz="1200" kern="1200" dirty="0" smtClean="0">
                <a:solidFill>
                  <a:schemeClr val="tx1"/>
                </a:solidFill>
                <a:latin typeface="+mn-lt"/>
                <a:ea typeface="+mn-ea"/>
                <a:cs typeface="+mn-cs"/>
              </a:rPr>
              <a:t> во внешнем виде, что должно было стать </a:t>
            </a:r>
            <a:r>
              <a:rPr lang="ru-RU" sz="1200" b="1" kern="1200" dirty="0" smtClean="0">
                <a:solidFill>
                  <a:schemeClr val="tx1"/>
                </a:solidFill>
                <a:latin typeface="+mn-lt"/>
                <a:ea typeface="+mn-ea"/>
                <a:cs typeface="+mn-cs"/>
              </a:rPr>
              <a:t>неизменным правилом</a:t>
            </a:r>
            <a:r>
              <a:rPr lang="ru-RU" sz="1200" kern="1200" dirty="0" smtClean="0">
                <a:solidFill>
                  <a:schemeClr val="tx1"/>
                </a:solidFill>
                <a:latin typeface="+mn-lt"/>
                <a:ea typeface="+mn-ea"/>
                <a:cs typeface="+mn-cs"/>
              </a:rPr>
              <a:t> для людей на все века. Ввиду этого, в каждой культуре есть свой, наработанный теми же веками, подсознательный образ, что является «мужским», а что является «женским». Поэтому, несмотря на отчаянную попытку современной безбожной моды сравнять внешний вид «полов», мужской взгляд невольно будет останавливаться на той женщине, чей стиль одежды </a:t>
            </a:r>
            <a:r>
              <a:rPr lang="ru-RU" sz="1200" b="1" kern="1200" dirty="0" smtClean="0">
                <a:solidFill>
                  <a:schemeClr val="tx1"/>
                </a:solidFill>
                <a:latin typeface="+mn-lt"/>
                <a:ea typeface="+mn-ea"/>
                <a:cs typeface="+mn-cs"/>
              </a:rPr>
              <a:t>явно отличается от мужского</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и</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подчеркивает ее женственность.</a:t>
            </a:r>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20288AC8-8BCA-4D41-B201-D14041AFFFEF}"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С точки зрения мужчины за каждой женщиной должна стоять некая «тайна». И эта «тайна», согласно той же точки зрения, находится за завесой женского одеяния. Когда мужчина домогается женщину, на самом деле его целью является увидеть ее «тайну», то есть ее наготу. После этого плотской мужчина считает свое дело законченным. В его глазах за этой женщиной больше нет никакой тайны: он «взломал ее сейф»! И не исключено, что после этого мужчина вообще теряет интерес к этой женщине. Но это «плотской» мужчина, я еще раз подчеркиваю. Впрочем, не об этом ли говорит нам и библейская история из </a:t>
            </a:r>
            <a:r>
              <a:rPr lang="ru-RU" sz="1200" b="1" kern="1200" dirty="0" smtClean="0">
                <a:solidFill>
                  <a:schemeClr val="tx1"/>
                </a:solidFill>
                <a:latin typeface="+mn-lt"/>
                <a:ea typeface="+mn-ea"/>
                <a:cs typeface="+mn-cs"/>
              </a:rPr>
              <a:t>2 Цар.13 гл.</a:t>
            </a:r>
            <a:r>
              <a:rPr lang="ru-RU" sz="1200" kern="1200" dirty="0" smtClean="0">
                <a:solidFill>
                  <a:schemeClr val="tx1"/>
                </a:solidFill>
                <a:latin typeface="+mn-lt"/>
                <a:ea typeface="+mn-ea"/>
                <a:cs typeface="+mn-cs"/>
              </a:rPr>
              <a:t> об </a:t>
            </a:r>
            <a:r>
              <a:rPr lang="ru-RU" sz="1200" kern="1200" dirty="0" err="1" smtClean="0">
                <a:solidFill>
                  <a:schemeClr val="tx1"/>
                </a:solidFill>
                <a:latin typeface="+mn-lt"/>
                <a:ea typeface="+mn-ea"/>
                <a:cs typeface="+mn-cs"/>
              </a:rPr>
              <a:t>Амноне</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Фамари</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Однажды я стал свидетелем интересной ситуации, которая разыгралась в одной из моих поездок в Киев. С нижней полки своего купе плацкартного вагона, я наблюдал как за столиком боковой полки парень недвусмысленно «добивался расположения» своей спутницы. Делал он это, как ему наверно казалось, очень остроумно, но к его несчастью девушка оказалась не менее остроумной. В течение примерно получаса на глазах у трех купе шла «смертельная» схватка умов. Парень интеллектуально изощрялся в своем похотливом желании, а она… Послушайте, «война» шла за то, что деликатно можно было бы назвать «лоно». </a:t>
            </a:r>
            <a:r>
              <a:rPr lang="ru-RU" sz="1200" b="1" kern="1200" dirty="0" smtClean="0">
                <a:solidFill>
                  <a:schemeClr val="tx1"/>
                </a:solidFill>
                <a:latin typeface="+mn-lt"/>
                <a:ea typeface="+mn-ea"/>
                <a:cs typeface="+mn-cs"/>
              </a:rPr>
              <a:t>Его целью было ее «лоно».</a:t>
            </a:r>
            <a:r>
              <a:rPr lang="ru-RU" sz="1200" kern="1200" dirty="0" smtClean="0">
                <a:solidFill>
                  <a:schemeClr val="tx1"/>
                </a:solidFill>
                <a:latin typeface="+mn-lt"/>
                <a:ea typeface="+mn-ea"/>
                <a:cs typeface="+mn-cs"/>
              </a:rPr>
              <a:t> И мы все с восхищением наблюдали, как она защищала свое «лоно». В результате, она одержала блестящую победу, выиграв битву ума у этого ничтожного человека. Она сохранила себя! До сих пор я храню чувство глубокого уважения, которое вызвала во мне эта хрупкая на вид молодая женщина. Я также благодарен Богу за то, что такие женщины все еще существуют, пробуждая в нас, мужчинах, лучшие чувства к представительницам противоположного пола!</a:t>
            </a:r>
          </a:p>
        </p:txBody>
      </p:sp>
      <p:sp>
        <p:nvSpPr>
          <p:cNvPr id="4" name="Номер слайда 3"/>
          <p:cNvSpPr>
            <a:spLocks noGrp="1"/>
          </p:cNvSpPr>
          <p:nvPr>
            <p:ph type="sldNum" sz="quarter" idx="10"/>
          </p:nvPr>
        </p:nvSpPr>
        <p:spPr/>
        <p:txBody>
          <a:bodyPr/>
          <a:lstStyle/>
          <a:p>
            <a:fld id="{20288AC8-8BCA-4D41-B201-D14041AFFFEF}"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 сожалению, сегодня миллионы женщин, а я прежде всего обращаюсь сейчас к замужним женщинам, ходят в одежде, которая не только не хранит, а напротив рекламирует их «тайну». Для вас, вероятно, не будет новостью, если я скажу что сегодня одеждой можно раздеться. Лично для меня до сих пор остается необъяснимым патологическое желание женщины обнажить свое тело. Касается ли это откровенной наготы, или таких, казалось бы, косвенных моментов как чересчур приталенное платье, или обтянутые брюки. Возможно женщины думают, что таким образом они более привлекают мужские взоры. Знаете что, позвольте мне вас разочаровать! У мужчин «такая» одежда вызывает не более чем те же, уже упомянутые, да простится мне снова, «скотские» чувства: «Идет самка»! Подавляющее большинство верующих женщин никогда не пойдут на блуд. Но они порой позволяют чужим мужчинам «лапать» себя глазами (извините, не нашел более деликатного слова), и если все это бесстыдство делается ими с молчаливого одобрения их мужей, то в этом случае сами мужья становятся сутенерами своих собственных жен, «торгуя» ими на улицах и площадях. Я отказываюсь понимать этих мужчин, и в глубине своего сердца не уважаю их, как мужчина. Впрочем, печать практического неуважения к своему мужу стоит и на самих женах, одевающихся в такие «откровенные» наряды.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Раньше женщины</a:t>
            </a:r>
            <a:r>
              <a:rPr lang="ru-RU" sz="1200" kern="1200" baseline="0" dirty="0" smtClean="0">
                <a:solidFill>
                  <a:schemeClr val="tx1"/>
                </a:solidFill>
                <a:latin typeface="+mn-lt"/>
                <a:ea typeface="+mn-ea"/>
                <a:cs typeface="+mn-cs"/>
              </a:rPr>
              <a:t> из кожи вон лезли, чтобы показать одежду. Сегодня происходит наоборот. Женщина лезет вон из одежды, чтобы показать кожу.</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0288AC8-8BCA-4D41-B201-D14041AFFFE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cstate="print"/>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5" name="Прямоугольник 14"/>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Совет…</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Слайд12.JPG"/>
          <p:cNvPicPr>
            <a:picLocks noChangeAspect="1"/>
          </p:cNvPicPr>
          <p:nvPr/>
        </p:nvPicPr>
        <p:blipFill>
          <a:blip r:embed="rId3" cstate="print"/>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05000" y="457200"/>
            <a:ext cx="6705600" cy="163121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Жена не властна над своим телом, но муж.</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1Коринфянам 7.4.</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Совет…</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5.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63121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Замужняя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заботится … как угодить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мужу</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1Коринфянам 7.34.</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6.JPG"/>
          <p:cNvPicPr>
            <a:picLocks noChangeAspect="1"/>
          </p:cNvPicPr>
          <p:nvPr/>
        </p:nvPicPr>
        <p:blipFill>
          <a:blip r:embed="rId3" cstate="print"/>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3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7.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3 заповедь для мужа</a:t>
            </a:r>
          </a:p>
        </p:txBody>
      </p:sp>
      <p:sp>
        <p:nvSpPr>
          <p:cNvPr id="13" name="Прямоугольник 12"/>
          <p:cNvSpPr/>
          <p:nvPr/>
        </p:nvSpPr>
        <p:spPr>
          <a:xfrm>
            <a:off x="1752600" y="3395822"/>
            <a:ext cx="7086600" cy="2439129"/>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Оказывай своей жене внимание как женщине</a:t>
            </a:r>
          </a:p>
        </p:txBody>
      </p:sp>
      <p:pic>
        <p:nvPicPr>
          <p:cNvPr id="14" name="Picture 2" descr="C:\Users\Луговой Павел\Desktop\Заказ\beautiful-young-woman.png"/>
          <p:cNvPicPr>
            <a:picLocks noChangeAspect="1" noChangeArrowheads="1"/>
          </p:cNvPicPr>
          <p:nvPr/>
        </p:nvPicPr>
        <p:blipFill>
          <a:blip r:embed="rId4" cstate="print"/>
          <a:srcRect/>
          <a:stretch>
            <a:fillRect/>
          </a:stretch>
        </p:blipFill>
        <p:spPr bwMode="auto">
          <a:xfrm>
            <a:off x="2209800" y="1209675"/>
            <a:ext cx="5695950" cy="3791875"/>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8.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19.JPG"/>
          <p:cNvPicPr>
            <a:picLocks noChangeAspect="1"/>
          </p:cNvPicPr>
          <p:nvPr/>
        </p:nvPicPr>
        <p:blipFill>
          <a:blip r:embed="rId3" cstate="print"/>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905000" y="457200"/>
            <a:ext cx="6705600" cy="48320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Ищите же прежде Царства Божия и правды его, и это все приложится вам.</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Матфея 6.33.</a:t>
            </a:r>
          </a:p>
          <a:p>
            <a:endPar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a:p>
            <a:endPar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a:p>
            <a:endPar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Мужья, любите своих жен…</a:t>
            </a:r>
            <a:r>
              <a:rPr lang="ru-RU" sz="2800" b="1"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endPar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cap="none" spc="0"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5.25.</a:t>
            </a:r>
            <a:endPar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67000" y="533400"/>
            <a:ext cx="60198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10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заповедей хорошего брака</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1.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38472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Мужья, любите своих жен, как и Христос возлюбил Церковь и предал Себя за нее, Чтобы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освятить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ее, очистив банею водною,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посредством слова</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5.25-26.</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384720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Чтобы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представить ее Себе славною </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Церковью, не имеющею пятна, или порока, и чего-либо подобного, но дабы она была свята и непорочна.</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5.27.</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2.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495520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Так должны мужья любить своих жен, как свои тела: любящий свою жену любит самого себя. Ибо никто никогда не имел ненависти к своей плоти, но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питает</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и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греет</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ее, как и Господь Церковь.</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5.28-29.</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«…предал Себя за нее»</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освятятся</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…посредством слова»!</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8.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«…представить ее себе славною»</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r>
              <a:rPr lang="ru-RU" sz="36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возгревайте</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3.JPG"/>
          <p:cNvPicPr>
            <a:picLocks noChangeAspect="1"/>
          </p:cNvPicPr>
          <p:nvPr/>
        </p:nvPicPr>
        <p:blipFill>
          <a:blip r:embed="rId3" cstate="print"/>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3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0.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«…питайте»</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Слайд3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4.JPG"/>
          <p:cNvPicPr>
            <a:picLocks noChangeAspect="1"/>
          </p:cNvPicPr>
          <p:nvPr/>
        </p:nvPicPr>
        <p:blipFill>
          <a:blip r:embed="rId3" cstate="print"/>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3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Следи за собой как женщина</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cstate="print"/>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4020</Words>
  <Application>Microsoft Office PowerPoint</Application>
  <PresentationFormat>Экран (4:3)</PresentationFormat>
  <Paragraphs>111</Paragraphs>
  <Slides>31</Slides>
  <Notes>30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Cricket</vt:lpstr>
      <vt:lpstr>Mistral</vt:lpstr>
      <vt:lpstr>Adventure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Akseniya Liberanskaya</cp:lastModifiedBy>
  <cp:revision>216</cp:revision>
  <dcterms:created xsi:type="dcterms:W3CDTF">2014-06-27T04:34:33Z</dcterms:created>
  <dcterms:modified xsi:type="dcterms:W3CDTF">2014-09-16T04:45:27Z</dcterms:modified>
</cp:coreProperties>
</file>