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8" r:id="rId2"/>
    <p:sldId id="260" r:id="rId3"/>
    <p:sldId id="256" r:id="rId4"/>
    <p:sldId id="261" r:id="rId5"/>
    <p:sldId id="25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62" r:id="rId23"/>
    <p:sldId id="266" r:id="rId24"/>
    <p:sldId id="263" r:id="rId25"/>
    <p:sldId id="265" r:id="rId26"/>
    <p:sldId id="284" r:id="rId27"/>
    <p:sldId id="285" r:id="rId28"/>
    <p:sldId id="286" r:id="rId29"/>
    <p:sldId id="267" r:id="rId30"/>
    <p:sldId id="287" r:id="rId31"/>
    <p:sldId id="289" r:id="rId32"/>
    <p:sldId id="290" r:id="rId33"/>
    <p:sldId id="292" r:id="rId34"/>
    <p:sldId id="291" r:id="rId35"/>
    <p:sldId id="264" r:id="rId36"/>
    <p:sldId id="259" r:id="rId37"/>
  </p:sldIdLst>
  <p:sldSz cx="9144000" cy="6858000" type="screen4x3"/>
  <p:notesSz cx="6858000" cy="9144000"/>
  <p:embeddedFontLst>
    <p:embeddedFont>
      <p:font typeface="Calibri" pitchFamily="34" charset="0"/>
      <p:regular r:id="rId39"/>
      <p:bold r:id="rId40"/>
      <p:italic r:id="rId41"/>
      <p:boldItalic r:id="rId42"/>
    </p:embeddedFont>
    <p:embeddedFont>
      <p:font typeface="Mistral" pitchFamily="66" charset="0"/>
      <p:regular r:id="rId43"/>
    </p:embeddedFont>
    <p:embeddedFont>
      <p:font typeface="Cricket" pitchFamily="2" charset="0"/>
      <p:regular r:id="rId44"/>
      <p:bold r:id="rId45"/>
    </p:embeddedFont>
    <p:embeddedFont>
      <p:font typeface="Adventure" pitchFamily="2" charset="0"/>
      <p:regular r:id="rId46"/>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F27"/>
    <a:srgbClr val="000000"/>
    <a:srgbClr val="462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59683" autoAdjust="0"/>
  </p:normalViewPr>
  <p:slideViewPr>
    <p:cSldViewPr>
      <p:cViewPr>
        <p:scale>
          <a:sx n="40" d="100"/>
          <a:sy n="40" d="100"/>
        </p:scale>
        <p:origin x="-216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C670F-5315-45DB-B02F-00ED5F042970}" type="datetimeFigureOut">
              <a:rPr lang="ru-RU" smtClean="0"/>
              <a:pPr/>
              <a:t>28.07.2014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E377B-5642-4050-9CB0-DDF435B28A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приветствуем вас на этой встрече.</a:t>
            </a:r>
          </a:p>
        </p:txBody>
      </p:sp>
      <p:sp>
        <p:nvSpPr>
          <p:cNvPr id="4" name="Номер слайда 3"/>
          <p:cNvSpPr>
            <a:spLocks noGrp="1"/>
          </p:cNvSpPr>
          <p:nvPr>
            <p:ph type="sldNum" sz="quarter" idx="10"/>
          </p:nvPr>
        </p:nvSpPr>
        <p:spPr/>
        <p:txBody>
          <a:bodyPr/>
          <a:lstStyle/>
          <a:p>
            <a:fld id="{343E377B-5642-4050-9CB0-DDF435B28A51}"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же необычного было в этих людях? Необычными, как я уже сказал, были их взаимоотношения. Лично меня очень тронула та забота, которой окружала своего восточного мужа славянка-жена. Для нее, по всей видимости, это было привычное заботливое служение безо всякого оттенка «рисовки» или «игры на публику». Несмотря на обилие, царящее на столах, которые нам любезно накрывала Ассоциация «Благая Весть», жена не раз предлагала мужу свою часть какого-нибудь деликатеса и, удостоверившись, что он действительно не хочет, ела сама. Сам же муж оставался невозмутимым и спокойным, как будто не происходило ничего необычного. Признаюсь, первой моей реакцией на подобное поведение жены перед мужем был косой взгляд на самого мужа и немой вопрос, который готов был сорваться с уст: «Ты это чего такой эгоист»? Однако, присмотревшись, я понял, что за этим поведением стоит что-то большее, целая философия семьи, которая, если учесть христианскую сущность этого брака, претендовала на библейскую.</a:t>
            </a:r>
          </a:p>
        </p:txBody>
      </p:sp>
      <p:sp>
        <p:nvSpPr>
          <p:cNvPr id="4" name="Номер слайда 3"/>
          <p:cNvSpPr>
            <a:spLocks noGrp="1"/>
          </p:cNvSpPr>
          <p:nvPr>
            <p:ph type="sldNum" sz="quarter" idx="10"/>
          </p:nvPr>
        </p:nvSpPr>
        <p:spPr/>
        <p:txBody>
          <a:bodyPr/>
          <a:lstStyle/>
          <a:p>
            <a:fld id="{343E377B-5642-4050-9CB0-DDF435B28A51}"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Вскоре они сами, в одном из наших разговоров, поделились своим пониманием библейского порядка в семье. Сама жена, как бы между делом, рассказала об этом следующее. «Все в нашей семье сосредоточено вокруг отца. Все самое лучшее, все самое вкусное будет вначале предложено отцу; если он не захочет, то матери и </a:t>
            </a:r>
            <a:r>
              <a:rPr lang="ru-RU" sz="1200" b="1" kern="1200" dirty="0" smtClean="0">
                <a:solidFill>
                  <a:schemeClr val="tx1"/>
                </a:solidFill>
                <a:latin typeface="+mn-lt"/>
                <a:ea typeface="+mn-ea"/>
                <a:cs typeface="+mn-cs"/>
              </a:rPr>
              <a:t>только потом</a:t>
            </a:r>
            <a:r>
              <a:rPr lang="ru-RU" sz="1200" kern="1200" dirty="0" smtClean="0">
                <a:solidFill>
                  <a:schemeClr val="tx1"/>
                </a:solidFill>
                <a:latin typeface="+mn-lt"/>
                <a:ea typeface="+mn-ea"/>
                <a:cs typeface="+mn-cs"/>
              </a:rPr>
              <a:t> детям. Наши дети спокойно принимают такой порядок. Они знают, что когда они станут главами своих семейств, точно такой же порядок будет распространен и на них самих. Поэтому они охотно подчиняются, зная что их смирение будет вознаграждено почтением и заботой о них со стороны их собственных детей». А вот это уже радикальным образом меняло мое отношение к происходившему!</a:t>
            </a:r>
          </a:p>
        </p:txBody>
      </p:sp>
      <p:sp>
        <p:nvSpPr>
          <p:cNvPr id="4" name="Номер слайда 3"/>
          <p:cNvSpPr>
            <a:spLocks noGrp="1"/>
          </p:cNvSpPr>
          <p:nvPr>
            <p:ph type="sldNum" sz="quarter" idx="10"/>
          </p:nvPr>
        </p:nvSpPr>
        <p:spPr/>
        <p:txBody>
          <a:bodyPr/>
          <a:lstStyle/>
          <a:p>
            <a:fld id="{343E377B-5642-4050-9CB0-DDF435B28A51}"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Я с печалью и грустью вспоминаю семьи, чьи судьбы прошли у меня перед глазами, и где ребенок с его проблемами становился центром жизни матери в противовес ее обязательствам перед своим мужем. Я понимаю, против этого трудно поднять перст, об этом трудно говорить с женщиной, материнский инстинкт которой можно сравнить с поведением библейской медведицы, детеныши которой находятся в опасности. И, тем не менее, мир людей чем-то отличается от мира животных, по крайней мере должен отличаться. И в этом мире должны царить законы, изреченные Творцом, иначе мы непременно будем скатываться на низменный уровень инстинктов.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Современная цивилизация, несмотря на ее очевидные преимущества, сделала все (и, с виду, совершенно ненамеренно), чтобы разрушить установленную Богом систему «родители – дети». Вот уж где последствия от вкушения с дерева познания добра и зла проявились в полной мере: </a:t>
            </a:r>
            <a:r>
              <a:rPr lang="ru-RU" sz="1200" b="1" kern="1200" dirty="0" smtClean="0">
                <a:solidFill>
                  <a:schemeClr val="tx1"/>
                </a:solidFill>
                <a:latin typeface="+mn-lt"/>
                <a:ea typeface="+mn-ea"/>
                <a:cs typeface="+mn-cs"/>
              </a:rPr>
              <a:t>все, что вне Бога мы делаем себе на добро, неизменно оборачивается нам во зло.</a:t>
            </a:r>
            <a:r>
              <a:rPr lang="ru-RU" sz="1200" kern="1200" dirty="0" smtClean="0">
                <a:solidFill>
                  <a:schemeClr val="tx1"/>
                </a:solidFill>
                <a:latin typeface="+mn-lt"/>
                <a:ea typeface="+mn-ea"/>
                <a:cs typeface="+mn-cs"/>
              </a:rPr>
              <a:t> В древние времена, когда отец семейства являлся основным добытчиком и защитником семьи, жена и дети в прямом смысле были зависимы от него. Жена занималась поддержанием огня в домашнем очаге и воспитанием детей. Все в этом порядке «вертелось» вокруг отца. И это очень просто: если погибал ребенок, родители могли иметь еще одного ребенка; но если что-то случалось с отцом – вся семья была обречена. Или на голод, или на плен, или на смерть. Поэтому здоровый патриархат был не просто данью какой-то нелепой моде, но здравым смыслом и вопросом выживания.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слава Богу (а может, к сожалению?), все давно уже не так. Отцам не надо бегать с копьем за бедными животными: достаточно сбегать в магазин. Матерям не надо поддерживать в своих «шалашах» огонь: «костер» включается нажатием </a:t>
            </a:r>
            <a:r>
              <a:rPr lang="ru-RU" sz="1200" kern="1200" dirty="0" err="1" smtClean="0">
                <a:solidFill>
                  <a:schemeClr val="tx1"/>
                </a:solidFill>
                <a:latin typeface="+mn-lt"/>
                <a:ea typeface="+mn-ea"/>
                <a:cs typeface="+mn-cs"/>
              </a:rPr>
              <a:t>пьезозажигалки</a:t>
            </a:r>
            <a:r>
              <a:rPr lang="ru-RU" sz="1200" kern="1200" dirty="0" smtClean="0">
                <a:solidFill>
                  <a:schemeClr val="tx1"/>
                </a:solidFill>
                <a:latin typeface="+mn-lt"/>
                <a:ea typeface="+mn-ea"/>
                <a:cs typeface="+mn-cs"/>
              </a:rPr>
              <a:t>. Соответственно, изменились и дети. Их зависимость от родителей стала фактором во многом условным, что выражается и в том, как они ведут себя с родителями, и в том, как они с родителями разговаривают.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между тем, по замыслу Творца система: «отец – мать – дети» должна была пройти через века и остаться неизменной. В идеально устроенном обществе заработка отца должно было хватать на всю семью, чем женщина высвобождалась бы для спокойного ведения домашнего хозяйства и воспитания детей. Но само воспитание, то есть </a:t>
            </a:r>
            <a:r>
              <a:rPr lang="ru-RU" sz="1200" kern="1200" dirty="0" err="1" smtClean="0">
                <a:solidFill>
                  <a:schemeClr val="tx1"/>
                </a:solidFill>
                <a:latin typeface="+mn-lt"/>
                <a:ea typeface="+mn-ea"/>
                <a:cs typeface="+mn-cs"/>
              </a:rPr>
              <a:t>дисциплинирование</a:t>
            </a:r>
            <a:r>
              <a:rPr lang="ru-RU" sz="1200" kern="1200" dirty="0" smtClean="0">
                <a:solidFill>
                  <a:schemeClr val="tx1"/>
                </a:solidFill>
                <a:latin typeface="+mn-lt"/>
                <a:ea typeface="+mn-ea"/>
                <a:cs typeface="+mn-cs"/>
              </a:rPr>
              <a:t>, формирование характера и содержание в строгости – все это должно было быть следствием авторитета отца. </a:t>
            </a:r>
          </a:p>
          <a:p>
            <a:r>
              <a:rPr lang="ru-RU" sz="1200" kern="1200" dirty="0" smtClean="0">
                <a:solidFill>
                  <a:schemeClr val="tx1"/>
                </a:solidFill>
                <a:latin typeface="+mn-lt"/>
                <a:ea typeface="+mn-ea"/>
                <a:cs typeface="+mn-cs"/>
              </a:rPr>
              <a:t>Детям с ранних пор должен быть внушаем именно такой порядок вещей (давайте напомним себе: </a:t>
            </a:r>
            <a:r>
              <a:rPr lang="ru-RU" sz="1200" b="1" kern="1200" dirty="0" smtClean="0">
                <a:solidFill>
                  <a:schemeClr val="tx1"/>
                </a:solidFill>
                <a:latin typeface="+mn-lt"/>
                <a:ea typeface="+mn-ea"/>
                <a:cs typeface="+mn-cs"/>
              </a:rPr>
              <a:t>божий порядок вещей</a:t>
            </a:r>
            <a:r>
              <a:rPr lang="ru-RU" sz="1200" kern="1200" dirty="0" smtClean="0">
                <a:solidFill>
                  <a:schemeClr val="tx1"/>
                </a:solidFill>
                <a:latin typeface="+mn-lt"/>
                <a:ea typeface="+mn-ea"/>
                <a:cs typeface="+mn-cs"/>
              </a:rPr>
              <a:t>)! Ребенку должно быть недвусмысленно объяснено, кто является главой семьи, кто в семье мать и какое место во всем этом занимает он сам. «Скажу папе», – за этим что-то должно стоять в сознании ребенка и действовать неотразимо. Становясь на сторону ребенка, прямо или косвенно настраивая ребенка против отца, недалекая мать (если «недалекая» режет слух, можно заменить на «глупая»), сама того не понимая, пробуждает в своем собственном ребенке «чудовище» по имени «врожденный бунт против всякой власти». И это «чудовище», я уверяю, однажды придет и за ней самой.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Сегодня на наших глазах, в церкви и за ее пределами, семья за семьей теряют реальный контроль над своими детьми, давая в свою очередь повод их сверстникам «учиться» как можно игнорировать своих родителей и не нести за это никакой ответственности. </a:t>
            </a:r>
          </a:p>
          <a:p>
            <a:r>
              <a:rPr lang="ru-RU" sz="1200" kern="1200" dirty="0" smtClean="0">
                <a:solidFill>
                  <a:schemeClr val="tx1"/>
                </a:solidFill>
                <a:latin typeface="+mn-lt"/>
                <a:ea typeface="+mn-ea"/>
                <a:cs typeface="+mn-cs"/>
              </a:rPr>
              <a:t>А все начиналось с первого ребенка, который становился в семье «старшеньким», как это говорят у нас в народе при посещении новорожденного. </a:t>
            </a:r>
          </a:p>
          <a:p>
            <a:r>
              <a:rPr lang="ru-RU" sz="1200" kern="1200" dirty="0" smtClean="0">
                <a:solidFill>
                  <a:schemeClr val="tx1"/>
                </a:solidFill>
                <a:latin typeface="+mn-lt"/>
                <a:ea typeface="+mn-ea"/>
                <a:cs typeface="+mn-cs"/>
              </a:rPr>
              <a:t>Грустная и трагичная история. К сожалению, даже видя очевидный провал своего, некогда неправильного поведения, ряд жен так и не покаялись в этом. Если уж не перед своими мужьями, то хотя бы перед Богом. Дети стремительно растут, скоро они совсем уйдут в свою большую жизнь. Близок день, когда женщина станет перед выбором: отпустить своих детей (а вместе с ними и свои ошибки) и «вернуться» к мужу, или продолжить эту нелепую игру, «заменив» мужа на невесток и зятьев. Только тут уж, извините, как говорится, на кого «нарвешься».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Ладно, давайте теперь о том, как правильно. Кто нас, действительно, учил этим вещам? Хотя и сейчас еще, как говорится, не поздно. Большая часть из нас родилась не в христианских семьях и не видела подобного порядка в отношениях между родителями. Хотя, справедливости ради, нужно сказать, что иногда в семьях неверующих больше подобного порядка, чем даже у верующих. </a:t>
            </a:r>
          </a:p>
          <a:p>
            <a:r>
              <a:rPr lang="ru-RU" sz="1200" kern="1200" dirty="0" smtClean="0">
                <a:solidFill>
                  <a:schemeClr val="tx1"/>
                </a:solidFill>
                <a:latin typeface="+mn-lt"/>
                <a:ea typeface="+mn-ea"/>
                <a:cs typeface="+mn-cs"/>
              </a:rPr>
              <a:t>И все же, я думаю, у читающих Библию больше шансов на порядок, и говоря сейчас о христианских семьях, я имею в виду такие семьи, какими они были еще каких-то сорок-шестьдесят лет назад. То, что не смогли сделать с институтом христианской семьи десятилетия преследований, свобода сделала за считанные годы. Сегодня кто из нас может с полным правом и уверенностью сказать, что его дети находятся в полном и осознанном послушании?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самом деле, начиная со сладостного момента появления в семье ребенка и до его свадебного: «Горько...!!!», – </a:t>
            </a:r>
            <a:r>
              <a:rPr lang="ru-RU" sz="1200" b="1" kern="1200" dirty="0" smtClean="0">
                <a:solidFill>
                  <a:schemeClr val="tx1"/>
                </a:solidFill>
                <a:latin typeface="+mn-lt"/>
                <a:ea typeface="+mn-ea"/>
                <a:cs typeface="+mn-cs"/>
              </a:rPr>
              <a:t>жена должна быть неизменным союзником и представителем отца перед детьми.</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Опять-таки, все коренится во взаимоотношениях с мужем. Если они есть, то женщине не трудно будет делать то, что возложит ее материнские чувства на алтарь ее преданности в любви. </a:t>
            </a:r>
            <a:r>
              <a:rPr lang="ru-RU" sz="1200" b="1" kern="1200" dirty="0" smtClean="0">
                <a:solidFill>
                  <a:schemeClr val="tx1"/>
                </a:solidFill>
                <a:latin typeface="+mn-lt"/>
                <a:ea typeface="+mn-ea"/>
                <a:cs typeface="+mn-cs"/>
              </a:rPr>
              <a:t>«Изменять» мужу, как мы с вами уже выяснили, женщине нельзя даже всепоглощающей любовью к его собственному ребенку. </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3E377B-5642-4050-9CB0-DDF435B28A51}"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Именно мать является тем человеком в жизни сына или дочери, который даст верное, или неверное представление о правилах жизни, в которых им придется расти. </a:t>
            </a:r>
          </a:p>
          <a:p>
            <a:r>
              <a:rPr lang="ru-RU" sz="1200" kern="1200" dirty="0" smtClean="0">
                <a:solidFill>
                  <a:schemeClr val="tx1"/>
                </a:solidFill>
                <a:latin typeface="+mn-lt"/>
                <a:ea typeface="+mn-ea"/>
                <a:cs typeface="+mn-cs"/>
              </a:rPr>
              <a:t>По сути, повторюсь, мать сама формирует ту реальность, в которой будет жить ее собственный ребенок. </a:t>
            </a:r>
          </a:p>
          <a:p>
            <a:r>
              <a:rPr lang="ru-RU" sz="1200" kern="1200" dirty="0" smtClean="0">
                <a:solidFill>
                  <a:schemeClr val="tx1"/>
                </a:solidFill>
                <a:latin typeface="+mn-lt"/>
                <a:ea typeface="+mn-ea"/>
                <a:cs typeface="+mn-cs"/>
              </a:rPr>
              <a:t>А потом и она сама... </a:t>
            </a:r>
          </a:p>
          <a:p>
            <a:r>
              <a:rPr lang="ru-RU" sz="1200" kern="1200" dirty="0" smtClean="0">
                <a:solidFill>
                  <a:schemeClr val="tx1"/>
                </a:solidFill>
                <a:latin typeface="+mn-lt"/>
                <a:ea typeface="+mn-ea"/>
                <a:cs typeface="+mn-cs"/>
              </a:rPr>
              <a:t>Все разговоры с детьми, в виду того что у матери действительно больше времени на общение с ними, должны в той или иной мере сводится к отцу, как к личности, которая незримо стоит за всем, что происходит. «Папочка наш на работе. Он зарабатывает для нас денежки. Мы сейчас приготовим ему вкусный обед, и он будет очень доволен. Да, </a:t>
            </a:r>
            <a:r>
              <a:rPr lang="ru-RU" sz="1200" kern="1200" dirty="0" err="1" smtClean="0">
                <a:solidFill>
                  <a:schemeClr val="tx1"/>
                </a:solidFill>
                <a:latin typeface="+mn-lt"/>
                <a:ea typeface="+mn-ea"/>
                <a:cs typeface="+mn-cs"/>
              </a:rPr>
              <a:t>доця</a:t>
            </a:r>
            <a:r>
              <a:rPr lang="ru-RU" sz="1200" kern="1200" dirty="0" smtClean="0">
                <a:solidFill>
                  <a:schemeClr val="tx1"/>
                </a:solidFill>
                <a:latin typeface="+mn-lt"/>
                <a:ea typeface="+mn-ea"/>
                <a:cs typeface="+mn-cs"/>
              </a:rPr>
              <a:t>»? «Папа у нас строгий, но хороший. Папочку надо слушаться. Если папа сказал – надо обязательно сделать. Да, сына»? «Как поживают ваши попки? Мне жаль, что вчера мы должны были вас наказать. Мы с папой хотим, чтобы вы росли хорошими и воспитанными людьми. Мы с папой любим вас, и поэтому мы наказали вас. Идите я вас поцелую, а потом мы с вами сделаем уборку, чтобы папа пришел, а у нас с вами тут полный порядок. Вот он обрадуется»! </a:t>
            </a:r>
          </a:p>
        </p:txBody>
      </p:sp>
      <p:sp>
        <p:nvSpPr>
          <p:cNvPr id="4" name="Номер слайда 3"/>
          <p:cNvSpPr>
            <a:spLocks noGrp="1"/>
          </p:cNvSpPr>
          <p:nvPr>
            <p:ph type="sldNum" sz="quarter" idx="10"/>
          </p:nvPr>
        </p:nvSpPr>
        <p:spPr/>
        <p:txBody>
          <a:bodyPr/>
          <a:lstStyle/>
          <a:p>
            <a:fld id="{343E377B-5642-4050-9CB0-DDF435B28A5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семинаре «</a:t>
            </a:r>
            <a:r>
              <a:rPr lang="ru-RU" sz="1200" b="1" kern="1200" dirty="0" smtClean="0">
                <a:solidFill>
                  <a:schemeClr val="tx1"/>
                </a:solidFill>
                <a:latin typeface="+mn-lt"/>
                <a:ea typeface="+mn-ea"/>
                <a:cs typeface="+mn-cs"/>
              </a:rPr>
              <a:t>Десять заповедей хорошего брака»</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Добро пожаловать в </a:t>
            </a:r>
            <a:r>
              <a:rPr lang="ru-RU" sz="1200" b="1" kern="1200" dirty="0" smtClean="0">
                <a:solidFill>
                  <a:schemeClr val="tx1"/>
                </a:solidFill>
                <a:latin typeface="+mn-lt"/>
                <a:ea typeface="+mn-ea"/>
                <a:cs typeface="+mn-cs"/>
              </a:rPr>
              <a:t>заповедный</a:t>
            </a:r>
            <a:r>
              <a:rPr lang="ru-RU" sz="1200" kern="1200" dirty="0" smtClean="0">
                <a:solidFill>
                  <a:schemeClr val="tx1"/>
                </a:solidFill>
                <a:latin typeface="+mn-lt"/>
                <a:ea typeface="+mn-ea"/>
                <a:cs typeface="+mn-cs"/>
              </a:rPr>
              <a:t> мир </a:t>
            </a:r>
            <a:r>
              <a:rPr lang="ru-RU" sz="1200" b="1" kern="1200" dirty="0" smtClean="0">
                <a:solidFill>
                  <a:schemeClr val="tx1"/>
                </a:solidFill>
                <a:latin typeface="+mn-lt"/>
                <a:ea typeface="+mn-ea"/>
                <a:cs typeface="+mn-cs"/>
              </a:rPr>
              <a:t>«…хорошего брака»</a:t>
            </a:r>
            <a:r>
              <a:rPr lang="ru-RU" sz="1200" kern="1200" dirty="0" smtClean="0">
                <a:solidFill>
                  <a:schemeClr val="tx1"/>
                </a:solidFill>
                <a:latin typeface="+mn-lt"/>
                <a:ea typeface="+mn-ea"/>
                <a:cs typeface="+mn-cs"/>
              </a:rPr>
              <a:t>!</a:t>
            </a:r>
          </a:p>
        </p:txBody>
      </p:sp>
      <p:sp>
        <p:nvSpPr>
          <p:cNvPr id="4" name="Номер слайда 3"/>
          <p:cNvSpPr>
            <a:spLocks noGrp="1"/>
          </p:cNvSpPr>
          <p:nvPr>
            <p:ph type="sldNum" sz="quarter" idx="10"/>
          </p:nvPr>
        </p:nvSpPr>
        <p:spPr/>
        <p:txBody>
          <a:bodyPr/>
          <a:lstStyle/>
          <a:p>
            <a:fld id="{34F30AE9-CBE1-4CAB-B224-8C30D83D527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так, дорогие мои, день за днем, день за днем! Это единственный путь привить ребенку уважение к отцу, которого ребенок видит реже, чем мать, и, соответственно, реже переживает на себе его влияние. Для матери это всегда был шанс или «продвинуть» себя, или «смирить» себя перед отцом в глазах ребенка. И тогда у самого ребенка не оставалось никаких шансов установить в этой семье «свои порядки». До определенного возраста, повторюсь, для ребенка личность матери важней личности отца. И от того, как мать распорядится этим временем, зависит ее же будущий психологический комфорт, когда детки подрастут. </a:t>
            </a:r>
          </a:p>
        </p:txBody>
      </p:sp>
      <p:sp>
        <p:nvSpPr>
          <p:cNvPr id="4" name="Номер слайда 3"/>
          <p:cNvSpPr>
            <a:spLocks noGrp="1"/>
          </p:cNvSpPr>
          <p:nvPr>
            <p:ph type="sldNum" sz="quarter" idx="10"/>
          </p:nvPr>
        </p:nvSpPr>
        <p:spPr/>
        <p:txBody>
          <a:bodyPr/>
          <a:lstStyle/>
          <a:p>
            <a:fld id="{343E377B-5642-4050-9CB0-DDF435B28A51}"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Рассказывают историю, что один вельможа за какие-то свои заслуги получил привилегию не снимать шляпу в присутствии короля. Однажды, будучи на королевском приеме, когда все подданные сняли шляпы, он один остался с покрытой головой. В этот день одним из гостей короля был очень знаменитый священник. Увидев его, король выразил ему свое почтение, и в знак особого уважения снял перед ним шляпу. Что было делать бедному «льготнику»? Раз сам король снял шляпу перед кем-то, то как же бедняге было оставаться покрытым? Для ребенка мать важна как в этой истории король. И если мать «снимает шляпу» перед отцом – ребенок получает неизгладимое впечатление о важности для мамы его собственного отца и проникается полезным для его души трепетом перед тем, кого уважает самый главный человек его жизни. И все становится на свои места. Вернее, продолжает оставаться в этом мире.</a:t>
            </a:r>
          </a:p>
        </p:txBody>
      </p:sp>
      <p:sp>
        <p:nvSpPr>
          <p:cNvPr id="4" name="Номер слайда 3"/>
          <p:cNvSpPr>
            <a:spLocks noGrp="1"/>
          </p:cNvSpPr>
          <p:nvPr>
            <p:ph type="sldNum" sz="quarter" idx="10"/>
          </p:nvPr>
        </p:nvSpPr>
        <p:spPr/>
        <p:txBody>
          <a:bodyPr/>
          <a:lstStyle/>
          <a:p>
            <a:fld id="{343E377B-5642-4050-9CB0-DDF435B28A51}"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Теперь, надеюсь, вы лучше понимаете меня, а также то, что я имел в виду, когда давал такое трудное, но важное наставление: </a:t>
            </a:r>
            <a:r>
              <a:rPr lang="ru-RU" sz="1200" b="1" kern="1200" dirty="0" smtClean="0">
                <a:solidFill>
                  <a:schemeClr val="tx1"/>
                </a:solidFill>
                <a:latin typeface="+mn-lt"/>
                <a:ea typeface="+mn-ea"/>
                <a:cs typeface="+mn-cs"/>
              </a:rPr>
              <a:t>«Между мужем и детьми важнее муж».</a:t>
            </a:r>
            <a:r>
              <a:rPr lang="ru-RU" sz="1200" kern="1200" dirty="0" smtClean="0">
                <a:solidFill>
                  <a:schemeClr val="tx1"/>
                </a:solidFill>
                <a:latin typeface="+mn-lt"/>
                <a:ea typeface="+mn-ea"/>
                <a:cs typeface="+mn-cs"/>
              </a:rPr>
              <a:t> Не знаю, к сожалению ли, или, напротив, к вашему же собственному благу – это является частью «женской доли» и частью той ответственности, которую женщина разделяет в браке с мужчиной, чтобы их совместные дети стали для них благословением, а не еще одной совместной проблемой.</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 всего того, что мы с вами прочитали в предыдущей главе, самоочевидным будет дать вам, уважаемые мужья, следующую, </a:t>
            </a:r>
            <a:r>
              <a:rPr lang="ru-RU" sz="1200" b="1" kern="1200" dirty="0" smtClean="0">
                <a:solidFill>
                  <a:schemeClr val="tx1"/>
                </a:solidFill>
                <a:latin typeface="+mn-lt"/>
                <a:ea typeface="+mn-ea"/>
                <a:cs typeface="+mn-cs"/>
              </a:rPr>
              <a:t>шестую</a:t>
            </a:r>
            <a:r>
              <a:rPr lang="ru-RU" sz="1200" kern="1200" dirty="0" smtClean="0">
                <a:solidFill>
                  <a:schemeClr val="tx1"/>
                </a:solidFill>
                <a:latin typeface="+mn-lt"/>
                <a:ea typeface="+mn-ea"/>
                <a:cs typeface="+mn-cs"/>
              </a:rPr>
              <a:t> «заповедь»: </a:t>
            </a:r>
          </a:p>
        </p:txBody>
      </p:sp>
      <p:sp>
        <p:nvSpPr>
          <p:cNvPr id="4" name="Номер слайда 3"/>
          <p:cNvSpPr>
            <a:spLocks noGrp="1"/>
          </p:cNvSpPr>
          <p:nvPr>
            <p:ph type="sldNum" sz="quarter" idx="10"/>
          </p:nvPr>
        </p:nvSpPr>
        <p:spPr/>
        <p:txBody>
          <a:bodyPr/>
          <a:lstStyle/>
          <a:p>
            <a:fld id="{343E377B-5642-4050-9CB0-DDF435B28A51}"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«Воспитание детей – твоя общая ответственность с женой»!</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Традиционно считается, и мы об этом только что говорили, что мать ответственна за воспитание. И это, по большому счету, правда. Недаром в Библии так часто говорится в отношении великих людей: «...имя матери его такое-то». </a:t>
            </a:r>
          </a:p>
        </p:txBody>
      </p:sp>
      <p:sp>
        <p:nvSpPr>
          <p:cNvPr id="4" name="Номер слайда 3"/>
          <p:cNvSpPr>
            <a:spLocks noGrp="1"/>
          </p:cNvSpPr>
          <p:nvPr>
            <p:ph type="sldNum" sz="quarter" idx="10"/>
          </p:nvPr>
        </p:nvSpPr>
        <p:spPr/>
        <p:txBody>
          <a:bodyPr/>
          <a:lstStyle/>
          <a:p>
            <a:fld id="{34F30AE9-CBE1-4CAB-B224-8C30D83D5275}"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Однако Бог замыслил, чтобы воспитание ребенка было сбалансировано двумя началами: мужским </a:t>
            </a:r>
            <a:r>
              <a:rPr lang="ru-RU" sz="1200" b="1" kern="1200" dirty="0" smtClean="0">
                <a:solidFill>
                  <a:schemeClr val="tx1"/>
                </a:solidFill>
                <a:latin typeface="+mn-lt"/>
                <a:ea typeface="+mn-ea"/>
                <a:cs typeface="+mn-cs"/>
              </a:rPr>
              <a:t>и</a:t>
            </a:r>
            <a:r>
              <a:rPr lang="ru-RU" sz="1200" kern="1200" dirty="0" smtClean="0">
                <a:solidFill>
                  <a:schemeClr val="tx1"/>
                </a:solidFill>
                <a:latin typeface="+mn-lt"/>
                <a:ea typeface="+mn-ea"/>
                <a:cs typeface="+mn-cs"/>
              </a:rPr>
              <a:t> женским. В совокупности, они как бы представляют ребенку </a:t>
            </a:r>
            <a:r>
              <a:rPr lang="ru-RU" sz="1200" b="1" kern="1200" dirty="0" smtClean="0">
                <a:solidFill>
                  <a:schemeClr val="tx1"/>
                </a:solidFill>
                <a:latin typeface="+mn-lt"/>
                <a:ea typeface="+mn-ea"/>
                <a:cs typeface="+mn-cs"/>
              </a:rPr>
              <a:t>характер Бога</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Это азы библейского воспитания. </a:t>
            </a:r>
          </a:p>
          <a:p>
            <a:r>
              <a:rPr lang="ru-RU" sz="1200" kern="1200" dirty="0" smtClean="0">
                <a:solidFill>
                  <a:schemeClr val="tx1"/>
                </a:solidFill>
                <a:latin typeface="+mn-lt"/>
                <a:ea typeface="+mn-ea"/>
                <a:cs typeface="+mn-cs"/>
              </a:rPr>
              <a:t>Мама представляет собой Божью </a:t>
            </a:r>
            <a:r>
              <a:rPr lang="ru-RU" sz="1200" b="1" kern="1200" dirty="0" smtClean="0">
                <a:solidFill>
                  <a:schemeClr val="tx1"/>
                </a:solidFill>
                <a:latin typeface="+mn-lt"/>
                <a:ea typeface="+mn-ea"/>
                <a:cs typeface="+mn-cs"/>
              </a:rPr>
              <a:t>любовь</a:t>
            </a:r>
            <a:r>
              <a:rPr lang="ru-RU" sz="1200" kern="1200" dirty="0" smtClean="0">
                <a:solidFill>
                  <a:schemeClr val="tx1"/>
                </a:solidFill>
                <a:latin typeface="+mn-lt"/>
                <a:ea typeface="+mn-ea"/>
                <a:cs typeface="+mn-cs"/>
              </a:rPr>
              <a:t>, а отец Божью </a:t>
            </a:r>
            <a:r>
              <a:rPr lang="ru-RU" sz="1200" b="1" kern="1200" dirty="0" smtClean="0">
                <a:solidFill>
                  <a:schemeClr val="tx1"/>
                </a:solidFill>
                <a:latin typeface="+mn-lt"/>
                <a:ea typeface="+mn-ea"/>
                <a:cs typeface="+mn-cs"/>
              </a:rPr>
              <a:t>святость</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Другими словами, ребенок, воспитанный только матерью, или только отцом имеет искаженное восприятие действительности. В связи с этим, абсолютно справедливым требованием к подлинному отцовству является активное и заинтересованное участие мужчины в процессе воспитания своих собственных детей. Это самоочевидно. </a:t>
            </a:r>
          </a:p>
          <a:p>
            <a:r>
              <a:rPr lang="ru-RU" sz="1200" kern="1200" dirty="0" smtClean="0">
                <a:solidFill>
                  <a:schemeClr val="tx1"/>
                </a:solidFill>
                <a:latin typeface="+mn-lt"/>
                <a:ea typeface="+mn-ea"/>
                <a:cs typeface="+mn-cs"/>
              </a:rPr>
              <a:t>Когда родилась наша первая дочь Наташа, я испытал нечто похожее на потрясение. Я и раньше серьезно относился к нашему браку. Но когда я пережил то, что называется «отцовство», я исполнился такого страха и осознания ответственности, что даже написал песню. Спеть ее вам, разумеется, у меня нет возможности, но слова были такими:</a:t>
            </a:r>
          </a:p>
        </p:txBody>
      </p:sp>
      <p:sp>
        <p:nvSpPr>
          <p:cNvPr id="4" name="Номер слайда 3"/>
          <p:cNvSpPr>
            <a:spLocks noGrp="1"/>
          </p:cNvSpPr>
          <p:nvPr>
            <p:ph type="sldNum" sz="quarter" idx="10"/>
          </p:nvPr>
        </p:nvSpPr>
        <p:spPr/>
        <p:txBody>
          <a:bodyPr/>
          <a:lstStyle/>
          <a:p>
            <a:fld id="{343E377B-5642-4050-9CB0-DDF435B28A51}"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Здравствуй, моя дочка!</a:t>
            </a:r>
          </a:p>
          <a:p>
            <a:r>
              <a:rPr lang="ru-RU" sz="1200" kern="1200" dirty="0" smtClean="0">
                <a:solidFill>
                  <a:schemeClr val="tx1"/>
                </a:solidFill>
                <a:latin typeface="+mn-lt"/>
                <a:ea typeface="+mn-ea"/>
                <a:cs typeface="+mn-cs"/>
              </a:rPr>
              <a:t> Здравствуй, мой ребенок!</a:t>
            </a:r>
          </a:p>
          <a:p>
            <a:r>
              <a:rPr lang="ru-RU" sz="1200" kern="1200" dirty="0" smtClean="0">
                <a:solidFill>
                  <a:schemeClr val="tx1"/>
                </a:solidFill>
                <a:latin typeface="+mn-lt"/>
                <a:ea typeface="+mn-ea"/>
                <a:cs typeface="+mn-cs"/>
              </a:rPr>
              <a:t> Я так ждал тебя и вот поет душа.</a:t>
            </a:r>
          </a:p>
          <a:p>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Розовые</a:t>
            </a:r>
            <a:r>
              <a:rPr lang="ru-RU" sz="1200" kern="1200" dirty="0" smtClean="0">
                <a:solidFill>
                  <a:schemeClr val="tx1"/>
                </a:solidFill>
                <a:latin typeface="+mn-lt"/>
                <a:ea typeface="+mn-ea"/>
                <a:cs typeface="+mn-cs"/>
              </a:rPr>
              <a:t> щечки смотрят из пеленок.</a:t>
            </a:r>
          </a:p>
          <a:p>
            <a:r>
              <a:rPr lang="ru-RU" sz="1200" kern="1200" dirty="0" smtClean="0">
                <a:solidFill>
                  <a:schemeClr val="tx1"/>
                </a:solidFill>
                <a:latin typeface="+mn-lt"/>
                <a:ea typeface="+mn-ea"/>
                <a:cs typeface="+mn-cs"/>
              </a:rPr>
              <a:t> Я склонюсь над тобою не дыша.</a:t>
            </a:r>
          </a:p>
          <a:p>
            <a:r>
              <a:rPr lang="ru-RU" sz="1200" kern="1200" dirty="0" smtClean="0">
                <a:solidFill>
                  <a:schemeClr val="tx1"/>
                </a:solidFill>
                <a:latin typeface="+mn-lt"/>
                <a:ea typeface="+mn-ea"/>
                <a:cs typeface="+mn-cs"/>
              </a:rPr>
              <a:t> Дай мне Бог сдержаться от слез!</a:t>
            </a:r>
          </a:p>
          <a:p>
            <a:r>
              <a:rPr lang="ru-RU" sz="1200" kern="1200" dirty="0" smtClean="0">
                <a:solidFill>
                  <a:schemeClr val="tx1"/>
                </a:solidFill>
                <a:latin typeface="+mn-lt"/>
                <a:ea typeface="+mn-ea"/>
                <a:cs typeface="+mn-cs"/>
              </a:rPr>
              <a:t> Я – отец! И от счастья пьян…</a:t>
            </a:r>
          </a:p>
          <a:p>
            <a:r>
              <a:rPr lang="ru-RU" sz="1200" kern="1200" dirty="0" smtClean="0">
                <a:solidFill>
                  <a:schemeClr val="tx1"/>
                </a:solidFill>
                <a:latin typeface="+mn-lt"/>
                <a:ea typeface="+mn-ea"/>
                <a:cs typeface="+mn-cs"/>
              </a:rPr>
              <a:t> Для меня все всерьез</a:t>
            </a:r>
          </a:p>
          <a:p>
            <a:r>
              <a:rPr lang="ru-RU" sz="1200" kern="1200" dirty="0" smtClean="0">
                <a:solidFill>
                  <a:schemeClr val="tx1"/>
                </a:solidFill>
                <a:latin typeface="+mn-lt"/>
                <a:ea typeface="+mn-ea"/>
                <a:cs typeface="+mn-cs"/>
              </a:rPr>
              <a:t> Стало с этого дня.</a:t>
            </a:r>
          </a:p>
        </p:txBody>
      </p:sp>
      <p:sp>
        <p:nvSpPr>
          <p:cNvPr id="4" name="Номер слайда 3"/>
          <p:cNvSpPr>
            <a:spLocks noGrp="1"/>
          </p:cNvSpPr>
          <p:nvPr>
            <p:ph type="sldNum" sz="quarter" idx="10"/>
          </p:nvPr>
        </p:nvSpPr>
        <p:spPr/>
        <p:txBody>
          <a:bodyPr/>
          <a:lstStyle/>
          <a:p>
            <a:fld id="{343E377B-5642-4050-9CB0-DDF435B28A51}"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Быть женатым человеком, зачинать детей, рождать детей – все это так серьезно! </a:t>
            </a:r>
          </a:p>
          <a:p>
            <a:r>
              <a:rPr lang="ru-RU" sz="1200" kern="1200" dirty="0" smtClean="0">
                <a:solidFill>
                  <a:schemeClr val="tx1"/>
                </a:solidFill>
                <a:latin typeface="+mn-lt"/>
                <a:ea typeface="+mn-ea"/>
                <a:cs typeface="+mn-cs"/>
              </a:rPr>
              <a:t>Биологическое отцовство – это далеко не все, что ожидает от нас Господь. </a:t>
            </a:r>
          </a:p>
          <a:p>
            <a:r>
              <a:rPr lang="ru-RU" sz="1200" kern="1200" dirty="0" smtClean="0">
                <a:solidFill>
                  <a:schemeClr val="tx1"/>
                </a:solidFill>
                <a:latin typeface="+mn-lt"/>
                <a:ea typeface="+mn-ea"/>
                <a:cs typeface="+mn-cs"/>
              </a:rPr>
              <a:t>Родил – воспитывай! </a:t>
            </a:r>
          </a:p>
          <a:p>
            <a:r>
              <a:rPr lang="ru-RU" sz="1200" kern="1200" dirty="0" smtClean="0">
                <a:solidFill>
                  <a:schemeClr val="tx1"/>
                </a:solidFill>
                <a:latin typeface="+mn-lt"/>
                <a:ea typeface="+mn-ea"/>
                <a:cs typeface="+mn-cs"/>
              </a:rPr>
              <a:t>Все по-честному, и на одинаковых условиях с женой. </a:t>
            </a:r>
          </a:p>
          <a:p>
            <a:r>
              <a:rPr lang="ru-RU" sz="1200" kern="1200" dirty="0" smtClean="0">
                <a:solidFill>
                  <a:schemeClr val="tx1"/>
                </a:solidFill>
                <a:latin typeface="+mn-lt"/>
                <a:ea typeface="+mn-ea"/>
                <a:cs typeface="+mn-cs"/>
              </a:rPr>
              <a:t>Однако тут-то и сталкиваемся мы, отцы, с одной, так сказать, проблемкой. </a:t>
            </a:r>
          </a:p>
          <a:p>
            <a:r>
              <a:rPr lang="ru-RU" sz="1200" kern="1200" dirty="0" smtClean="0">
                <a:solidFill>
                  <a:schemeClr val="tx1"/>
                </a:solidFill>
                <a:latin typeface="+mn-lt"/>
                <a:ea typeface="+mn-ea"/>
                <a:cs typeface="+mn-cs"/>
              </a:rPr>
              <a:t>Но, позвольте вначале рассказать небольшую историю.</a:t>
            </a:r>
          </a:p>
        </p:txBody>
      </p:sp>
      <p:sp>
        <p:nvSpPr>
          <p:cNvPr id="4" name="Номер слайда 3"/>
          <p:cNvSpPr>
            <a:spLocks noGrp="1"/>
          </p:cNvSpPr>
          <p:nvPr>
            <p:ph type="sldNum" sz="quarter" idx="10"/>
          </p:nvPr>
        </p:nvSpPr>
        <p:spPr/>
        <p:txBody>
          <a:bodyPr/>
          <a:lstStyle/>
          <a:p>
            <a:fld id="{343E377B-5642-4050-9CB0-DDF435B28A51}"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Как-то шел я по нашему городу, подходя к «т»-образному перекрестку двух улиц. Позади меня что-то </a:t>
            </a:r>
            <a:r>
              <a:rPr lang="ru-RU" sz="1200" kern="1200" dirty="0" err="1" smtClean="0">
                <a:solidFill>
                  <a:schemeClr val="tx1"/>
                </a:solidFill>
                <a:latin typeface="+mn-lt"/>
                <a:ea typeface="+mn-ea"/>
                <a:cs typeface="+mn-cs"/>
              </a:rPr>
              <a:t>загурчало</a:t>
            </a:r>
            <a:r>
              <a:rPr lang="ru-RU" sz="1200" kern="1200" dirty="0" smtClean="0">
                <a:solidFill>
                  <a:schemeClr val="tx1"/>
                </a:solidFill>
                <a:latin typeface="+mn-lt"/>
                <a:ea typeface="+mn-ea"/>
                <a:cs typeface="+mn-cs"/>
              </a:rPr>
              <a:t>, звук усилился и, обернувшись, я увидел КрАЗ, доверху насыпанный каким-то стройматериалом. По всему было видно, что водитель куда-то спешил. Почти не сбавляя ход, он подъехал к перекрестку и, видимо найдя улицу свободной, хотел быстро повернуть влево. Однако, внезапно он резко остановился и какое-то время стоял в ожидании. Я не сразу заметил маленького велосипедиста, который, никуда не торопясь, ехал по той улице. Машин действительно не было, но был велосипедист. КрАЗ нетерпеливо «топтался» на месте, а мальчик как ни в чем ни бывало спокойно ехал себе, ни на что не обращая внимания. В какой-то момент я сам стал проникаться чувствами, которые, вероятно, испытывал в эту минуту водитель: «Эй, паря, а ты не можешь крутить немного живее»? В конечном итоге они все-таки разъехались, а я, продолжая свой путь, подумал: «Господи, почему водитель все же затормозил? Человек на работе, занят делом. А тут какой-то праздный </a:t>
            </a:r>
            <a:r>
              <a:rPr lang="ru-RU" sz="1200" kern="1200" dirty="0" err="1" smtClean="0">
                <a:solidFill>
                  <a:schemeClr val="tx1"/>
                </a:solidFill>
                <a:latin typeface="+mn-lt"/>
                <a:ea typeface="+mn-ea"/>
                <a:cs typeface="+mn-cs"/>
              </a:rPr>
              <a:t>байкер</a:t>
            </a:r>
            <a:r>
              <a:rPr lang="ru-RU" sz="1200" kern="1200" dirty="0" smtClean="0">
                <a:solidFill>
                  <a:schemeClr val="tx1"/>
                </a:solidFill>
                <a:latin typeface="+mn-lt"/>
                <a:ea typeface="+mn-ea"/>
                <a:cs typeface="+mn-cs"/>
              </a:rPr>
              <a:t> путается под ногами, мешает ехать. Итак, почему же КрАЗ затормозил»? И сам себе ответил: «</a:t>
            </a:r>
            <a:r>
              <a:rPr lang="ru-RU" sz="1200" b="1" kern="1200" dirty="0" smtClean="0">
                <a:solidFill>
                  <a:schemeClr val="tx1"/>
                </a:solidFill>
                <a:latin typeface="+mn-lt"/>
                <a:ea typeface="+mn-ea"/>
                <a:cs typeface="+mn-cs"/>
              </a:rPr>
              <a:t>Он подчинился правилам</a:t>
            </a:r>
            <a:r>
              <a:rPr lang="ru-RU" sz="1200" kern="1200" dirty="0" smtClean="0">
                <a:solidFill>
                  <a:schemeClr val="tx1"/>
                </a:solidFill>
                <a:latin typeface="+mn-lt"/>
                <a:ea typeface="+mn-ea"/>
                <a:cs typeface="+mn-cs"/>
              </a:rPr>
              <a:t>! Я понимаю, ему не хотелось, но ... правила ...!!! А правила – они и есть правила! И он остановился!!!</a:t>
            </a:r>
          </a:p>
          <a:p>
            <a:r>
              <a:rPr lang="ru-RU" sz="1200" kern="1200" dirty="0" smtClean="0">
                <a:solidFill>
                  <a:schemeClr val="tx1"/>
                </a:solidFill>
                <a:latin typeface="+mn-lt"/>
                <a:ea typeface="+mn-ea"/>
                <a:cs typeface="+mn-cs"/>
              </a:rPr>
              <a:t>Дорогие папы! Я прекрасно понимаю то искушение, которому мы все подвергаемся, как отцы: «Я зарабатываю деньги! А все остальное меня не касается»! Мы как те груженые КрАЗы, которые вечно куда-то «несутся» не желая, чтобы кто-то «путался» у нас под ногами. Что же может нас остановить? Учитывая вашу абсолютную занятость, я взял на себя инициативу выписать один стишок из Библии, где про это нам кое-что написано: </a:t>
            </a:r>
          </a:p>
        </p:txBody>
      </p:sp>
      <p:sp>
        <p:nvSpPr>
          <p:cNvPr id="4" name="Номер слайда 3"/>
          <p:cNvSpPr>
            <a:spLocks noGrp="1"/>
          </p:cNvSpPr>
          <p:nvPr>
            <p:ph type="sldNum" sz="quarter" idx="10"/>
          </p:nvPr>
        </p:nvSpPr>
        <p:spPr/>
        <p:txBody>
          <a:bodyPr/>
          <a:lstStyle/>
          <a:p>
            <a:fld id="{343E377B-5642-4050-9CB0-DDF435B28A51}"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вы, </a:t>
            </a:r>
            <a:r>
              <a:rPr lang="ru-RU" sz="1200" b="1" kern="1200" dirty="0" smtClean="0">
                <a:solidFill>
                  <a:schemeClr val="tx1"/>
                </a:solidFill>
                <a:latin typeface="+mn-lt"/>
                <a:ea typeface="+mn-ea"/>
                <a:cs typeface="+mn-cs"/>
              </a:rPr>
              <a:t>отцы</a:t>
            </a:r>
            <a:r>
              <a:rPr lang="ru-RU" sz="1200" kern="1200" dirty="0" smtClean="0">
                <a:solidFill>
                  <a:schemeClr val="tx1"/>
                </a:solidFill>
                <a:latin typeface="+mn-lt"/>
                <a:ea typeface="+mn-ea"/>
                <a:cs typeface="+mn-cs"/>
              </a:rPr>
              <a:t>, не раздражайте </a:t>
            </a:r>
            <a:r>
              <a:rPr lang="ru-RU" sz="1200" b="1" kern="1200" dirty="0" smtClean="0">
                <a:solidFill>
                  <a:schemeClr val="tx1"/>
                </a:solidFill>
                <a:latin typeface="+mn-lt"/>
                <a:ea typeface="+mn-ea"/>
                <a:cs typeface="+mn-cs"/>
              </a:rPr>
              <a:t>детей ваших</a:t>
            </a:r>
            <a:r>
              <a:rPr lang="ru-RU" sz="1200" kern="1200" dirty="0" smtClean="0">
                <a:solidFill>
                  <a:schemeClr val="tx1"/>
                </a:solidFill>
                <a:latin typeface="+mn-lt"/>
                <a:ea typeface="+mn-ea"/>
                <a:cs typeface="+mn-cs"/>
              </a:rPr>
              <a:t>, но </a:t>
            </a:r>
            <a:r>
              <a:rPr lang="ru-RU" sz="1200" b="1" kern="1200" dirty="0" smtClean="0">
                <a:solidFill>
                  <a:schemeClr val="tx1"/>
                </a:solidFill>
                <a:latin typeface="+mn-lt"/>
                <a:ea typeface="+mn-ea"/>
                <a:cs typeface="+mn-cs"/>
              </a:rPr>
              <a:t>воспитывайте</a:t>
            </a:r>
            <a:r>
              <a:rPr lang="ru-RU" sz="1200" kern="1200" dirty="0" smtClean="0">
                <a:solidFill>
                  <a:schemeClr val="tx1"/>
                </a:solidFill>
                <a:latin typeface="+mn-lt"/>
                <a:ea typeface="+mn-ea"/>
                <a:cs typeface="+mn-cs"/>
              </a:rPr>
              <a:t> их в учении и наставлении Господнем».</a:t>
            </a:r>
            <a:r>
              <a:rPr lang="ru-RU" sz="1200" i="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Еф.6:4. </a:t>
            </a:r>
            <a:r>
              <a:rPr lang="ru-RU" sz="1200" kern="1200" dirty="0" smtClean="0">
                <a:solidFill>
                  <a:schemeClr val="tx1"/>
                </a:solidFill>
                <a:latin typeface="+mn-lt"/>
                <a:ea typeface="+mn-ea"/>
                <a:cs typeface="+mn-cs"/>
              </a:rPr>
              <a:t>Немного выше Апостол, обращаясь к детям, призывает их повиноваться своим родителям, то есть нам. А после, обращаясь уже к нам, </a:t>
            </a:r>
            <a:r>
              <a:rPr lang="ru-RU" sz="1200" b="1" kern="1200" dirty="0" smtClean="0">
                <a:solidFill>
                  <a:schemeClr val="tx1"/>
                </a:solidFill>
                <a:latin typeface="+mn-lt"/>
                <a:ea typeface="+mn-ea"/>
                <a:cs typeface="+mn-cs"/>
              </a:rPr>
              <a:t>родителям</a:t>
            </a:r>
            <a:r>
              <a:rPr lang="ru-RU" sz="1200" kern="1200" dirty="0" smtClean="0">
                <a:solidFill>
                  <a:schemeClr val="tx1"/>
                </a:solidFill>
                <a:latin typeface="+mn-lt"/>
                <a:ea typeface="+mn-ea"/>
                <a:cs typeface="+mn-cs"/>
              </a:rPr>
              <a:t>, говорит: «...</a:t>
            </a:r>
            <a:r>
              <a:rPr lang="ru-RU" sz="1200" b="1" kern="1200" dirty="0" smtClean="0">
                <a:solidFill>
                  <a:schemeClr val="tx1"/>
                </a:solidFill>
                <a:latin typeface="+mn-lt"/>
                <a:ea typeface="+mn-ea"/>
                <a:cs typeface="+mn-cs"/>
              </a:rPr>
              <a:t>Отцы</a:t>
            </a:r>
            <a:r>
              <a:rPr lang="ru-RU" sz="1200" kern="1200" dirty="0" smtClean="0">
                <a:solidFill>
                  <a:schemeClr val="tx1"/>
                </a:solidFill>
                <a:latin typeface="+mn-lt"/>
                <a:ea typeface="+mn-ea"/>
                <a:cs typeface="+mn-cs"/>
              </a:rPr>
              <a:t>...воспитывайте...»! Вам не кажется, что, согласно этого места, </a:t>
            </a:r>
            <a:r>
              <a:rPr lang="ru-RU" sz="1200" b="1" kern="1200" dirty="0" smtClean="0">
                <a:solidFill>
                  <a:schemeClr val="tx1"/>
                </a:solidFill>
                <a:latin typeface="+mn-lt"/>
                <a:ea typeface="+mn-ea"/>
                <a:cs typeface="+mn-cs"/>
              </a:rPr>
              <a:t>абсолютная</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ответственность</a:t>
            </a:r>
            <a:r>
              <a:rPr lang="ru-RU" sz="1200" kern="1200" dirty="0" smtClean="0">
                <a:solidFill>
                  <a:schemeClr val="tx1"/>
                </a:solidFill>
                <a:latin typeface="+mn-lt"/>
                <a:ea typeface="+mn-ea"/>
                <a:cs typeface="+mn-cs"/>
              </a:rPr>
              <a:t> за воспитание своих детей все же </a:t>
            </a:r>
            <a:r>
              <a:rPr lang="ru-RU" sz="1200" b="1" kern="1200" dirty="0" smtClean="0">
                <a:solidFill>
                  <a:schemeClr val="tx1"/>
                </a:solidFill>
                <a:latin typeface="+mn-lt"/>
                <a:ea typeface="+mn-ea"/>
                <a:cs typeface="+mn-cs"/>
              </a:rPr>
              <a:t>лежит на нас, мужьях</a:t>
            </a:r>
            <a:r>
              <a:rPr lang="ru-RU" sz="120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C994335A-DFE8-4592-A40A-489D710E9AA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 страхом и трепетом приступаю к </a:t>
            </a:r>
            <a:r>
              <a:rPr lang="ru-RU" sz="1200" b="1" kern="1200" dirty="0" smtClean="0">
                <a:solidFill>
                  <a:schemeClr val="tx1"/>
                </a:solidFill>
                <a:latin typeface="+mn-lt"/>
                <a:ea typeface="+mn-ea"/>
                <a:cs typeface="+mn-cs"/>
              </a:rPr>
              <a:t>шестой</a:t>
            </a:r>
            <a:r>
              <a:rPr lang="ru-RU" sz="1200" kern="1200" dirty="0" smtClean="0">
                <a:solidFill>
                  <a:schemeClr val="tx1"/>
                </a:solidFill>
                <a:latin typeface="+mn-lt"/>
                <a:ea typeface="+mn-ea"/>
                <a:cs typeface="+mn-cs"/>
              </a:rPr>
              <a:t> заповеди для жены.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 важности для мужчин она не уступает первой: «Никогда не отказывай …», – а по трудности восприятия самими женами, второй: «Никогда не спорь …».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Но, как бы там ни было, разговор начинать надо, поэтому набирайтесь мужества и читайте:</a:t>
            </a:r>
          </a:p>
          <a:p>
            <a:endParaRPr lang="ru-RU" dirty="0"/>
          </a:p>
        </p:txBody>
      </p:sp>
      <p:sp>
        <p:nvSpPr>
          <p:cNvPr id="4" name="Номер слайда 3"/>
          <p:cNvSpPr>
            <a:spLocks noGrp="1"/>
          </p:cNvSpPr>
          <p:nvPr>
            <p:ph type="sldNum" sz="quarter" idx="10"/>
          </p:nvPr>
        </p:nvSpPr>
        <p:spPr/>
        <p:txBody>
          <a:bodyPr/>
          <a:lstStyle/>
          <a:p>
            <a:fld id="{343E377B-5642-4050-9CB0-DDF435B28A51}"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 я что вам говорил! Мать традиционно проводит больше времени с детьми, но «тень» отца должна лежать на всем, что делает в этой сфере мать. Наши жены, хочу напомнить, только помогают нам с детьми, и, согласитесь, в этом их «помощь» куда больше наших собственных «вложений». Однако роль пришедшего с работы отца неоценима и незаменима в поддержании того порядка, который царил в его отсутствие. </a:t>
            </a:r>
          </a:p>
          <a:p>
            <a:r>
              <a:rPr lang="ru-RU" sz="1200" kern="1200" dirty="0" smtClean="0">
                <a:solidFill>
                  <a:schemeClr val="tx1"/>
                </a:solidFill>
                <a:latin typeface="+mn-lt"/>
                <a:ea typeface="+mn-ea"/>
                <a:cs typeface="+mn-cs"/>
              </a:rPr>
              <a:t>Отец как бы осматривает состояние семьи, интересуется, как слушались дети, удостоверяя, таким образом, право матери на строгость и власть. Мать с отцом обсуждают положение дел, давая, таким образом, послание детям кто на самом деле здесь хозяин. Никакого разночтения с тем, что говорила мама в отсутствии папы! И в уме ребенка формируется только одна единственная, настоящая реальность. Другой для него просто не существует! Кстати, это очень важный фактор психологического комфорта ребенка в семье. </a:t>
            </a:r>
          </a:p>
          <a:p>
            <a:r>
              <a:rPr lang="ru-RU" sz="1200" kern="1200" dirty="0" smtClean="0">
                <a:solidFill>
                  <a:schemeClr val="tx1"/>
                </a:solidFill>
                <a:latin typeface="+mn-lt"/>
                <a:ea typeface="+mn-ea"/>
                <a:cs typeface="+mn-cs"/>
              </a:rPr>
              <a:t>И еще парочку мыслей. В общем-то, это и общеизвестные истины, но в моей жизни эти простенькие с виду рекомендации являются личным наблюдением и практическим опытом. </a:t>
            </a:r>
          </a:p>
        </p:txBody>
      </p:sp>
      <p:sp>
        <p:nvSpPr>
          <p:cNvPr id="4" name="Номер слайда 3"/>
          <p:cNvSpPr>
            <a:spLocks noGrp="1"/>
          </p:cNvSpPr>
          <p:nvPr>
            <p:ph type="sldNum" sz="quarter" idx="10"/>
          </p:nvPr>
        </p:nvSpPr>
        <p:spPr/>
        <p:txBody>
          <a:bodyPr/>
          <a:lstStyle/>
          <a:p>
            <a:fld id="{343E377B-5642-4050-9CB0-DDF435B28A51}"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что необходимо знать отцу при воспитании, например, дочки. </a:t>
            </a:r>
          </a:p>
          <a:p>
            <a:r>
              <a:rPr lang="ru-RU" sz="1200" b="1" kern="1200" dirty="0" smtClean="0">
                <a:solidFill>
                  <a:schemeClr val="tx1"/>
                </a:solidFill>
                <a:latin typeface="+mn-lt"/>
                <a:ea typeface="+mn-ea"/>
                <a:cs typeface="+mn-cs"/>
              </a:rPr>
              <a:t>Девочки</a:t>
            </a:r>
            <a:r>
              <a:rPr lang="ru-RU" sz="1200" kern="1200" dirty="0" smtClean="0">
                <a:solidFill>
                  <a:schemeClr val="tx1"/>
                </a:solidFill>
                <a:latin typeface="+mn-lt"/>
                <a:ea typeface="+mn-ea"/>
                <a:cs typeface="+mn-cs"/>
              </a:rPr>
              <a:t>, на мой взгляд, крайне нуждаются в мужском внимании и мужской ласке. </a:t>
            </a:r>
          </a:p>
          <a:p>
            <a:r>
              <a:rPr lang="ru-RU" sz="1200" kern="1200" dirty="0" smtClean="0">
                <a:solidFill>
                  <a:schemeClr val="tx1"/>
                </a:solidFill>
                <a:latin typeface="+mn-lt"/>
                <a:ea typeface="+mn-ea"/>
                <a:cs typeface="+mn-cs"/>
              </a:rPr>
              <a:t>Отец представляет ей, как будущей женщине, мужчин как таковых. </a:t>
            </a:r>
          </a:p>
          <a:p>
            <a:r>
              <a:rPr lang="ru-RU" sz="1200" kern="1200" dirty="0" smtClean="0">
                <a:solidFill>
                  <a:schemeClr val="tx1"/>
                </a:solidFill>
                <a:latin typeface="+mn-lt"/>
                <a:ea typeface="+mn-ea"/>
                <a:cs typeface="+mn-cs"/>
              </a:rPr>
              <a:t>Пока позволяет возраст и за этим никто не усмотрит чего-то предосудительного, надо чаще сажать дочь на колени, обнимать ее, целовать, играться, баловаться с ней, что станет для нее прообразом будущих любовных игр с ее избранником. </a:t>
            </a:r>
          </a:p>
          <a:p>
            <a:r>
              <a:rPr lang="ru-RU" sz="1200" kern="1200" dirty="0" smtClean="0">
                <a:solidFill>
                  <a:schemeClr val="tx1"/>
                </a:solidFill>
                <a:latin typeface="+mn-lt"/>
                <a:ea typeface="+mn-ea"/>
                <a:cs typeface="+mn-cs"/>
              </a:rPr>
              <a:t>Девочка не должна бояться мужчин. </a:t>
            </a:r>
          </a:p>
          <a:p>
            <a:r>
              <a:rPr lang="ru-RU" sz="1200" kern="1200" dirty="0" smtClean="0">
                <a:solidFill>
                  <a:schemeClr val="tx1"/>
                </a:solidFill>
                <a:latin typeface="+mn-lt"/>
                <a:ea typeface="+mn-ea"/>
                <a:cs typeface="+mn-cs"/>
              </a:rPr>
              <a:t>Самый первый «доступный» и «легальный» мужчина в ее жизни – это отец. </a:t>
            </a:r>
          </a:p>
          <a:p>
            <a:r>
              <a:rPr lang="ru-RU" sz="1200" kern="1200" dirty="0" smtClean="0">
                <a:solidFill>
                  <a:schemeClr val="tx1"/>
                </a:solidFill>
                <a:latin typeface="+mn-lt"/>
                <a:ea typeface="+mn-ea"/>
                <a:cs typeface="+mn-cs"/>
              </a:rPr>
              <a:t>Пройдя через отцовское внимание, у девочки не должно сложиться впечатление, или, по-другому, она не должна вырасти с представлением, что все мужчины – это «темные личности», что у них только одно на уме, и что мужчин надо сторониться. </a:t>
            </a:r>
          </a:p>
          <a:p>
            <a:r>
              <a:rPr lang="ru-RU" sz="1200" kern="1200" dirty="0" smtClean="0">
                <a:solidFill>
                  <a:schemeClr val="tx1"/>
                </a:solidFill>
                <a:latin typeface="+mn-lt"/>
                <a:ea typeface="+mn-ea"/>
                <a:cs typeface="+mn-cs"/>
              </a:rPr>
              <a:t>Ваши любящие отношения с женой, которые не могут остаться незамеченными, завершат тот образ, который должен будет сложиться в сознании девочки в отношении мужчин вообще, и будущего замужества в частности. </a:t>
            </a:r>
          </a:p>
        </p:txBody>
      </p:sp>
      <p:sp>
        <p:nvSpPr>
          <p:cNvPr id="4" name="Номер слайда 3"/>
          <p:cNvSpPr>
            <a:spLocks noGrp="1"/>
          </p:cNvSpPr>
          <p:nvPr>
            <p:ph type="sldNum" sz="quarter" idx="10"/>
          </p:nvPr>
        </p:nvSpPr>
        <p:spPr/>
        <p:txBody>
          <a:bodyPr/>
          <a:lstStyle/>
          <a:p>
            <a:fld id="{343E377B-5642-4050-9CB0-DDF435B28A51}"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Мальчики</a:t>
            </a:r>
            <a:r>
              <a:rPr lang="ru-RU" sz="1200" kern="1200" dirty="0" smtClean="0">
                <a:solidFill>
                  <a:schemeClr val="tx1"/>
                </a:solidFill>
                <a:latin typeface="+mn-lt"/>
                <a:ea typeface="+mn-ea"/>
                <a:cs typeface="+mn-cs"/>
              </a:rPr>
              <a:t> также крайне нуждаются в любви и одобрении именно мужчины. </a:t>
            </a:r>
          </a:p>
          <a:p>
            <a:r>
              <a:rPr lang="ru-RU" sz="1200" kern="1200" dirty="0" smtClean="0">
                <a:solidFill>
                  <a:schemeClr val="tx1"/>
                </a:solidFill>
                <a:latin typeface="+mn-lt"/>
                <a:ea typeface="+mn-ea"/>
                <a:cs typeface="+mn-cs"/>
              </a:rPr>
              <a:t>Самым близким из них опять-таки является отец. </a:t>
            </a:r>
          </a:p>
          <a:p>
            <a:r>
              <a:rPr lang="ru-RU" sz="1200" kern="1200" dirty="0" smtClean="0">
                <a:solidFill>
                  <a:schemeClr val="tx1"/>
                </a:solidFill>
                <a:latin typeface="+mn-lt"/>
                <a:ea typeface="+mn-ea"/>
                <a:cs typeface="+mn-cs"/>
              </a:rPr>
              <a:t>Они, то есть сыновья, как будущие мужчины, призваны нести ответственность в их будущих семьях. </a:t>
            </a:r>
          </a:p>
          <a:p>
            <a:r>
              <a:rPr lang="ru-RU" sz="1200" kern="1200" dirty="0" smtClean="0">
                <a:solidFill>
                  <a:schemeClr val="tx1"/>
                </a:solidFill>
                <a:latin typeface="+mn-lt"/>
                <a:ea typeface="+mn-ea"/>
                <a:cs typeface="+mn-cs"/>
              </a:rPr>
              <a:t>Поэтому, их личность, характер, жизненный опыт должны быть «замешены» на любви, только в этом случае они вырастут гармоничными людьми. </a:t>
            </a:r>
          </a:p>
          <a:p>
            <a:r>
              <a:rPr lang="ru-RU" sz="1200" kern="1200" dirty="0" smtClean="0">
                <a:solidFill>
                  <a:schemeClr val="tx1"/>
                </a:solidFill>
                <a:latin typeface="+mn-lt"/>
                <a:ea typeface="+mn-ea"/>
                <a:cs typeface="+mn-cs"/>
              </a:rPr>
              <a:t>Иначе, если перекос в воспитании сделан в сторону только ответственности, и ничего взамен, то результатом этого будет «человек-машина», не способный ни проявлять, ни разделять никаких чувств. </a:t>
            </a:r>
          </a:p>
        </p:txBody>
      </p:sp>
      <p:sp>
        <p:nvSpPr>
          <p:cNvPr id="4" name="Номер слайда 3"/>
          <p:cNvSpPr>
            <a:spLocks noGrp="1"/>
          </p:cNvSpPr>
          <p:nvPr>
            <p:ph type="sldNum" sz="quarter" idx="10"/>
          </p:nvPr>
        </p:nvSpPr>
        <p:spPr/>
        <p:txBody>
          <a:bodyPr/>
          <a:lstStyle/>
          <a:p>
            <a:fld id="{343E377B-5642-4050-9CB0-DDF435B28A51}"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вот еще что. </a:t>
            </a:r>
            <a:r>
              <a:rPr lang="ru-RU" sz="1200" b="1" kern="1200" dirty="0" smtClean="0">
                <a:solidFill>
                  <a:schemeClr val="tx1"/>
                </a:solidFill>
                <a:latin typeface="+mn-lt"/>
                <a:ea typeface="+mn-ea"/>
                <a:cs typeface="+mn-cs"/>
              </a:rPr>
              <a:t>Почаще говорите детям, что вы их любите.</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Всех </a:t>
            </a:r>
            <a:r>
              <a:rPr lang="ru-RU" sz="1200" b="1" kern="1200" dirty="0" smtClean="0">
                <a:solidFill>
                  <a:schemeClr val="tx1"/>
                </a:solidFill>
                <a:latin typeface="+mn-lt"/>
                <a:ea typeface="+mn-ea"/>
                <a:cs typeface="+mn-cs"/>
              </a:rPr>
              <a:t>своих</a:t>
            </a:r>
            <a:r>
              <a:rPr lang="ru-RU" sz="1200" kern="1200" dirty="0" smtClean="0">
                <a:solidFill>
                  <a:schemeClr val="tx1"/>
                </a:solidFill>
                <a:latin typeface="+mn-lt"/>
                <a:ea typeface="+mn-ea"/>
                <a:cs typeface="+mn-cs"/>
              </a:rPr>
              <a:t> детей лично я, при всякой возможности брал с собой, когда ехал куда-то на велосипеде. Периодически склоняясь к их макушке, я то и дело повторял: «Папа любит девочку/мальчика! Чудная (</a:t>
            </a:r>
            <a:r>
              <a:rPr lang="ru-RU" sz="1200" kern="1200" dirty="0" err="1" smtClean="0">
                <a:solidFill>
                  <a:schemeClr val="tx1"/>
                </a:solidFill>
                <a:latin typeface="+mn-lt"/>
                <a:ea typeface="+mn-ea"/>
                <a:cs typeface="+mn-cs"/>
              </a:rPr>
              <a:t>ный</a:t>
            </a:r>
            <a:r>
              <a:rPr lang="ru-RU" sz="1200" kern="1200" dirty="0" smtClean="0">
                <a:solidFill>
                  <a:schemeClr val="tx1"/>
                </a:solidFill>
                <a:latin typeface="+mn-lt"/>
                <a:ea typeface="+mn-ea"/>
                <a:cs typeface="+mn-cs"/>
              </a:rPr>
              <a:t>) и дивная (</a:t>
            </a:r>
            <a:r>
              <a:rPr lang="ru-RU" sz="1200" kern="1200" dirty="0" err="1" smtClean="0">
                <a:solidFill>
                  <a:schemeClr val="tx1"/>
                </a:solidFill>
                <a:latin typeface="+mn-lt"/>
                <a:ea typeface="+mn-ea"/>
                <a:cs typeface="+mn-cs"/>
              </a:rPr>
              <a:t>ный</a:t>
            </a:r>
            <a:r>
              <a:rPr lang="ru-RU" sz="1200" kern="1200" dirty="0" smtClean="0">
                <a:solidFill>
                  <a:schemeClr val="tx1"/>
                </a:solidFill>
                <a:latin typeface="+mn-lt"/>
                <a:ea typeface="+mn-ea"/>
                <a:cs typeface="+mn-cs"/>
              </a:rPr>
              <a:t>) девочка/мальчик! Господь мне тебя дал! Да?» Дети все охотно и важно кивали головами. Потом я говорил: «Где наш Господь»? И, делая соответствующее движение пальцем, отвечал: «На небе и в сердце»! Вот такие разговоры вел я с каждым из наших четверых детей. А когда они подрастали и уходили в школу, я неизменно говорил им: «Никого не бойтесь! Даже если кто-то будет вас пугать и говорить, что если вы скажете родителям, то мы вам сделаем то-то и то-то, не бойтесь! Обязательно скажите мне. Это мои проблемы. Я ваш отец! Я защищу вас, что бы с вами не случилось»! Парочку раз, кстати, мне таки приходилось ходить в школу и «драть уши» некоторым таким шкодникам. Больше не лезли!</a:t>
            </a:r>
          </a:p>
          <a:p>
            <a:endParaRPr lang="ru-RU" dirty="0"/>
          </a:p>
        </p:txBody>
      </p:sp>
      <p:sp>
        <p:nvSpPr>
          <p:cNvPr id="4" name="Номер слайда 3"/>
          <p:cNvSpPr>
            <a:spLocks noGrp="1"/>
          </p:cNvSpPr>
          <p:nvPr>
            <p:ph type="sldNum" sz="quarter" idx="10"/>
          </p:nvPr>
        </p:nvSpPr>
        <p:spPr/>
        <p:txBody>
          <a:bodyPr/>
          <a:lstStyle/>
          <a:p>
            <a:fld id="{343E377B-5642-4050-9CB0-DDF435B28A51}"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Однажды, будучи в гостях в другом городе, смотрел я фильм. Что-то из истории геноцида евреев во время Отечественной войны. Очень запомнились кадры: масса людей, посреди всего этого ходит плачущее дитя и ищет родителей. </a:t>
            </a:r>
          </a:p>
          <a:p>
            <a:r>
              <a:rPr lang="ru-RU" sz="1200" kern="1200" dirty="0" smtClean="0">
                <a:solidFill>
                  <a:schemeClr val="tx1"/>
                </a:solidFill>
                <a:latin typeface="+mn-lt"/>
                <a:ea typeface="+mn-ea"/>
                <a:cs typeface="+mn-cs"/>
              </a:rPr>
              <a:t>Сердце повернулось во мне. «Мои детки, - говорил я про себя, роняя слезы, – ничего на этой земле нет более важного, чем вы! Все ничтожно против вашей любви и детской привязанности ко мне»! </a:t>
            </a:r>
          </a:p>
          <a:p>
            <a:r>
              <a:rPr lang="ru-RU" sz="1200" kern="1200" dirty="0" smtClean="0">
                <a:solidFill>
                  <a:schemeClr val="tx1"/>
                </a:solidFill>
                <a:latin typeface="+mn-lt"/>
                <a:ea typeface="+mn-ea"/>
                <a:cs typeface="+mn-cs"/>
              </a:rPr>
              <a:t>Мне так захотелось в этот же миг очутиться дома и собрать в охапку всех их, какими бы они ни были на тот момент, и насладиться их бытием. </a:t>
            </a:r>
          </a:p>
          <a:p>
            <a:r>
              <a:rPr lang="ru-RU" sz="1200" kern="1200" dirty="0" smtClean="0">
                <a:solidFill>
                  <a:schemeClr val="tx1"/>
                </a:solidFill>
                <a:latin typeface="+mn-lt"/>
                <a:ea typeface="+mn-ea"/>
                <a:cs typeface="+mn-cs"/>
              </a:rPr>
              <a:t>Я так уважаю тех, для кого дети стали подлинным приоритетом в жизни, невзирая на высоту их положения в обществе. Отцы всегда искушаемы скатиться до «покупки любви» своих отпрысков за все новые и новые материальные блага. Но история показала, что все это тлен для тех, кому так необходимы были наши объятия, улыбка и доброе слово. Ничто, ничто не заменит им это!!!!!!!</a:t>
            </a:r>
          </a:p>
        </p:txBody>
      </p:sp>
      <p:sp>
        <p:nvSpPr>
          <p:cNvPr id="4" name="Номер слайда 3"/>
          <p:cNvSpPr>
            <a:spLocks noGrp="1"/>
          </p:cNvSpPr>
          <p:nvPr>
            <p:ph type="sldNum" sz="quarter" idx="10"/>
          </p:nvPr>
        </p:nvSpPr>
        <p:spPr/>
        <p:txBody>
          <a:bodyPr/>
          <a:lstStyle/>
          <a:p>
            <a:fld id="{343E377B-5642-4050-9CB0-DDF435B28A51}"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Кому-то может показаться, что сказанное мною сейчас, звучит как что-то, противоречащее всему вышесказанному. Однако, вот что я вам скажу. Родительская любовь – это дело святое! И это то, что Бог позволяет нам пережить в </a:t>
            </a:r>
            <a:r>
              <a:rPr lang="ru-RU" sz="1200" b="1" kern="1200" dirty="0" smtClean="0">
                <a:solidFill>
                  <a:schemeClr val="tx1"/>
                </a:solidFill>
                <a:latin typeface="+mn-lt"/>
                <a:ea typeface="+mn-ea"/>
                <a:cs typeface="+mn-cs"/>
              </a:rPr>
              <a:t>этой</a:t>
            </a:r>
            <a:r>
              <a:rPr lang="ru-RU" sz="1200" kern="1200" dirty="0" smtClean="0">
                <a:solidFill>
                  <a:schemeClr val="tx1"/>
                </a:solidFill>
                <a:latin typeface="+mn-lt"/>
                <a:ea typeface="+mn-ea"/>
                <a:cs typeface="+mn-cs"/>
              </a:rPr>
              <a:t> жизни, чтобы в </a:t>
            </a:r>
            <a:r>
              <a:rPr lang="ru-RU" sz="1200" b="1" kern="1200" dirty="0" smtClean="0">
                <a:solidFill>
                  <a:schemeClr val="tx1"/>
                </a:solidFill>
                <a:latin typeface="+mn-lt"/>
                <a:ea typeface="+mn-ea"/>
                <a:cs typeface="+mn-cs"/>
              </a:rPr>
              <a:t>той</a:t>
            </a:r>
            <a:r>
              <a:rPr lang="ru-RU" sz="1200" kern="1200" dirty="0" smtClean="0">
                <a:solidFill>
                  <a:schemeClr val="tx1"/>
                </a:solidFill>
                <a:latin typeface="+mn-lt"/>
                <a:ea typeface="+mn-ea"/>
                <a:cs typeface="+mn-cs"/>
              </a:rPr>
              <a:t> мы лучше понимали Его любовь к нам. Но любовь, в глазах Бога, никогда не отменяла Его порядка. Только об этом я и хотел сказать в этих двух главах. Любите, но в рамках установленного Богом порядка. И тогда все будет правильно!</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F30AE9-CBE1-4CAB-B224-8C30D83D5275}"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Молитва.</a:t>
            </a: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43E377B-5642-4050-9CB0-DDF435B28A51}" type="slidenum">
              <a:rPr lang="ru-RU" smtClean="0"/>
              <a:pPr/>
              <a:t>36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«Между мужем и детьми важнее муж».</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Самая важная мысль, от которой я хочу сегодня оттолкнуться и которую хочу привить, следующая. </a:t>
            </a:r>
          </a:p>
          <a:p>
            <a:r>
              <a:rPr lang="ru-RU" sz="1200" kern="1200" dirty="0" smtClean="0">
                <a:solidFill>
                  <a:schemeClr val="tx1"/>
                </a:solidFill>
                <a:latin typeface="+mn-lt"/>
                <a:ea typeface="+mn-ea"/>
                <a:cs typeface="+mn-cs"/>
              </a:rPr>
              <a:t>В браке есть период, который условно можно назвать «детским». Мы с вами определились, что главной сутью брака являются </a:t>
            </a:r>
            <a:r>
              <a:rPr lang="ru-RU" sz="1200" b="1" kern="1200" dirty="0" smtClean="0">
                <a:solidFill>
                  <a:schemeClr val="tx1"/>
                </a:solidFill>
                <a:latin typeface="+mn-lt"/>
                <a:ea typeface="+mn-ea"/>
                <a:cs typeface="+mn-cs"/>
              </a:rPr>
              <a:t>взаимоотношения</a:t>
            </a:r>
            <a:r>
              <a:rPr lang="ru-RU" sz="1200" kern="1200" dirty="0" smtClean="0">
                <a:solidFill>
                  <a:schemeClr val="tx1"/>
                </a:solidFill>
                <a:latin typeface="+mn-lt"/>
                <a:ea typeface="+mn-ea"/>
                <a:cs typeface="+mn-cs"/>
              </a:rPr>
              <a:t>. Только это «существительное». </a:t>
            </a:r>
          </a:p>
          <a:p>
            <a:r>
              <a:rPr lang="ru-RU" sz="1200" kern="1200" dirty="0" smtClean="0">
                <a:solidFill>
                  <a:schemeClr val="tx1"/>
                </a:solidFill>
                <a:latin typeface="+mn-lt"/>
                <a:ea typeface="+mn-ea"/>
                <a:cs typeface="+mn-cs"/>
              </a:rPr>
              <a:t>Все остальное «прилагательное». Так вот, уважаемые жены: дети однажды придут в ваши взаимоотношения с мужьями, и дети однажды уйдут в свою жизнь. А вы снова останетесь с ними. «С ними» это с кем? С мужьями, разумеется. С какими мужьями? С такими, какими вы сделаете их за «период детей». </a:t>
            </a:r>
          </a:p>
        </p:txBody>
      </p:sp>
      <p:sp>
        <p:nvSpPr>
          <p:cNvPr id="4" name="Номер слайда 3"/>
          <p:cNvSpPr>
            <a:spLocks noGrp="1"/>
          </p:cNvSpPr>
          <p:nvPr>
            <p:ph type="sldNum" sz="quarter" idx="10"/>
          </p:nvPr>
        </p:nvSpPr>
        <p:spPr/>
        <p:txBody>
          <a:bodyPr/>
          <a:lstStyle/>
          <a:p>
            <a:fld id="{34F30AE9-CBE1-4CAB-B224-8C30D83D527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Брак – это муж </a:t>
            </a:r>
            <a:r>
              <a:rPr lang="ru-RU" sz="1200" b="1" kern="1200" dirty="0" smtClean="0">
                <a:solidFill>
                  <a:schemeClr val="tx1"/>
                </a:solidFill>
                <a:latin typeface="+mn-lt"/>
                <a:ea typeface="+mn-ea"/>
                <a:cs typeface="+mn-cs"/>
              </a:rPr>
              <a:t>и</a:t>
            </a:r>
            <a:r>
              <a:rPr lang="ru-RU" sz="1200" kern="1200" dirty="0" smtClean="0">
                <a:solidFill>
                  <a:schemeClr val="tx1"/>
                </a:solidFill>
                <a:latin typeface="+mn-lt"/>
                <a:ea typeface="+mn-ea"/>
                <a:cs typeface="+mn-cs"/>
              </a:rPr>
              <a:t> жена. Дети появляются как следствие этого порядка вещей. </a:t>
            </a:r>
          </a:p>
          <a:p>
            <a:r>
              <a:rPr lang="ru-RU" sz="1200" kern="1200" dirty="0" smtClean="0">
                <a:solidFill>
                  <a:schemeClr val="tx1"/>
                </a:solidFill>
                <a:latin typeface="+mn-lt"/>
                <a:ea typeface="+mn-ea"/>
                <a:cs typeface="+mn-cs"/>
              </a:rPr>
              <a:t>И дети не должны стать </a:t>
            </a:r>
            <a:r>
              <a:rPr lang="ru-RU" sz="1200" b="1" kern="1200" dirty="0" smtClean="0">
                <a:solidFill>
                  <a:schemeClr val="tx1"/>
                </a:solidFill>
                <a:latin typeface="+mn-lt"/>
                <a:ea typeface="+mn-ea"/>
                <a:cs typeface="+mn-cs"/>
              </a:rPr>
              <a:t>между</a:t>
            </a:r>
            <a:r>
              <a:rPr lang="ru-RU" sz="1200" kern="1200" dirty="0" smtClean="0">
                <a:solidFill>
                  <a:schemeClr val="tx1"/>
                </a:solidFill>
                <a:latin typeface="+mn-lt"/>
                <a:ea typeface="+mn-ea"/>
                <a:cs typeface="+mn-cs"/>
              </a:rPr>
              <a:t> мужем и женой. </a:t>
            </a:r>
          </a:p>
          <a:p>
            <a:r>
              <a:rPr lang="ru-RU" sz="1200" kern="1200" dirty="0" smtClean="0">
                <a:solidFill>
                  <a:schemeClr val="tx1"/>
                </a:solidFill>
                <a:latin typeface="+mn-lt"/>
                <a:ea typeface="+mn-ea"/>
                <a:cs typeface="+mn-cs"/>
              </a:rPr>
              <a:t>Они не должны </a:t>
            </a:r>
            <a:r>
              <a:rPr lang="ru-RU" sz="1200" b="1" kern="1200" dirty="0" smtClean="0">
                <a:solidFill>
                  <a:schemeClr val="tx1"/>
                </a:solidFill>
                <a:latin typeface="+mn-lt"/>
                <a:ea typeface="+mn-ea"/>
                <a:cs typeface="+mn-cs"/>
              </a:rPr>
              <a:t>разделить</a:t>
            </a:r>
            <a:r>
              <a:rPr lang="ru-RU" sz="1200" kern="1200" dirty="0" smtClean="0">
                <a:solidFill>
                  <a:schemeClr val="tx1"/>
                </a:solidFill>
                <a:latin typeface="+mn-lt"/>
                <a:ea typeface="+mn-ea"/>
                <a:cs typeface="+mn-cs"/>
              </a:rPr>
              <a:t> мужа и жену, разрушить порядок, который существовал </a:t>
            </a:r>
            <a:r>
              <a:rPr lang="ru-RU" sz="1200" b="1" kern="1200" dirty="0" smtClean="0">
                <a:solidFill>
                  <a:schemeClr val="tx1"/>
                </a:solidFill>
                <a:latin typeface="+mn-lt"/>
                <a:ea typeface="+mn-ea"/>
                <a:cs typeface="+mn-cs"/>
              </a:rPr>
              <a:t>до</a:t>
            </a:r>
            <a:r>
              <a:rPr lang="ru-RU" sz="1200" kern="1200" dirty="0" smtClean="0">
                <a:solidFill>
                  <a:schemeClr val="tx1"/>
                </a:solidFill>
                <a:latin typeface="+mn-lt"/>
                <a:ea typeface="+mn-ea"/>
                <a:cs typeface="+mn-cs"/>
              </a:rPr>
              <a:t> их появления на свет. Напротив, дети </a:t>
            </a:r>
            <a:r>
              <a:rPr lang="ru-RU" sz="1200" b="1" kern="1200" dirty="0" smtClean="0">
                <a:solidFill>
                  <a:schemeClr val="tx1"/>
                </a:solidFill>
                <a:latin typeface="+mn-lt"/>
                <a:ea typeface="+mn-ea"/>
                <a:cs typeface="+mn-cs"/>
              </a:rPr>
              <a:t>присоединяются</a:t>
            </a:r>
            <a:r>
              <a:rPr lang="ru-RU" sz="1200" kern="1200" dirty="0" smtClean="0">
                <a:solidFill>
                  <a:schemeClr val="tx1"/>
                </a:solidFill>
                <a:latin typeface="+mn-lt"/>
                <a:ea typeface="+mn-ea"/>
                <a:cs typeface="+mn-cs"/>
              </a:rPr>
              <a:t> к этому порядку и, причем, на наших условиях. </a:t>
            </a:r>
          </a:p>
          <a:p>
            <a:r>
              <a:rPr lang="ru-RU" sz="1200" kern="1200" dirty="0" smtClean="0">
                <a:solidFill>
                  <a:schemeClr val="tx1"/>
                </a:solidFill>
                <a:latin typeface="+mn-lt"/>
                <a:ea typeface="+mn-ea"/>
                <a:cs typeface="+mn-cs"/>
              </a:rPr>
              <a:t>По-прежнему муж остается самой главной личностью, которая должна занимать ваше внимание, вы по-прежнему с мужем друзья, а он, то есть муж (а не ребенок), по-прежнему хозяин положения в этой семье. </a:t>
            </a:r>
          </a:p>
          <a:p>
            <a:r>
              <a:rPr lang="ru-RU" sz="1200" kern="1200" dirty="0" smtClean="0">
                <a:solidFill>
                  <a:schemeClr val="tx1"/>
                </a:solidFill>
                <a:latin typeface="+mn-lt"/>
                <a:ea typeface="+mn-ea"/>
                <a:cs typeface="+mn-cs"/>
              </a:rPr>
              <a:t>А, правда, разве что-то изменилось?! </a:t>
            </a:r>
          </a:p>
          <a:p>
            <a:r>
              <a:rPr lang="ru-RU" sz="1200" kern="1200" dirty="0" smtClean="0">
                <a:solidFill>
                  <a:schemeClr val="tx1"/>
                </a:solidFill>
                <a:latin typeface="+mn-lt"/>
                <a:ea typeface="+mn-ea"/>
                <a:cs typeface="+mn-cs"/>
              </a:rPr>
              <a:t>Нет, ничего не изменилось! </a:t>
            </a:r>
          </a:p>
          <a:p>
            <a:r>
              <a:rPr lang="ru-RU" sz="1200" kern="1200" dirty="0" smtClean="0">
                <a:solidFill>
                  <a:schemeClr val="tx1"/>
                </a:solidFill>
                <a:latin typeface="+mn-lt"/>
                <a:ea typeface="+mn-ea"/>
                <a:cs typeface="+mn-cs"/>
              </a:rPr>
              <a:t>Просто ко всему этому </a:t>
            </a:r>
            <a:r>
              <a:rPr lang="ru-RU" sz="1200" b="1" kern="1200" dirty="0" smtClean="0">
                <a:solidFill>
                  <a:schemeClr val="tx1"/>
                </a:solidFill>
                <a:latin typeface="+mn-lt"/>
                <a:ea typeface="+mn-ea"/>
                <a:cs typeface="+mn-cs"/>
              </a:rPr>
              <a:t>добавились</a:t>
            </a:r>
            <a:r>
              <a:rPr lang="ru-RU" sz="1200" kern="1200" dirty="0" smtClean="0">
                <a:solidFill>
                  <a:schemeClr val="tx1"/>
                </a:solidFill>
                <a:latin typeface="+mn-lt"/>
                <a:ea typeface="+mn-ea"/>
                <a:cs typeface="+mn-cs"/>
              </a:rPr>
              <a:t> дети. </a:t>
            </a:r>
          </a:p>
          <a:p>
            <a:r>
              <a:rPr lang="ru-RU" sz="1200" kern="1200" dirty="0" smtClean="0">
                <a:solidFill>
                  <a:schemeClr val="tx1"/>
                </a:solidFill>
                <a:latin typeface="+mn-lt"/>
                <a:ea typeface="+mn-ea"/>
                <a:cs typeface="+mn-cs"/>
              </a:rPr>
              <a:t>Не правда ли, это так просто?</a:t>
            </a:r>
          </a:p>
        </p:txBody>
      </p:sp>
      <p:sp>
        <p:nvSpPr>
          <p:cNvPr id="4" name="Номер слайда 3"/>
          <p:cNvSpPr>
            <a:spLocks noGrp="1"/>
          </p:cNvSpPr>
          <p:nvPr>
            <p:ph type="sldNum" sz="quarter" idx="10"/>
          </p:nvPr>
        </p:nvSpPr>
        <p:spPr/>
        <p:txBody>
          <a:bodyPr/>
          <a:lstStyle/>
          <a:p>
            <a:fld id="{343E377B-5642-4050-9CB0-DDF435B28A51}"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Годы наблюдения за брачными парами утвердили меня в мысли, что если во взаимоотношениях с мужем у молодой жены есть какие-то проблемы, они непременно «выплывут» наружу с появлением уже первого ребенка. Для всего того, что не разрешилось в сердце замужней женщины библейским путем, ребенок становится легальной защитой и колоссальным оправданием. Касается ли это проблем в сексуальной жизни, или же это касается непокорности и желания независимости в браке, а может дело в банальной строптивости или капризности, исход один: «Ты что, не видишь?!!!!!!!! У меня ребенок»!!!!!!!! Как будто ребенок родился у жены, а не у семьи. </a:t>
            </a:r>
          </a:p>
          <a:p>
            <a:r>
              <a:rPr lang="ru-RU" sz="1200" kern="1200" dirty="0" smtClean="0">
                <a:solidFill>
                  <a:schemeClr val="tx1"/>
                </a:solidFill>
                <a:latin typeface="+mn-lt"/>
                <a:ea typeface="+mn-ea"/>
                <a:cs typeface="+mn-cs"/>
              </a:rPr>
              <a:t>Беда в том, что мужья зачастую убеждаются подобной логикой, и с легким чувством вины и растерянности отходят от своих жен. «Конечно, – думают они, – ребенок это занятие женское. Сам я даже не знаю с какой стороны и подойти к нему. Да, надо оставить ее в покое. Действительно, ребенок – это же … ребенок»! В этом отношении, повторюсь, мужская логика оказывается слаба перед напором женских аргументов. Хотя в некоторых случаях, еще раз повторюсь, подобный женский напор - это всего лишь боль неразрешенного внутреннего конфликта. </a:t>
            </a:r>
          </a:p>
        </p:txBody>
      </p:sp>
      <p:sp>
        <p:nvSpPr>
          <p:cNvPr id="4" name="Номер слайда 3"/>
          <p:cNvSpPr>
            <a:spLocks noGrp="1"/>
          </p:cNvSpPr>
          <p:nvPr>
            <p:ph type="sldNum" sz="quarter" idx="10"/>
          </p:nvPr>
        </p:nvSpPr>
        <p:spPr/>
        <p:txBody>
          <a:bodyPr/>
          <a:lstStyle/>
          <a:p>
            <a:fld id="{343E377B-5642-4050-9CB0-DDF435B28A51}"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Однако, правда семейной жизни такова: </a:t>
            </a:r>
            <a:r>
              <a:rPr lang="ru-RU" sz="1200" b="1" kern="1200" dirty="0" smtClean="0">
                <a:solidFill>
                  <a:schemeClr val="tx1"/>
                </a:solidFill>
                <a:latin typeface="+mn-lt"/>
                <a:ea typeface="+mn-ea"/>
                <a:cs typeface="+mn-cs"/>
              </a:rPr>
              <a:t>родившая женщина</a:t>
            </a:r>
            <a:r>
              <a:rPr lang="ru-RU" sz="1200" kern="1200" dirty="0" smtClean="0">
                <a:solidFill>
                  <a:schemeClr val="tx1"/>
                </a:solidFill>
                <a:latin typeface="+mn-lt"/>
                <a:ea typeface="+mn-ea"/>
                <a:cs typeface="+mn-cs"/>
              </a:rPr>
              <a:t> не перестает быть </a:t>
            </a:r>
            <a:r>
              <a:rPr lang="ru-RU" sz="1200" b="1" kern="1200" dirty="0" smtClean="0">
                <a:solidFill>
                  <a:schemeClr val="tx1"/>
                </a:solidFill>
                <a:latin typeface="+mn-lt"/>
                <a:ea typeface="+mn-ea"/>
                <a:cs typeface="+mn-cs"/>
              </a:rPr>
              <a:t>женой</a:t>
            </a:r>
            <a:r>
              <a:rPr lang="ru-RU" sz="1200" kern="1200" dirty="0" smtClean="0">
                <a:solidFill>
                  <a:schemeClr val="tx1"/>
                </a:solidFill>
                <a:latin typeface="+mn-lt"/>
                <a:ea typeface="+mn-ea"/>
                <a:cs typeface="+mn-cs"/>
              </a:rPr>
              <a:t> своего мужа со всеми вытекающими от сюда обязательствами. </a:t>
            </a:r>
          </a:p>
          <a:p>
            <a:r>
              <a:rPr lang="ru-RU" sz="1200" kern="1200" dirty="0" smtClean="0">
                <a:solidFill>
                  <a:schemeClr val="tx1"/>
                </a:solidFill>
                <a:latin typeface="+mn-lt"/>
                <a:ea typeface="+mn-ea"/>
                <a:cs typeface="+mn-cs"/>
              </a:rPr>
              <a:t>К сожалению, мы все в определенной степени «развращены» гуманистическим лозунгом: «Все лучшее детям»! А что, скажете мне вы, разве это неправильно? Я уже чувствую закипание возмущенного женского разума, однако прямо и решительно хочу сказать: «Да, не правильно»! Горькие плоды этой философии наша страна «пожинает» сегодня, где почти нормой стало видеть старуху, стоящую в маршрутке рядом с сидящим увальнем или молодой девицей, которым даже в голову не придет уступить место. А почему не приходит им в голову эта мысль? </a:t>
            </a:r>
          </a:p>
        </p:txBody>
      </p:sp>
      <p:sp>
        <p:nvSpPr>
          <p:cNvPr id="4" name="Номер слайда 3"/>
          <p:cNvSpPr>
            <a:spLocks noGrp="1"/>
          </p:cNvSpPr>
          <p:nvPr>
            <p:ph type="sldNum" sz="quarter" idx="10"/>
          </p:nvPr>
        </p:nvSpPr>
        <p:spPr/>
        <p:txBody>
          <a:bodyPr/>
          <a:lstStyle/>
          <a:p>
            <a:fld id="{343E377B-5642-4050-9CB0-DDF435B28A51}"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 потому, что когда </a:t>
            </a:r>
            <a:r>
              <a:rPr lang="ru-RU" sz="1200" b="1" kern="1200" dirty="0" smtClean="0">
                <a:solidFill>
                  <a:schemeClr val="tx1"/>
                </a:solidFill>
                <a:latin typeface="+mn-lt"/>
                <a:ea typeface="+mn-ea"/>
                <a:cs typeface="+mn-cs"/>
              </a:rPr>
              <a:t>они</a:t>
            </a:r>
            <a:r>
              <a:rPr lang="ru-RU" sz="1200" kern="1200" dirty="0" smtClean="0">
                <a:solidFill>
                  <a:schemeClr val="tx1"/>
                </a:solidFill>
                <a:latin typeface="+mn-lt"/>
                <a:ea typeface="+mn-ea"/>
                <a:cs typeface="+mn-cs"/>
              </a:rPr>
              <a:t> были маленькими, при их появлении в том же самом автобусе, сердобольные бабки вскакивали со своих мест, предлагая место маме «с ребенком». Хотя этот «ребенок» был уже достаточно взрослым, чтобы и постоять. После этот «рефлекс» закреплялся в сознании наших деток как у собаки Павлова: «Я центр внимания! Обо мне все должны заботиться! Старшие – это средство того и другого»! В одной благословенной западной стране, по словам одной сестры, в этом отношении уже наведен </a:t>
            </a:r>
            <a:r>
              <a:rPr lang="ru-RU" sz="1200" kern="1200" dirty="0" err="1" smtClean="0">
                <a:solidFill>
                  <a:schemeClr val="tx1"/>
                </a:solidFill>
                <a:latin typeface="+mn-lt"/>
                <a:ea typeface="+mn-ea"/>
                <a:cs typeface="+mn-cs"/>
              </a:rPr>
              <a:t>аб-со-лют-ный</a:t>
            </a:r>
            <a:r>
              <a:rPr lang="ru-RU" sz="1200" kern="1200" dirty="0" smtClean="0">
                <a:solidFill>
                  <a:schemeClr val="tx1"/>
                </a:solidFill>
                <a:latin typeface="+mn-lt"/>
                <a:ea typeface="+mn-ea"/>
                <a:cs typeface="+mn-cs"/>
              </a:rPr>
              <a:t> порядок: «Родители детям покорны». </a:t>
            </a:r>
          </a:p>
        </p:txBody>
      </p:sp>
      <p:sp>
        <p:nvSpPr>
          <p:cNvPr id="4" name="Номер слайда 3"/>
          <p:cNvSpPr>
            <a:spLocks noGrp="1"/>
          </p:cNvSpPr>
          <p:nvPr>
            <p:ph type="sldNum" sz="quarter" idx="10"/>
          </p:nvPr>
        </p:nvSpPr>
        <p:spPr/>
        <p:txBody>
          <a:bodyPr/>
          <a:lstStyle/>
          <a:p>
            <a:fld id="{343E377B-5642-4050-9CB0-DDF435B28A51}"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Как бы это не резало наш слух, но </a:t>
            </a:r>
            <a:r>
              <a:rPr lang="ru-RU" sz="1200" b="1" kern="1200" dirty="0" smtClean="0">
                <a:solidFill>
                  <a:schemeClr val="tx1"/>
                </a:solidFill>
                <a:latin typeface="+mn-lt"/>
                <a:ea typeface="+mn-ea"/>
                <a:cs typeface="+mn-cs"/>
              </a:rPr>
              <a:t>дети должны знать свое место в семье</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И это место </a:t>
            </a:r>
            <a:r>
              <a:rPr lang="ru-RU" sz="1200" b="1" kern="1200" dirty="0" smtClean="0">
                <a:solidFill>
                  <a:schemeClr val="tx1"/>
                </a:solidFill>
                <a:latin typeface="+mn-lt"/>
                <a:ea typeface="+mn-ea"/>
                <a:cs typeface="+mn-cs"/>
              </a:rPr>
              <a:t>«вторичное».</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Еще и еще раз напоминаю всем нам: брак – это </a:t>
            </a:r>
            <a:r>
              <a:rPr lang="ru-RU" sz="1200" b="1" kern="1200" dirty="0" smtClean="0">
                <a:solidFill>
                  <a:schemeClr val="tx1"/>
                </a:solidFill>
                <a:latin typeface="+mn-lt"/>
                <a:ea typeface="+mn-ea"/>
                <a:cs typeface="+mn-cs"/>
              </a:rPr>
              <a:t>заветные взаимоотношения</a:t>
            </a:r>
            <a:r>
              <a:rPr lang="ru-RU" sz="1200" kern="1200" dirty="0" smtClean="0">
                <a:solidFill>
                  <a:schemeClr val="tx1"/>
                </a:solidFill>
                <a:latin typeface="+mn-lt"/>
                <a:ea typeface="+mn-ea"/>
                <a:cs typeface="+mn-cs"/>
              </a:rPr>
              <a:t> мужа и жены. Дети присоединяются к этим отношениям и ничего в этих отношениях на должны разрушить. Божий порядок «муж – глава, жена – помощница» должен оставаться неизменным, и даже пройдя через «детский период» брака, остаться тем же порядком, когда дети уйдут. Это настолько очевидно, что спорить с этим не только невозможно, но и преступно. Однако нарушение именно этой простоты всегда разрушало и продолжает разрушать семью за семьей. Верно и обратное: если бы мы знали эти правила раньше, сколько бы семей было сохранено от распада.</a:t>
            </a:r>
          </a:p>
          <a:p>
            <a:r>
              <a:rPr lang="ru-RU" sz="1200" kern="1200" dirty="0" smtClean="0">
                <a:solidFill>
                  <a:schemeClr val="tx1"/>
                </a:solidFill>
                <a:latin typeface="+mn-lt"/>
                <a:ea typeface="+mn-ea"/>
                <a:cs typeface="+mn-cs"/>
              </a:rPr>
              <a:t>Однажды мы с Тамарой были на конференции </a:t>
            </a:r>
            <a:r>
              <a:rPr lang="ru-RU" sz="1200" kern="1200" dirty="0" err="1" smtClean="0">
                <a:solidFill>
                  <a:schemeClr val="tx1"/>
                </a:solidFill>
                <a:latin typeface="+mn-lt"/>
                <a:ea typeface="+mn-ea"/>
                <a:cs typeface="+mn-cs"/>
              </a:rPr>
              <a:t>Рика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Рэннера</a:t>
            </a:r>
            <a:r>
              <a:rPr lang="ru-RU" sz="1200" kern="1200" dirty="0" smtClean="0">
                <a:solidFill>
                  <a:schemeClr val="tx1"/>
                </a:solidFill>
                <a:latin typeface="+mn-lt"/>
                <a:ea typeface="+mn-ea"/>
                <a:cs typeface="+mn-cs"/>
              </a:rPr>
              <a:t>. Конференция была несколько дней, поэтому нас поселили в гостинице, где мы заодно и питались. Все мы были распределены и закреплены за определенными столиками, и этот порядок уже не менялся. Мы с Тамарой попали за один столик с еще одной брачной парой. Он, скорее всего, был восточной национальности, она, скорее всего, славянка. Те отношения, которые царили между ними и которые мы могли наблюдать в короткие минуты приемов пищи, потрясли нас. Я уже говорил в начале книги, что наши отношения с Тамарой я всегда считал чуть ли не идеальными. Но то, что я увидел в этих людях, навсегда оставило в моем сердце неизгладимое впечатление. Неизгладимое до такой степени, что прямо сейчас, когда я пишу эти строки, в своем воображении я вижу этих немолодых уже людей, как будто мы расстались вчера.</a:t>
            </a:r>
          </a:p>
        </p:txBody>
      </p:sp>
      <p:sp>
        <p:nvSpPr>
          <p:cNvPr id="4" name="Номер слайда 3"/>
          <p:cNvSpPr>
            <a:spLocks noGrp="1"/>
          </p:cNvSpPr>
          <p:nvPr>
            <p:ph type="sldNum" sz="quarter" idx="10"/>
          </p:nvPr>
        </p:nvSpPr>
        <p:spPr/>
        <p:txBody>
          <a:bodyPr/>
          <a:lstStyle/>
          <a:p>
            <a:fld id="{343E377B-5642-4050-9CB0-DDF435B28A51}"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7/28/2014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7/28/2014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7/28/2014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7/28/2014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7/28/2014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81200" y="2857316"/>
            <a:ext cx="6705600" cy="369588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14000"/>
              </a:lnSpc>
            </a:pPr>
            <a:r>
              <a:rPr lang="ru-RU" sz="18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Д</a:t>
            </a:r>
            <a:r>
              <a:rPr lang="ru-RU" sz="12000" b="1" cap="none" spc="0"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обро пожаловать</a:t>
            </a:r>
            <a:endParaRPr lang="ru-RU" sz="12000" b="1" cap="none" spc="0" dirty="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endParaRPr>
          </a:p>
        </p:txBody>
      </p:sp>
      <p:sp>
        <p:nvSpPr>
          <p:cNvPr id="14" name="Прямоугольник 13"/>
          <p:cNvSpPr/>
          <p:nvPr/>
        </p:nvSpPr>
        <p:spPr>
          <a:xfrm>
            <a:off x="4369134" y="152400"/>
            <a:ext cx="3708066" cy="40011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000" b="1" dirty="0" smtClean="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rPr>
              <a:t>Отдел Семейного служения</a:t>
            </a:r>
            <a:endParaRPr lang="ru-RU" sz="2000" b="1" cap="none" spc="0" dirty="0">
              <a:ln w="18415" cmpd="sng">
                <a:solidFill>
                  <a:srgbClr val="FFFFFF"/>
                </a:solidFill>
                <a:prstDash val="solid"/>
              </a:ln>
              <a:solidFill>
                <a:srgbClr val="FFFFFF"/>
              </a:solidFill>
              <a:effectLst>
                <a:glow rad="63500">
                  <a:srgbClr val="FFFFFF"/>
                </a:glow>
                <a:outerShdw blurRad="63500" dir="3600000" algn="tl" rotWithShape="0">
                  <a:srgbClr val="000000">
                    <a:alpha val="70000"/>
                  </a:srgbClr>
                </a:outerShdw>
              </a:effectLst>
              <a:latin typeface="Cricket"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667000" y="533400"/>
            <a:ext cx="6019800" cy="355481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10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заповедей хорошего брака</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Слайд4.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заповедь для жены</a:t>
            </a:r>
          </a:p>
        </p:txBody>
      </p:sp>
      <p:sp>
        <p:nvSpPr>
          <p:cNvPr id="14" name="Прямоугольник 13"/>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Между мужем и детьми важнее муж</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3.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2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заповедь для мужа</a:t>
            </a:r>
          </a:p>
        </p:txBody>
      </p:sp>
      <p:sp>
        <p:nvSpPr>
          <p:cNvPr id="13" name="Прямоугольник 12"/>
          <p:cNvSpPr/>
          <p:nvPr/>
        </p:nvSpPr>
        <p:spPr>
          <a:xfrm>
            <a:off x="1752600" y="3395822"/>
            <a:ext cx="7086600" cy="331052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Воспитание детей – твоя общая ответственность с женой</a:t>
            </a:r>
          </a:p>
        </p:txBody>
      </p:sp>
      <p:pic>
        <p:nvPicPr>
          <p:cNvPr id="14" name="Picture 2" descr="C:\Users\Луговой Павел\Desktop\Заказ\beautiful-young-woman.png"/>
          <p:cNvPicPr>
            <a:picLocks noChangeAspect="1" noChangeArrowheads="1"/>
          </p:cNvPicPr>
          <p:nvPr/>
        </p:nvPicPr>
        <p:blipFill>
          <a:blip r:embed="rId4"/>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1439882"/>
            <a:ext cx="6705600" cy="341632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2400" b="1" dirty="0" smtClean="0">
                <a:ln w="18415" cmpd="sng">
                  <a:solidFill>
                    <a:sysClr val="windowText" lastClr="000000"/>
                  </a:solidFill>
                  <a:prstDash val="solid"/>
                </a:ln>
                <a:solidFill>
                  <a:sysClr val="windowText" lastClr="000000"/>
                </a:solidFill>
                <a:effectLst/>
                <a:latin typeface="Adventure" pitchFamily="2" charset="0"/>
              </a:rPr>
              <a:t> Здравствуй, моя дочка!</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Здравствуй, мой ребенок!</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Я так ждал тебя и вот поет душа.</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a:t>
            </a:r>
            <a:r>
              <a:rPr lang="ru-RU" sz="2400" b="1" dirty="0" err="1" smtClean="0">
                <a:ln w="18415" cmpd="sng">
                  <a:solidFill>
                    <a:sysClr val="windowText" lastClr="000000"/>
                  </a:solidFill>
                  <a:prstDash val="solid"/>
                </a:ln>
                <a:solidFill>
                  <a:sysClr val="windowText" lastClr="000000"/>
                </a:solidFill>
                <a:effectLst/>
                <a:latin typeface="Adventure" pitchFamily="2" charset="0"/>
              </a:rPr>
              <a:t>Розовые</a:t>
            </a:r>
            <a:r>
              <a:rPr lang="ru-RU" sz="2400" b="1" dirty="0" smtClean="0">
                <a:ln w="18415" cmpd="sng">
                  <a:solidFill>
                    <a:sysClr val="windowText" lastClr="000000"/>
                  </a:solidFill>
                  <a:prstDash val="solid"/>
                </a:ln>
                <a:solidFill>
                  <a:sysClr val="windowText" lastClr="000000"/>
                </a:solidFill>
                <a:effectLst/>
                <a:latin typeface="Adventure" pitchFamily="2" charset="0"/>
              </a:rPr>
              <a:t> щечки смотрят из пеленок.</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Я склонюсь над тобою не дыша.</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Дай мне Бог сдержаться от слез!</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Я – отец! И от счастья пьян…</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Для меня все всерьез</a:t>
            </a:r>
          </a:p>
          <a:p>
            <a:r>
              <a:rPr lang="ru-RU" sz="2400" b="1" dirty="0" smtClean="0">
                <a:ln w="18415" cmpd="sng">
                  <a:solidFill>
                    <a:sysClr val="windowText" lastClr="000000"/>
                  </a:solidFill>
                  <a:prstDash val="solid"/>
                </a:ln>
                <a:solidFill>
                  <a:sysClr val="windowText" lastClr="000000"/>
                </a:solidFill>
                <a:effectLst/>
                <a:latin typeface="Adventure" pitchFamily="2" charset="0"/>
              </a:rPr>
              <a:t>  Стало с этого дня.</a:t>
            </a:r>
            <a:endParaRPr lang="ru-RU" sz="2400" b="1" cap="none" spc="0" dirty="0">
              <a:ln w="18415" cmpd="sng">
                <a:solidFill>
                  <a:sysClr val="windowText" lastClr="000000"/>
                </a:solidFill>
                <a:prstDash val="solid"/>
              </a:ln>
              <a:solidFill>
                <a:sysClr val="windowText" lastClr="000000"/>
              </a:solidFill>
              <a:effectLst/>
              <a:latin typeface="Adventure" pitchFamily="2" charset="0"/>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05000" y="457200"/>
            <a:ext cx="6705600" cy="323165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И вы,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отцы</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не раздражайте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детей ваших</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но </a:t>
            </a:r>
            <a:r>
              <a:rPr lang="ru-RU" sz="3600" b="1" dirty="0" smtClean="0">
                <a:ln w="18415" cmpd="sng">
                  <a:solidFill>
                    <a:srgbClr val="FFFF00"/>
                  </a:solidFill>
                  <a:prstDash val="solid"/>
                </a:ln>
                <a:solidFill>
                  <a:srgbClr val="FFFF00"/>
                </a:solidFill>
                <a:effectLst>
                  <a:glow rad="228600">
                    <a:srgbClr val="1A0F27"/>
                  </a:glow>
                  <a:outerShdw blurRad="63500" dir="3600000" algn="tl" rotWithShape="0">
                    <a:srgbClr val="000000">
                      <a:alpha val="70000"/>
                    </a:srgbClr>
                  </a:outerShdw>
                </a:effectLst>
                <a:latin typeface="Cricket" pitchFamily="2" charset="0"/>
              </a:rPr>
              <a:t>воспитывайте</a:t>
            </a:r>
            <a:r>
              <a:rPr lang="ru-RU" sz="36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их в учении и наставлении Господнем.</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p>
          <a:p>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a:t>
            </a:r>
            <a:r>
              <a:rPr lang="ru-RU" sz="2400" b="1" dirty="0" err="1"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Ефесянам</a:t>
            </a:r>
            <a:r>
              <a:rPr lang="ru-RU" sz="2400" b="1" dirty="0" smtClean="0">
                <a:ln w="18415" cmpd="sng">
                  <a:solidFill>
                    <a:srgbClr val="FFFFFF"/>
                  </a:solidFill>
                  <a:prstDash val="solid"/>
                </a:ln>
                <a:solidFill>
                  <a:srgbClr val="FFFFFF"/>
                </a:solidFill>
                <a:effectLst>
                  <a:glow rad="228600">
                    <a:srgbClr val="1A0F27"/>
                  </a:glow>
                  <a:outerShdw blurRad="63500" dir="3600000" algn="tl" rotWithShape="0">
                    <a:srgbClr val="000000">
                      <a:alpha val="70000"/>
                    </a:srgbClr>
                  </a:outerShdw>
                </a:effectLst>
                <a:latin typeface="Cricket" pitchFamily="2" charset="0"/>
              </a:rPr>
              <a:t> 6.4.</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24000" y="533400"/>
            <a:ext cx="7162800" cy="145809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130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a:t>
            </a:r>
            <a:r>
              <a:rPr lang="ru-RU" sz="96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заповедь</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35.JPG"/>
          <p:cNvPicPr>
            <a:picLocks noChangeAspect="1"/>
          </p:cNvPicPr>
          <p:nvPr/>
        </p:nvPicPr>
        <p:blipFill>
          <a:blip r:embed="rId3"/>
          <a:stretch>
            <a:fillRect/>
          </a:stretch>
        </p:blipFill>
        <p:spPr>
          <a:xfrm>
            <a:off x="0" y="0"/>
            <a:ext cx="9144000" cy="6858000"/>
          </a:xfrm>
          <a:prstGeom prst="rect">
            <a:avLst/>
          </a:prstGeom>
        </p:spPr>
      </p:pic>
      <p:sp>
        <p:nvSpPr>
          <p:cNvPr id="10" name="Прямоугольник 9"/>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заповедь для мужа</a:t>
            </a:r>
          </a:p>
        </p:txBody>
      </p:sp>
      <p:sp>
        <p:nvSpPr>
          <p:cNvPr id="13" name="Прямоугольник 12"/>
          <p:cNvSpPr/>
          <p:nvPr/>
        </p:nvSpPr>
        <p:spPr>
          <a:xfrm>
            <a:off x="1752600" y="3395822"/>
            <a:ext cx="7086600" cy="331052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spcBef>
                <a:spcPts val="600"/>
              </a:spcBef>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      Воспитание детей – твоя общая ответственность с женой</a:t>
            </a:r>
          </a:p>
        </p:txBody>
      </p:sp>
      <p:pic>
        <p:nvPicPr>
          <p:cNvPr id="14" name="Picture 2" descr="C:\Users\Луговой Павел\Desktop\Заказ\beautiful-young-woman.png"/>
          <p:cNvPicPr>
            <a:picLocks noChangeAspect="1" noChangeArrowheads="1"/>
          </p:cNvPicPr>
          <p:nvPr/>
        </p:nvPicPr>
        <p:blipFill>
          <a:blip r:embed="rId4"/>
          <a:srcRect/>
          <a:stretch>
            <a:fillRect/>
          </a:stretch>
        </p:blipFill>
        <p:spPr bwMode="auto">
          <a:xfrm>
            <a:off x="2209800" y="1209675"/>
            <a:ext cx="5695950" cy="3791875"/>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36.JPG"/>
          <p:cNvPicPr>
            <a:picLocks noChangeAspect="1"/>
          </p:cNvPicPr>
          <p:nvPr/>
        </p:nvPicPr>
        <p:blipFill>
          <a:blip r:embed="rId3"/>
          <a:stretch>
            <a:fillRect/>
          </a:stretch>
        </p:blipFill>
        <p:spPr>
          <a:xfrm>
            <a:off x="0" y="0"/>
            <a:ext cx="9144000" cy="6858000"/>
          </a:xfrm>
          <a:prstGeom prst="rect">
            <a:avLst/>
          </a:prstGeom>
        </p:spPr>
      </p:pic>
      <p:sp>
        <p:nvSpPr>
          <p:cNvPr id="6" name="Прямоугольник 5"/>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33600" y="228600"/>
            <a:ext cx="6705600" cy="123495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r">
              <a:lnSpc>
                <a:spcPts val="9000"/>
              </a:lnSpc>
            </a:pPr>
            <a:r>
              <a:rPr lang="ru-RU" sz="72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Mistral" pitchFamily="66" charset="0"/>
              </a:rPr>
              <a:t>6 заповедь для жены</a:t>
            </a:r>
          </a:p>
        </p:txBody>
      </p:sp>
      <p:sp>
        <p:nvSpPr>
          <p:cNvPr id="13" name="Прямоугольник 12"/>
          <p:cNvSpPr/>
          <p:nvPr/>
        </p:nvSpPr>
        <p:spPr>
          <a:xfrm>
            <a:off x="1524000" y="1752600"/>
            <a:ext cx="7086600" cy="1669047"/>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p3d extrusionH="57150">
              <a:bevelT w="38100" h="38100" prst="angle"/>
            </a:sp3d>
          </a:bodyPr>
          <a:lstStyle/>
          <a:p>
            <a:pPr algn="r">
              <a:lnSpc>
                <a:spcPts val="6100"/>
              </a:lnSpc>
            </a:pPr>
            <a:r>
              <a:rPr lang="ru-RU" sz="5400" b="1" dirty="0" smtClean="0">
                <a:ln w="18415" cmpd="sng">
                  <a:solidFill>
                    <a:sysClr val="windowText" lastClr="000000"/>
                  </a:solidFill>
                  <a:prstDash val="solid"/>
                </a:ln>
                <a:solidFill>
                  <a:sysClr val="windowText" lastClr="000000"/>
                </a:solidFill>
                <a:effectLst>
                  <a:outerShdw blurRad="114300" dist="63500" dir="3000000" algn="l" rotWithShape="0">
                    <a:prstClr val="black">
                      <a:alpha val="43000"/>
                    </a:prstClr>
                  </a:outerShdw>
                </a:effectLst>
                <a:latin typeface="Adventure" pitchFamily="2" charset="0"/>
              </a:rPr>
              <a:t>Между мужем и детьми важнее муж</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85725" cap="sq" cmpd="tri">
            <a:solidFill>
              <a:srgbClr val="462300"/>
            </a:solidFill>
            <a:beve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4864</Words>
  <PresentationFormat>Экран (4:3)</PresentationFormat>
  <Paragraphs>158</Paragraphs>
  <Slides>36</Slides>
  <Notes>36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Mistral</vt:lpstr>
      <vt:lpstr>Cricket</vt:lpstr>
      <vt:lpstr>Adventure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Луговой Павел</cp:lastModifiedBy>
  <cp:revision>290</cp:revision>
  <dcterms:created xsi:type="dcterms:W3CDTF">2014-06-27T04:34:33Z</dcterms:created>
  <dcterms:modified xsi:type="dcterms:W3CDTF">2014-07-28T18:21:12Z</dcterms:modified>
</cp:coreProperties>
</file>