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8" r:id="rId2"/>
    <p:sldId id="260" r:id="rId3"/>
    <p:sldId id="256" r:id="rId4"/>
    <p:sldId id="261" r:id="rId5"/>
    <p:sldId id="257" r:id="rId6"/>
    <p:sldId id="263" r:id="rId7"/>
    <p:sldId id="264" r:id="rId8"/>
    <p:sldId id="265" r:id="rId9"/>
    <p:sldId id="268" r:id="rId10"/>
    <p:sldId id="267" r:id="rId11"/>
    <p:sldId id="270" r:id="rId12"/>
    <p:sldId id="271" r:id="rId13"/>
    <p:sldId id="272" r:id="rId14"/>
    <p:sldId id="266" r:id="rId15"/>
    <p:sldId id="273" r:id="rId16"/>
    <p:sldId id="262" r:id="rId17"/>
    <p:sldId id="259" r:id="rId18"/>
  </p:sldIdLst>
  <p:sldSz cx="9144000" cy="6858000" type="screen4x3"/>
  <p:notesSz cx="6858000" cy="9144000"/>
  <p:embeddedFontLst>
    <p:embeddedFont>
      <p:font typeface="Calibri" pitchFamily="34" charset="0"/>
      <p:regular r:id="rId20"/>
      <p:bold r:id="rId21"/>
      <p:italic r:id="rId22"/>
      <p:boldItalic r:id="rId23"/>
    </p:embeddedFont>
    <p:embeddedFont>
      <p:font typeface="Cricket" pitchFamily="2" charset="0"/>
      <p:regular r:id="rId24"/>
      <p:bold r:id="rId25"/>
    </p:embeddedFont>
    <p:embeddedFont>
      <p:font typeface="Mistral" pitchFamily="66" charset="0"/>
      <p:regular r:id="rId26"/>
    </p:embeddedFont>
    <p:embeddedFont>
      <p:font typeface="Adventure" pitchFamily="2" charset="0"/>
      <p:regular r:id="rId27"/>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1620" autoAdjust="0"/>
  </p:normalViewPr>
  <p:slideViewPr>
    <p:cSldViewPr>
      <p:cViewPr>
        <p:scale>
          <a:sx n="40" d="100"/>
          <a:sy n="40" d="100"/>
        </p:scale>
        <p:origin x="-217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0E7F5-EEF4-4D71-91BB-B0B4FC90E11A}" type="datetimeFigureOut">
              <a:rPr lang="ru-RU" smtClean="0"/>
              <a:pPr/>
              <a:t>30.07.2014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34A27-EC56-494F-956E-91A9415EBCA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приветствуем вас на этой встрече.</a:t>
            </a:r>
          </a:p>
        </p:txBody>
      </p:sp>
      <p:sp>
        <p:nvSpPr>
          <p:cNvPr id="4" name="Номер слайда 3"/>
          <p:cNvSpPr>
            <a:spLocks noGrp="1"/>
          </p:cNvSpPr>
          <p:nvPr>
            <p:ph type="sldNum" sz="quarter" idx="10"/>
          </p:nvPr>
        </p:nvSpPr>
        <p:spPr/>
        <p:txBody>
          <a:bodyPr/>
          <a:lstStyle/>
          <a:p>
            <a:fld id="{3E134A27-EC56-494F-956E-91A9415EBCA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Женам же я бы рекомендовал ставить в известность мужей о расходах, и держать их в курсе реального состояния финансов в семье. Мужья также не должны держаться в неведении. В отношении материальных вопросов две головы всегда были лучше одной, даже самой светлой. </a:t>
            </a:r>
          </a:p>
          <a:p>
            <a:r>
              <a:rPr lang="ru-RU" sz="1200" kern="1200" dirty="0" smtClean="0">
                <a:solidFill>
                  <a:schemeClr val="tx1"/>
                </a:solidFill>
                <a:latin typeface="+mn-lt"/>
                <a:ea typeface="+mn-ea"/>
                <a:cs typeface="+mn-cs"/>
              </a:rPr>
              <a:t>И последнее.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отношении церковных пожертвований. Речь идет сейчас больше о тех семьях, где есть верующий и неверующий. </a:t>
            </a:r>
          </a:p>
          <a:p>
            <a:r>
              <a:rPr lang="ru-RU" sz="1200" kern="1200" dirty="0" smtClean="0">
                <a:solidFill>
                  <a:schemeClr val="tx1"/>
                </a:solidFill>
                <a:latin typeface="+mn-lt"/>
                <a:ea typeface="+mn-ea"/>
                <a:cs typeface="+mn-cs"/>
              </a:rPr>
              <a:t>Мое твердое убеждение состоит в том, что верующая женщина не может что-то жертвовать в церковь в обход своего мужа. </a:t>
            </a:r>
          </a:p>
          <a:p>
            <a:r>
              <a:rPr lang="ru-RU" sz="1200" kern="1200" dirty="0" smtClean="0">
                <a:solidFill>
                  <a:schemeClr val="tx1"/>
                </a:solidFill>
                <a:latin typeface="+mn-lt"/>
                <a:ea typeface="+mn-ea"/>
                <a:cs typeface="+mn-cs"/>
              </a:rPr>
              <a:t>Пускай он не верующий, но он хозяин в этой семье и имеет полное право на последнее слово в финансах. </a:t>
            </a:r>
          </a:p>
        </p:txBody>
      </p:sp>
      <p:sp>
        <p:nvSpPr>
          <p:cNvPr id="4" name="Номер слайда 3"/>
          <p:cNvSpPr>
            <a:spLocks noGrp="1"/>
          </p:cNvSpPr>
          <p:nvPr>
            <p:ph type="sldNum" sz="quarter" idx="10"/>
          </p:nvPr>
        </p:nvSpPr>
        <p:spPr/>
        <p:txBody>
          <a:bodyPr/>
          <a:lstStyle/>
          <a:p>
            <a:fld id="{34F30AE9-CBE1-4CAB-B224-8C30D83D5275}"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Спросите его, можно ли вам пожертвовать такую-то сумму. </a:t>
            </a:r>
          </a:p>
          <a:p>
            <a:r>
              <a:rPr lang="ru-RU" sz="1200" kern="1200" dirty="0" smtClean="0">
                <a:solidFill>
                  <a:schemeClr val="tx1"/>
                </a:solidFill>
                <a:latin typeface="+mn-lt"/>
                <a:ea typeface="+mn-ea"/>
                <a:cs typeface="+mn-cs"/>
              </a:rPr>
              <a:t>Если деньги положены будут вами в жертвенник легально – они принесут вам благословение. </a:t>
            </a:r>
          </a:p>
          <a:p>
            <a:r>
              <a:rPr lang="ru-RU" sz="1200" kern="1200" dirty="0" smtClean="0">
                <a:solidFill>
                  <a:schemeClr val="tx1"/>
                </a:solidFill>
                <a:latin typeface="+mn-lt"/>
                <a:ea typeface="+mn-ea"/>
                <a:cs typeface="+mn-cs"/>
              </a:rPr>
              <a:t>Если же вы принесете их в Дом молитвы из-под полы, то чтобы вас благословить, Богу придется отменять Свое слово, что жены должны повиноваться своим мужьям «как Господу». </a:t>
            </a:r>
          </a:p>
          <a:p>
            <a:r>
              <a:rPr lang="ru-RU" sz="1200" kern="1200" dirty="0" smtClean="0">
                <a:solidFill>
                  <a:schemeClr val="tx1"/>
                </a:solidFill>
                <a:latin typeface="+mn-lt"/>
                <a:ea typeface="+mn-ea"/>
                <a:cs typeface="+mn-cs"/>
              </a:rPr>
              <a:t>А раз Он этого явно делать не будет, то вам и не вменится. </a:t>
            </a:r>
          </a:p>
          <a:p>
            <a:r>
              <a:rPr lang="ru-RU" sz="1200" kern="1200" dirty="0" smtClean="0">
                <a:solidFill>
                  <a:schemeClr val="tx1"/>
                </a:solidFill>
                <a:latin typeface="+mn-lt"/>
                <a:ea typeface="+mn-ea"/>
                <a:cs typeface="+mn-cs"/>
              </a:rPr>
              <a:t>Напротив, еще проблем себе наживете. И с небес, и с земли. </a:t>
            </a:r>
          </a:p>
          <a:p>
            <a:r>
              <a:rPr lang="ru-RU" sz="1200" kern="1200" dirty="0" smtClean="0">
                <a:solidFill>
                  <a:schemeClr val="tx1"/>
                </a:solidFill>
                <a:latin typeface="+mn-lt"/>
                <a:ea typeface="+mn-ea"/>
                <a:cs typeface="+mn-cs"/>
              </a:rPr>
              <a:t>Запомните: только легально! Только открыто, с разрешения!</a:t>
            </a:r>
          </a:p>
        </p:txBody>
      </p:sp>
      <p:sp>
        <p:nvSpPr>
          <p:cNvPr id="4" name="Номер слайда 3"/>
          <p:cNvSpPr>
            <a:spLocks noGrp="1"/>
          </p:cNvSpPr>
          <p:nvPr>
            <p:ph type="sldNum" sz="quarter" idx="10"/>
          </p:nvPr>
        </p:nvSpPr>
        <p:spPr/>
        <p:txBody>
          <a:bodyPr/>
          <a:lstStyle/>
          <a:p>
            <a:fld id="{3E134A27-EC56-494F-956E-91A9415EBCA9}"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Верующим же мужьям, у которых жены пока еще неверующие, в этом вопросе немножко легче; но разве что немножко. </a:t>
            </a:r>
          </a:p>
          <a:p>
            <a:r>
              <a:rPr lang="ru-RU" sz="1200" kern="1200" dirty="0" smtClean="0">
                <a:solidFill>
                  <a:schemeClr val="tx1"/>
                </a:solidFill>
                <a:latin typeface="+mn-lt"/>
                <a:ea typeface="+mn-ea"/>
                <a:cs typeface="+mn-cs"/>
              </a:rPr>
              <a:t>Я рекомендую обязательно ставить жену в известность, что вы хотите что-то пожертвовать. </a:t>
            </a:r>
          </a:p>
          <a:p>
            <a:r>
              <a:rPr lang="ru-RU" sz="1200" kern="1200" dirty="0" smtClean="0">
                <a:solidFill>
                  <a:schemeClr val="tx1"/>
                </a:solidFill>
                <a:latin typeface="+mn-lt"/>
                <a:ea typeface="+mn-ea"/>
                <a:cs typeface="+mn-cs"/>
              </a:rPr>
              <a:t>Постарайтесь (не грубо) объяснить ей важность этого служения для вас и, по сути, для всей семьи. </a:t>
            </a:r>
          </a:p>
          <a:p>
            <a:r>
              <a:rPr lang="ru-RU" sz="1200" kern="1200" dirty="0" smtClean="0">
                <a:solidFill>
                  <a:schemeClr val="tx1"/>
                </a:solidFill>
                <a:latin typeface="+mn-lt"/>
                <a:ea typeface="+mn-ea"/>
                <a:cs typeface="+mn-cs"/>
              </a:rPr>
              <a:t>Избегайте того, чтобы довести дело до открытого конфликта. </a:t>
            </a:r>
          </a:p>
          <a:p>
            <a:r>
              <a:rPr lang="ru-RU" sz="1200" kern="1200" dirty="0" smtClean="0">
                <a:solidFill>
                  <a:schemeClr val="tx1"/>
                </a:solidFill>
                <a:latin typeface="+mn-lt"/>
                <a:ea typeface="+mn-ea"/>
                <a:cs typeface="+mn-cs"/>
              </a:rPr>
              <a:t>Щекотливость подобной ситуации в том, что по факту </a:t>
            </a:r>
            <a:r>
              <a:rPr lang="ru-RU" sz="1200" b="1" kern="1200" dirty="0" smtClean="0">
                <a:solidFill>
                  <a:schemeClr val="tx1"/>
                </a:solidFill>
                <a:latin typeface="+mn-lt"/>
                <a:ea typeface="+mn-ea"/>
                <a:cs typeface="+mn-cs"/>
              </a:rPr>
              <a:t>вы</a:t>
            </a:r>
            <a:r>
              <a:rPr lang="ru-RU" sz="1200" kern="1200" dirty="0" smtClean="0">
                <a:solidFill>
                  <a:schemeClr val="tx1"/>
                </a:solidFill>
                <a:latin typeface="+mn-lt"/>
                <a:ea typeface="+mn-ea"/>
                <a:cs typeface="+mn-cs"/>
              </a:rPr>
              <a:t> являетесь хозяином и имеете право на определенную свободу. </a:t>
            </a:r>
          </a:p>
          <a:p>
            <a:r>
              <a:rPr lang="ru-RU" sz="1200" kern="1200" dirty="0" smtClean="0">
                <a:solidFill>
                  <a:schemeClr val="tx1"/>
                </a:solidFill>
                <a:latin typeface="+mn-lt"/>
                <a:ea typeface="+mn-ea"/>
                <a:cs typeface="+mn-cs"/>
              </a:rPr>
              <a:t>Однако, не будет чести Богу, если вы со скандалом принесете на собрание двадцать гривен, если можно было пойти на уступки жене и принести только десять. </a:t>
            </a:r>
          </a:p>
          <a:p>
            <a:r>
              <a:rPr lang="ru-RU" sz="1200" kern="1200" dirty="0" smtClean="0">
                <a:solidFill>
                  <a:schemeClr val="tx1"/>
                </a:solidFill>
                <a:latin typeface="+mn-lt"/>
                <a:ea typeface="+mn-ea"/>
                <a:cs typeface="+mn-cs"/>
              </a:rPr>
              <a:t>В общем, я призываю в этом отношении молиться о мудрости и не полагать преткновения тем, кто еще не понимает Божией благодати.</a:t>
            </a:r>
          </a:p>
        </p:txBody>
      </p:sp>
      <p:sp>
        <p:nvSpPr>
          <p:cNvPr id="4" name="Номер слайда 3"/>
          <p:cNvSpPr>
            <a:spLocks noGrp="1"/>
          </p:cNvSpPr>
          <p:nvPr>
            <p:ph type="sldNum" sz="quarter" idx="10"/>
          </p:nvPr>
        </p:nvSpPr>
        <p:spPr/>
        <p:txBody>
          <a:bodyPr/>
          <a:lstStyle/>
          <a:p>
            <a:fld id="{34F30AE9-CBE1-4CAB-B224-8C30D83D5275}"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Самое последнее и вероятно самое важное, что я хотел бы сказать по этому поводу: </a:t>
            </a:r>
            <a:r>
              <a:rPr lang="ru-RU" sz="1200" b="1" kern="1200" dirty="0" smtClean="0">
                <a:solidFill>
                  <a:schemeClr val="tx1"/>
                </a:solidFill>
                <a:latin typeface="+mn-lt"/>
                <a:ea typeface="+mn-ea"/>
                <a:cs typeface="+mn-cs"/>
              </a:rPr>
              <a:t>что бы не произошло – лучше скажите правду</a:t>
            </a:r>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3E134A27-EC56-494F-956E-91A9415EBCA9}"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Касается ли это незапланированных растрат, или утери денег, или откровенного мотовства – лучше во всем признаться, и если надо покаяться, чем упорствовать и жить с нелепой тайной. </a:t>
            </a:r>
          </a:p>
          <a:p>
            <a:r>
              <a:rPr lang="ru-RU" sz="1200" kern="1200" dirty="0" smtClean="0">
                <a:solidFill>
                  <a:schemeClr val="tx1"/>
                </a:solidFill>
                <a:latin typeface="+mn-lt"/>
                <a:ea typeface="+mn-ea"/>
                <a:cs typeface="+mn-cs"/>
              </a:rPr>
              <a:t>Вы прекрасно знаете, что написано в Писании: </a:t>
            </a:r>
          </a:p>
        </p:txBody>
      </p:sp>
      <p:sp>
        <p:nvSpPr>
          <p:cNvPr id="4" name="Номер слайда 3"/>
          <p:cNvSpPr>
            <a:spLocks noGrp="1"/>
          </p:cNvSpPr>
          <p:nvPr>
            <p:ph type="sldNum" sz="quarter" idx="10"/>
          </p:nvPr>
        </p:nvSpPr>
        <p:spPr/>
        <p:txBody>
          <a:bodyPr/>
          <a:lstStyle/>
          <a:p>
            <a:fld id="{3E134A27-EC56-494F-956E-91A9415EBCA9}"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«Нет ничего тайного, что не сделалось бы явным» </a:t>
            </a:r>
            <a:r>
              <a:rPr lang="ru-RU" sz="1200" b="1" kern="1200" dirty="0" smtClean="0">
                <a:solidFill>
                  <a:schemeClr val="tx1"/>
                </a:solidFill>
                <a:latin typeface="+mn-lt"/>
                <a:ea typeface="+mn-ea"/>
                <a:cs typeface="+mn-cs"/>
              </a:rPr>
              <a:t>Мрк.4:22</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Поэтому прислушайтесь к тому, что я сейчас говорю, и будьте счастливы в этой сфере!</a:t>
            </a:r>
          </a:p>
        </p:txBody>
      </p:sp>
      <p:sp>
        <p:nvSpPr>
          <p:cNvPr id="4" name="Номер слайда 3"/>
          <p:cNvSpPr>
            <a:spLocks noGrp="1"/>
          </p:cNvSpPr>
          <p:nvPr>
            <p:ph type="sldNum" sz="quarter" idx="10"/>
          </p:nvPr>
        </p:nvSpPr>
        <p:spPr/>
        <p:txBody>
          <a:bodyPr/>
          <a:lstStyle/>
          <a:p>
            <a:fld id="{C994335A-DFE8-4592-A40A-489D710E9AA3}"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Молитва.</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E134A27-EC56-494F-956E-91A9415EBCA9}"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семинаре «</a:t>
            </a:r>
            <a:r>
              <a:rPr lang="ru-RU" sz="1200" b="1" kern="1200" dirty="0" smtClean="0">
                <a:solidFill>
                  <a:schemeClr val="tx1"/>
                </a:solidFill>
                <a:latin typeface="+mn-lt"/>
                <a:ea typeface="+mn-ea"/>
                <a:cs typeface="+mn-cs"/>
              </a:rPr>
              <a:t>Десять заповедей хорошего брака»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Добро пожаловать в </a:t>
            </a:r>
            <a:r>
              <a:rPr lang="ru-RU" sz="1200" b="1" kern="1200" dirty="0" smtClean="0">
                <a:solidFill>
                  <a:schemeClr val="tx1"/>
                </a:solidFill>
                <a:latin typeface="+mn-lt"/>
                <a:ea typeface="+mn-ea"/>
                <a:cs typeface="+mn-cs"/>
              </a:rPr>
              <a:t>заповедный</a:t>
            </a:r>
            <a:r>
              <a:rPr lang="ru-RU" sz="1200" kern="1200" dirty="0" smtClean="0">
                <a:solidFill>
                  <a:schemeClr val="tx1"/>
                </a:solidFill>
                <a:latin typeface="+mn-lt"/>
                <a:ea typeface="+mn-ea"/>
                <a:cs typeface="+mn-cs"/>
              </a:rPr>
              <a:t> мир </a:t>
            </a:r>
            <a:r>
              <a:rPr lang="ru-RU" sz="1200" b="1" kern="1200" dirty="0" smtClean="0">
                <a:solidFill>
                  <a:schemeClr val="tx1"/>
                </a:solidFill>
                <a:latin typeface="+mn-lt"/>
                <a:ea typeface="+mn-ea"/>
                <a:cs typeface="+mn-cs"/>
              </a:rPr>
              <a:t>«…хорошего брака»</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Восьмая</a:t>
            </a:r>
            <a:r>
              <a:rPr lang="ru-RU" sz="1200" kern="1200" dirty="0" smtClean="0">
                <a:solidFill>
                  <a:schemeClr val="tx1"/>
                </a:solidFill>
                <a:latin typeface="+mn-lt"/>
                <a:ea typeface="+mn-ea"/>
                <a:cs typeface="+mn-cs"/>
              </a:rPr>
              <a:t> заповедь для жен и мужей звучит одинаково, и также одинаково важна как для тех, так и для других: </a:t>
            </a:r>
          </a:p>
          <a:p>
            <a:endParaRPr lang="ru-RU" dirty="0"/>
          </a:p>
        </p:txBody>
      </p:sp>
      <p:sp>
        <p:nvSpPr>
          <p:cNvPr id="4" name="Номер слайда 3"/>
          <p:cNvSpPr>
            <a:spLocks noGrp="1"/>
          </p:cNvSpPr>
          <p:nvPr>
            <p:ph type="sldNum" sz="quarter" idx="10"/>
          </p:nvPr>
        </p:nvSpPr>
        <p:spPr/>
        <p:txBody>
          <a:bodyPr/>
          <a:lstStyle/>
          <a:p>
            <a:fld id="{3E134A27-EC56-494F-956E-91A9415EBCA9}"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«Ничего не скрывай в финансах».</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Само по себе утаивание дает, таким образом, послание брачному партнеру: «Мы не одна плоть». Разве только, я иногда так смеюсь, муж экономит по </a:t>
            </a:r>
            <a:r>
              <a:rPr lang="ru-RU" sz="1200" kern="1200" dirty="0" err="1" smtClean="0">
                <a:solidFill>
                  <a:schemeClr val="tx1"/>
                </a:solidFill>
                <a:latin typeface="+mn-lt"/>
                <a:ea typeface="+mn-ea"/>
                <a:cs typeface="+mn-cs"/>
              </a:rPr>
              <a:t>гривночке</a:t>
            </a:r>
            <a:r>
              <a:rPr lang="ru-RU" sz="1200" kern="1200" dirty="0" smtClean="0">
                <a:solidFill>
                  <a:schemeClr val="tx1"/>
                </a:solidFill>
                <a:latin typeface="+mn-lt"/>
                <a:ea typeface="+mn-ea"/>
                <a:cs typeface="+mn-cs"/>
              </a:rPr>
              <a:t> в течение двадцати пяти лет, чтобы на серебряную свадьбу подарить своей супруге кольцо с бриллиантом. Ну, тогда можно. </a:t>
            </a:r>
          </a:p>
        </p:txBody>
      </p:sp>
      <p:sp>
        <p:nvSpPr>
          <p:cNvPr id="4" name="Номер слайда 3"/>
          <p:cNvSpPr>
            <a:spLocks noGrp="1"/>
          </p:cNvSpPr>
          <p:nvPr>
            <p:ph type="sldNum" sz="quarter" idx="10"/>
          </p:nvPr>
        </p:nvSpPr>
        <p:spPr/>
        <p:txBody>
          <a:bodyPr/>
          <a:lstStyle/>
          <a:p>
            <a:fld id="{34F30AE9-CBE1-4CAB-B224-8C30D83D527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Самое же страшное в утаивании – это то, что между мужем и женой возникает тайна. Всем нам известно, что тайна влечет за собой напряжение и страх. Почитайте новеллу «Страх» Стефана Цвейга. Я уверяю вас, что в определенный момент у вас, в буквальном смысле, волосы станут «дыбом». А ведь все это срисовано с реальной жизни. </a:t>
            </a:r>
          </a:p>
          <a:p>
            <a:r>
              <a:rPr lang="ru-RU" sz="1200" kern="1200" dirty="0" smtClean="0">
                <a:solidFill>
                  <a:schemeClr val="tx1"/>
                </a:solidFill>
                <a:latin typeface="+mn-lt"/>
                <a:ea typeface="+mn-ea"/>
                <a:cs typeface="+mn-cs"/>
              </a:rPr>
              <a:t>Что говорить о классике. Мы сами с женой стали свидетелями и, в некотором смысле, участниками одной драматичной истории. Я намеренно не называю имен и дат; просто выслушайте историю как историю. Работал я в одно время в шахте с одним человеком. Он был хорошим товарищем, но очень замкнутым и почти все время молчал. Я редко видел его улыбающимся, (хотя, конечно, есть и просто такой тип людей). Только потом я узнал, опять-таки не буду углубляться как, что его жена наделала много непонятных долгов, (до сих пор никто не знает об этом всей правды). По сути, всю жизнь этот человек работал на ее кредиторов. Однажды он пришел ко мне и сказал, что ему срочно нужны триста рублей. Я подчеркиваю, друзья, </a:t>
            </a:r>
            <a:r>
              <a:rPr lang="ru-RU" sz="1200" b="1" kern="1200" dirty="0" smtClean="0">
                <a:solidFill>
                  <a:schemeClr val="tx1"/>
                </a:solidFill>
                <a:latin typeface="+mn-lt"/>
                <a:ea typeface="+mn-ea"/>
                <a:cs typeface="+mn-cs"/>
              </a:rPr>
              <a:t>рублей</a:t>
            </a:r>
            <a:r>
              <a:rPr lang="ru-RU" sz="1200" kern="1200" dirty="0" smtClean="0">
                <a:solidFill>
                  <a:schemeClr val="tx1"/>
                </a:solidFill>
                <a:latin typeface="+mn-lt"/>
                <a:ea typeface="+mn-ea"/>
                <a:cs typeface="+mn-cs"/>
              </a:rPr>
              <a:t>, а не купонов или гривен. Это был еще тот, советский период, и это была большая часть зарплаты шахтера. Мой друг сказал, что если он не отдаст их сегодня одному человеку – его жизни угрожает опасность. Я достаточно хорошо знал его, чтобы даже на мгновение заподозрить его в каком-то обмане. Мы посоветовались с женой и дали ему эти деньги. Прошло два или три месяца, в течение которых он постоянно перепрашивался, и мы ждали. Но как-то раз, после очередной зарплаты я сказал ему: «Послушай, нам так срочно нужны деньги! Пожалуйста, найди возможность как-то нам отдать. В крайнем случае, перезайми у кого-нибудь, что ли. Ну, так надо»! Он округлил на меня глаза и сказал: «Так я ж тебе отдал»! Следом глаза округлились у меня. Я спросил: «Ты что, когда»? Он сказал: «Так вчера мы с женой шли мимо вашего дома, я достал деньги, говорю ей: занеси, а то мне стыдно Мишке на глаза показываться. Она зашла в подъезд, потом вышла, сказала что все нормально»... Я покачал головой: «Она не заходила»! </a:t>
            </a:r>
          </a:p>
        </p:txBody>
      </p:sp>
      <p:sp>
        <p:nvSpPr>
          <p:cNvPr id="4" name="Номер слайда 3"/>
          <p:cNvSpPr>
            <a:spLocks noGrp="1"/>
          </p:cNvSpPr>
          <p:nvPr>
            <p:ph type="sldNum" sz="quarter" idx="10"/>
          </p:nvPr>
        </p:nvSpPr>
        <p:spPr/>
        <p:txBody>
          <a:bodyPr/>
          <a:lstStyle/>
          <a:p>
            <a:fld id="{3E134A27-EC56-494F-956E-91A9415EBCA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одно мгновение он почернел, как-то сжался, и, не говоря больше ни слова, ушел. Придя домой, он повесился. Я много раз корил себя за то, что все так обернулось. Хотя, думаю, вы понимаете, никакой моей вины в этом не было. Но тем не менее... Вот до чего может довести нарушение простого правила семейной жизни.</a:t>
            </a:r>
          </a:p>
        </p:txBody>
      </p:sp>
      <p:sp>
        <p:nvSpPr>
          <p:cNvPr id="4" name="Номер слайда 3"/>
          <p:cNvSpPr>
            <a:spLocks noGrp="1"/>
          </p:cNvSpPr>
          <p:nvPr>
            <p:ph type="sldNum" sz="quarter" idx="10"/>
          </p:nvPr>
        </p:nvSpPr>
        <p:spPr/>
        <p:txBody>
          <a:bodyPr/>
          <a:lstStyle/>
          <a:p>
            <a:fld id="{3E134A27-EC56-494F-956E-91A9415EBCA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Много раз, когда кто-нибудь неожиданно благословлял меня финансами, я был искушаем завести, как это у нас говорят, «заначку». И всякий раз, когда я уже почти готов был это сделать, я сдавал назад и говорил сам себе: «Нет! Только не тайна! Я не хочу жить с тайной! Это изведет меня! Я так не смогу! Я хочу быть открытым с женой во всем»! (Бриллиантового кольца моя жена вряд ли дождется с такой философией жизни). Не понимаю я также тех мужей, хочу добавить, которые скрывают от своих жен, сколько на самом деле зарабатывают. </a:t>
            </a:r>
          </a:p>
        </p:txBody>
      </p:sp>
      <p:sp>
        <p:nvSpPr>
          <p:cNvPr id="4" name="Номер слайда 3"/>
          <p:cNvSpPr>
            <a:spLocks noGrp="1"/>
          </p:cNvSpPr>
          <p:nvPr>
            <p:ph type="sldNum" sz="quarter" idx="10"/>
          </p:nvPr>
        </p:nvSpPr>
        <p:spPr/>
        <p:txBody>
          <a:bodyPr/>
          <a:lstStyle/>
          <a:p>
            <a:fld id="{3E134A27-EC56-494F-956E-91A9415EBCA9}"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Жена никогда не знает, на сколько реально может рассчитывать, какие резервы есть в семейном бюджете, а может их вообще нет! Дал полсотни на неделю – как хочешь, так и тяни! А есть еще деньги в семье, или их нет, и на что они тратятся, если есть – все покрыто мраком. Я, конечно, сужу по нашему браку и не знаю особенностей других семей, почему сложился именно такой подход к финансам. А я, в общем-то, и описываю </a:t>
            </a:r>
            <a:r>
              <a:rPr lang="ru-RU" sz="1200" b="1" kern="1200" dirty="0" smtClean="0">
                <a:solidFill>
                  <a:schemeClr val="tx1"/>
                </a:solidFill>
                <a:latin typeface="+mn-lt"/>
                <a:ea typeface="+mn-ea"/>
                <a:cs typeface="+mn-cs"/>
              </a:rPr>
              <a:t>наш</a:t>
            </a:r>
            <a:r>
              <a:rPr lang="ru-RU" sz="1200" kern="1200" dirty="0" smtClean="0">
                <a:solidFill>
                  <a:schemeClr val="tx1"/>
                </a:solidFill>
                <a:latin typeface="+mn-lt"/>
                <a:ea typeface="+mn-ea"/>
                <a:cs typeface="+mn-cs"/>
              </a:rPr>
              <a:t> брак, если вы все еще помните. У нас </a:t>
            </a:r>
            <a:r>
              <a:rPr lang="ru-RU" sz="1200" b="1" kern="1200" dirty="0" smtClean="0">
                <a:solidFill>
                  <a:schemeClr val="tx1"/>
                </a:solidFill>
                <a:latin typeface="+mn-lt"/>
                <a:ea typeface="+mn-ea"/>
                <a:cs typeface="+mn-cs"/>
              </a:rPr>
              <a:t>так</a:t>
            </a:r>
            <a:r>
              <a:rPr lang="ru-RU" sz="1200" kern="1200" dirty="0" smtClean="0">
                <a:solidFill>
                  <a:schemeClr val="tx1"/>
                </a:solidFill>
                <a:latin typeface="+mn-lt"/>
                <a:ea typeface="+mn-ea"/>
                <a:cs typeface="+mn-cs"/>
              </a:rPr>
              <a:t>, и это всегда благословляло нас!</a:t>
            </a:r>
          </a:p>
          <a:p>
            <a:r>
              <a:rPr lang="ru-RU" sz="1200" kern="1200" dirty="0" smtClean="0">
                <a:solidFill>
                  <a:schemeClr val="tx1"/>
                </a:solidFill>
                <a:latin typeface="+mn-lt"/>
                <a:ea typeface="+mn-ea"/>
                <a:cs typeface="+mn-cs"/>
              </a:rPr>
              <a:t>Какие у меня еще есть наставления? </a:t>
            </a:r>
          </a:p>
        </p:txBody>
      </p:sp>
      <p:sp>
        <p:nvSpPr>
          <p:cNvPr id="4" name="Номер слайда 3"/>
          <p:cNvSpPr>
            <a:spLocks noGrp="1"/>
          </p:cNvSpPr>
          <p:nvPr>
            <p:ph type="sldNum" sz="quarter" idx="10"/>
          </p:nvPr>
        </p:nvSpPr>
        <p:spPr/>
        <p:txBody>
          <a:bodyPr/>
          <a:lstStyle/>
          <a:p>
            <a:fld id="{3E134A27-EC56-494F-956E-91A9415EBCA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Мужьям я бы посоветовал уведомлять жен о своих планах и не ставить их перед фактом в последний момент. Он, оказывается, думал в этом месяце кардан поменять на машине, и сейчас забежал домой за деньгами. </a:t>
            </a:r>
          </a:p>
          <a:p>
            <a:r>
              <a:rPr lang="ru-RU" sz="1200" kern="1200" dirty="0" smtClean="0">
                <a:solidFill>
                  <a:schemeClr val="tx1"/>
                </a:solidFill>
                <a:latin typeface="+mn-lt"/>
                <a:ea typeface="+mn-ea"/>
                <a:cs typeface="+mn-cs"/>
              </a:rPr>
              <a:t>Это не есть хорошо! Даже, можно сказать, есть плохо! Хозяйка тоже должна на что-то рассчитывать. Хотя ... уж если так вышло, и муж настоятельно просит дать на что-то какие-то деньги – дайте. Он хозяин, и пусть он потом сам думает, как выходить из положения. Здесь, я еще раз вынужден сказать это, дело ваше, к сожалению, подзаконное. </a:t>
            </a:r>
          </a:p>
        </p:txBody>
      </p:sp>
      <p:sp>
        <p:nvSpPr>
          <p:cNvPr id="4" name="Номер слайда 3"/>
          <p:cNvSpPr>
            <a:spLocks noGrp="1"/>
          </p:cNvSpPr>
          <p:nvPr>
            <p:ph type="sldNum" sz="quarter" idx="10"/>
          </p:nvPr>
        </p:nvSpPr>
        <p:spPr/>
        <p:txBody>
          <a:bodyPr/>
          <a:lstStyle/>
          <a:p>
            <a:fld id="{34F30AE9-CBE1-4CAB-B224-8C30D83D527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7/30/2014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7/30/2014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7/30/2014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7/30/2014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1.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
        <p:nvSpPr>
          <p:cNvPr id="14" name="Прямоугольник 13"/>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Освещайте вопрос бюджета семьи</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Ставьте мужа в известность</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52600" y="3395822"/>
            <a:ext cx="7086600" cy="245131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Говорите о своем желании пожертвовать.</a:t>
            </a:r>
          </a:p>
        </p:txBody>
      </p:sp>
      <p:pic>
        <p:nvPicPr>
          <p:cNvPr id="11" name="Picture 2" descr="C:\Users\Луговой Павел\Desktop\Заказ\beautiful-young-woman.png"/>
          <p:cNvPicPr>
            <a:picLocks noChangeAspect="1" noChangeArrowheads="1"/>
          </p:cNvPicPr>
          <p:nvPr/>
        </p:nvPicPr>
        <p:blipFill>
          <a:blip r:embed="rId4"/>
          <a:srcRect/>
          <a:stretch>
            <a:fillRect/>
          </a:stretch>
        </p:blipFill>
        <p:spPr bwMode="auto">
          <a:xfrm>
            <a:off x="2209800" y="1209675"/>
            <a:ext cx="5695950" cy="3791875"/>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05000" y="457200"/>
            <a:ext cx="67056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Говорите правду…</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163121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chemeClr val="bg1"/>
                  </a:solidFill>
                  <a:prstDash val="solid"/>
                </a:ln>
                <a:solidFill>
                  <a:schemeClr val="bg1"/>
                </a:solidFill>
                <a:effectLst>
                  <a:glow rad="228600">
                    <a:srgbClr val="1A0F27"/>
                  </a:glow>
                  <a:outerShdw blurRad="63500" dir="3600000" algn="tl" rotWithShape="0">
                    <a:srgbClr val="000000">
                      <a:alpha val="70000"/>
                    </a:srgbClr>
                  </a:outerShdw>
                </a:effectLst>
                <a:latin typeface="Cricket" pitchFamily="2" charset="0"/>
              </a:rPr>
              <a:t>Нет ничего тайного, что не сделалось бы явным.</a:t>
            </a:r>
            <a:r>
              <a:rPr lang="ru-RU" sz="2800" b="1" dirty="0" smtClean="0">
                <a:ln w="18415" cmpd="sng">
                  <a:solidFill>
                    <a:schemeClr val="bg1"/>
                  </a:solidFill>
                  <a:prstDash val="solid"/>
                </a:ln>
                <a:solidFill>
                  <a:schemeClr val="bg1"/>
                </a:solidFill>
                <a:effectLst>
                  <a:glow rad="228600">
                    <a:srgbClr val="1A0F27"/>
                  </a:glow>
                  <a:outerShdw blurRad="63500" dir="3600000" algn="tl" rotWithShape="0">
                    <a:srgbClr val="000000">
                      <a:alpha val="70000"/>
                    </a:srgbClr>
                  </a:outerShdw>
                </a:effectLst>
                <a:latin typeface="Cricket" pitchFamily="2" charset="0"/>
              </a:rPr>
              <a:t>   </a:t>
            </a:r>
          </a:p>
          <a:p>
            <a:r>
              <a:rPr lang="ru-RU" sz="2800" b="1" cap="none" spc="0"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8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Марка 4.22.</a:t>
            </a:r>
            <a:endParaRPr lang="ru-RU" sz="3600" b="1" cap="none" spc="0" dirty="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a:stretch>
            <a:fillRect/>
          </a:stretch>
        </p:blipFill>
        <p:spPr>
          <a:xfrm>
            <a:off x="0" y="0"/>
            <a:ext cx="9144000" cy="6858000"/>
          </a:xfrm>
          <a:prstGeom prst="rect">
            <a:avLst/>
          </a:prstGeom>
        </p:spPr>
      </p:pic>
      <p:sp>
        <p:nvSpPr>
          <p:cNvPr id="6" name="Прямоугольник 5"/>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667000" y="533400"/>
            <a:ext cx="6019800" cy="355481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10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заповедей хорошего брака</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3.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8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447800" y="2819400"/>
            <a:ext cx="73152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Открытость в финансах</a:t>
            </a:r>
          </a:p>
        </p:txBody>
      </p:sp>
      <p:pic>
        <p:nvPicPr>
          <p:cNvPr id="17" name="Picture 4" descr="C:\Users\Луговой Павел\Desktop\Заказ\i13.png"/>
          <p:cNvPicPr>
            <a:picLocks noChangeAspect="1" noChangeArrowheads="1"/>
          </p:cNvPicPr>
          <p:nvPr/>
        </p:nvPicPr>
        <p:blipFill>
          <a:blip r:embed="rId4"/>
          <a:srcRect/>
          <a:stretch>
            <a:fillRect/>
          </a:stretch>
        </p:blipFill>
        <p:spPr bwMode="auto">
          <a:xfrm>
            <a:off x="5791201" y="4233024"/>
            <a:ext cx="2971800" cy="2624976"/>
          </a:xfrm>
          <a:prstGeom prst="rect">
            <a:avLst/>
          </a:prstGeom>
          <a:noFill/>
        </p:spPr>
      </p:pic>
      <p:sp>
        <p:nvSpPr>
          <p:cNvPr id="18" name="Прямоугольник 17"/>
          <p:cNvSpPr/>
          <p:nvPr/>
        </p:nvSpPr>
        <p:spPr>
          <a:xfrm>
            <a:off x="2133600" y="431314"/>
            <a:ext cx="6705600" cy="152862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56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8 заповедь для мужа и жены</a:t>
            </a:r>
          </a:p>
        </p:txBody>
      </p:sp>
      <p:pic>
        <p:nvPicPr>
          <p:cNvPr id="19" name="Picture 2" descr="C:\Users\Луговой Павел\Desktop\Заказ\beautiful-young-woman.png"/>
          <p:cNvPicPr>
            <a:picLocks noChangeAspect="1" noChangeArrowheads="1"/>
          </p:cNvPicPr>
          <p:nvPr/>
        </p:nvPicPr>
        <p:blipFill>
          <a:blip r:embed="rId5"/>
          <a:srcRect/>
          <a:stretch>
            <a:fillRect/>
          </a:stretch>
        </p:blipFill>
        <p:spPr bwMode="auto">
          <a:xfrm>
            <a:off x="1066800" y="1143000"/>
            <a:ext cx="4495800" cy="2992918"/>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52600" y="3395822"/>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Говорите о своих планах.</a:t>
            </a:r>
          </a:p>
        </p:txBody>
      </p:sp>
      <p:pic>
        <p:nvPicPr>
          <p:cNvPr id="11" name="Picture 2" descr="C:\Users\Луговой Павел\Desktop\Заказ\beautiful-young-woman.png"/>
          <p:cNvPicPr>
            <a:picLocks noChangeAspect="1" noChangeArrowheads="1"/>
          </p:cNvPicPr>
          <p:nvPr/>
        </p:nvPicPr>
        <p:blipFill>
          <a:blip r:embed="rId4"/>
          <a:srcRect/>
          <a:stretch>
            <a:fillRect/>
          </a:stretch>
        </p:blipFill>
        <p:spPr bwMode="auto">
          <a:xfrm>
            <a:off x="2209800" y="1209675"/>
            <a:ext cx="5695950" cy="3791875"/>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1456</Words>
  <PresentationFormat>Экран (4:3)</PresentationFormat>
  <Paragraphs>68</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Cricket</vt:lpstr>
      <vt:lpstr>Mistral</vt:lpstr>
      <vt:lpstr>Adventure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Луговой Павел</cp:lastModifiedBy>
  <cp:revision>131</cp:revision>
  <dcterms:created xsi:type="dcterms:W3CDTF">2014-06-27T04:34:33Z</dcterms:created>
  <dcterms:modified xsi:type="dcterms:W3CDTF">2014-07-30T05:19:07Z</dcterms:modified>
</cp:coreProperties>
</file>